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1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Lst>
  <p:sldSz cx="12192000" cy="6858000"/>
  <p:notesSz cx="6858000" cy="9144000"/>
  <p:embeddedFontLst>
    <p:embeddedFont>
      <p:font typeface="Arial Narrow" panose="020B0606020202030204" pitchFamily="34" charset="0"/>
      <p:regular r:id="rId154"/>
      <p:bold r:id="rId155"/>
      <p:italic r:id="rId156"/>
      <p:boldItalic r:id="rId157"/>
    </p:embeddedFont>
    <p:embeddedFont>
      <p:font typeface="Calibri" panose="020F0502020204030204" pitchFamily="34" charset="0"/>
      <p:regular r:id="rId158"/>
      <p:bold r:id="rId159"/>
      <p:italic r:id="rId160"/>
      <p:boldItalic r:id="rId161"/>
    </p:embeddedFont>
    <p:embeddedFont>
      <p:font typeface="Comic Sans MS" panose="030F0702030302020204" pitchFamily="66" charset="0"/>
      <p:regular r:id="rId162"/>
      <p:bold r:id="rId163"/>
      <p:italic r:id="rId164"/>
      <p:boldItalic r:id="rId165"/>
    </p:embeddedFont>
    <p:embeddedFont>
      <p:font typeface="Gill Sans" panose="020B0604020202020204" charset="0"/>
      <p:regular r:id="rId166"/>
      <p:bold r:id="rId167"/>
    </p:embeddedFont>
    <p:embeddedFont>
      <p:font typeface="Noto Sans Symbols" panose="020B0604020202020204" charset="0"/>
      <p:regular r:id="rId168"/>
      <p:bold r:id="rId169"/>
    </p:embeddedFont>
    <p:embeddedFont>
      <p:font typeface="Tahoma" panose="020B0604030504040204" pitchFamily="34" charset="0"/>
      <p:regular r:id="rId170"/>
      <p:bold r:id="rId1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8FC3D9-A158-42D3-9A08-AB1567EC856D}">
  <a:tblStyle styleId="{C48FC3D9-A158-42D3-9A08-AB1567EC856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6.fntdata"/><Relationship Id="rId170"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7.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font" Target="fonts/font3.fntdata"/><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1.fntdata"/><Relationship Id="rId169"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fntdata"/><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 name="Google Shape;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Version History</a:t>
            </a:r>
            <a:endParaRPr/>
          </a:p>
          <a:p>
            <a:pPr marL="0" lvl="0" indent="0" algn="l" rtl="0">
              <a:spcBef>
                <a:spcPts val="0"/>
              </a:spcBef>
              <a:spcAft>
                <a:spcPts val="0"/>
              </a:spcAft>
              <a:buNone/>
            </a:pPr>
            <a:endParaRPr/>
          </a:p>
          <a:p>
            <a:pPr marL="0" lvl="0" indent="0" algn="l" rtl="0">
              <a:spcBef>
                <a:spcPts val="0"/>
              </a:spcBef>
              <a:spcAft>
                <a:spcPts val="0"/>
              </a:spcAft>
              <a:buNone/>
            </a:pPr>
            <a:r>
              <a:rPr lang="en-US"/>
              <a:t>8.0  (April 2020)</a:t>
            </a:r>
            <a:endParaRPr/>
          </a:p>
          <a:p>
            <a:pPr marL="171450" lvl="0" indent="-171450" algn="l" rtl="0">
              <a:spcBef>
                <a:spcPts val="0"/>
              </a:spcBef>
              <a:spcAft>
                <a:spcPts val="0"/>
              </a:spcAft>
              <a:buClr>
                <a:schemeClr val="dk1"/>
              </a:buClr>
              <a:buSzPts val="1200"/>
              <a:buFont typeface="Arial"/>
              <a:buChar char="•"/>
            </a:pPr>
            <a:r>
              <a:rPr lang="en-US"/>
              <a:t>All slides reformatted for 16:9 aspect ratio</a:t>
            </a:r>
            <a:endParaRPr/>
          </a:p>
          <a:p>
            <a:pPr marL="171450" lvl="0" indent="-171450" algn="l" rtl="0">
              <a:spcBef>
                <a:spcPts val="0"/>
              </a:spcBef>
              <a:spcAft>
                <a:spcPts val="0"/>
              </a:spcAft>
              <a:buClr>
                <a:schemeClr val="dk1"/>
              </a:buClr>
              <a:buSzPts val="1200"/>
              <a:buFont typeface="Arial"/>
              <a:buChar char="•"/>
            </a:pPr>
            <a:r>
              <a:rPr lang="en-US"/>
              <a:t>All slides updated to 8</a:t>
            </a:r>
            <a:r>
              <a:rPr lang="en-US" baseline="30000"/>
              <a:t>th</a:t>
            </a:r>
            <a:r>
              <a:rPr lang="en-US"/>
              <a:t> edition material</a:t>
            </a:r>
            <a:endParaRPr/>
          </a:p>
          <a:p>
            <a:pPr marL="171450" lvl="0" indent="-171450" algn="l" rtl="0">
              <a:spcBef>
                <a:spcPts val="0"/>
              </a:spcBef>
              <a:spcAft>
                <a:spcPts val="0"/>
              </a:spcAft>
              <a:buClr>
                <a:schemeClr val="dk1"/>
              </a:buClr>
              <a:buSzPts val="1200"/>
              <a:buFont typeface="Arial"/>
              <a:buChar char="•"/>
            </a:pPr>
            <a:r>
              <a:rPr lang="en-US"/>
              <a:t>Use of Calibri font, rather that Gill Sans MT</a:t>
            </a:r>
            <a:endParaRPr/>
          </a:p>
          <a:p>
            <a:pPr marL="171450" lvl="0" indent="-171450" algn="l" rtl="0">
              <a:spcBef>
                <a:spcPts val="0"/>
              </a:spcBef>
              <a:spcAft>
                <a:spcPts val="0"/>
              </a:spcAft>
              <a:buClr>
                <a:schemeClr val="dk1"/>
              </a:buClr>
              <a:buSzPts val="1200"/>
              <a:buFont typeface="Arial"/>
              <a:buChar char="•"/>
            </a:pPr>
            <a:r>
              <a:rPr lang="en-US"/>
              <a:t>Add LOTS more animation throughout</a:t>
            </a:r>
            <a:endParaRPr/>
          </a:p>
          <a:p>
            <a:pPr marL="171450" lvl="0" indent="-171450" algn="l" rtl="0">
              <a:spcBef>
                <a:spcPts val="0"/>
              </a:spcBef>
              <a:spcAft>
                <a:spcPts val="0"/>
              </a:spcAft>
              <a:buClr>
                <a:schemeClr val="dk1"/>
              </a:buClr>
              <a:buSzPts val="1200"/>
              <a:buFont typeface="Arial"/>
              <a:buChar char="•"/>
            </a:pPr>
            <a:r>
              <a:rPr lang="en-US"/>
              <a:t>added new  8</a:t>
            </a:r>
            <a:r>
              <a:rPr lang="en-US" baseline="30000"/>
              <a:t>th</a:t>
            </a:r>
            <a:r>
              <a:rPr lang="en-US"/>
              <a:t> edition material on QUIC, CUBIC, delay-based congestion control</a:t>
            </a:r>
            <a:endParaRPr/>
          </a:p>
          <a:p>
            <a:pPr marL="171450" lvl="0" indent="-171450" algn="l" rtl="0">
              <a:spcBef>
                <a:spcPts val="0"/>
              </a:spcBef>
              <a:spcAft>
                <a:spcPts val="0"/>
              </a:spcAft>
              <a:buClr>
                <a:schemeClr val="dk1"/>
              </a:buClr>
              <a:buSzPts val="1200"/>
              <a:buFont typeface="Arial"/>
              <a:buChar char="•"/>
            </a:pPr>
            <a:r>
              <a:rPr lang="en-US"/>
              <a:t>lighter header font</a:t>
            </a:r>
            <a:endParaRPr/>
          </a:p>
        </p:txBody>
      </p:sp>
      <p:sp>
        <p:nvSpPr>
          <p:cNvPr id="32" name="Google Shape;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2" name="Google Shape;132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1"/>
        <p:cNvGrpSpPr/>
        <p:nvPr/>
      </p:nvGrpSpPr>
      <p:grpSpPr>
        <a:xfrm>
          <a:off x="0" y="0"/>
          <a:ext cx="0" cy="0"/>
          <a:chOff x="0" y="0"/>
          <a:chExt cx="0" cy="0"/>
        </a:xfrm>
      </p:grpSpPr>
      <p:sp>
        <p:nvSpPr>
          <p:cNvPr id="6032" name="Google Shape;6032;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3" name="Google Shape;6033;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4" name="Google Shape;6034;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8"/>
        <p:cNvGrpSpPr/>
        <p:nvPr/>
      </p:nvGrpSpPr>
      <p:grpSpPr>
        <a:xfrm>
          <a:off x="0" y="0"/>
          <a:ext cx="0" cy="0"/>
          <a:chOff x="0" y="0"/>
          <a:chExt cx="0" cy="0"/>
        </a:xfrm>
      </p:grpSpPr>
      <p:sp>
        <p:nvSpPr>
          <p:cNvPr id="6109" name="Google Shape;6109;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0" name="Google Shape;6110;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1" name="Google Shape;6111;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3"/>
        <p:cNvGrpSpPr/>
        <p:nvPr/>
      </p:nvGrpSpPr>
      <p:grpSpPr>
        <a:xfrm>
          <a:off x="0" y="0"/>
          <a:ext cx="0" cy="0"/>
          <a:chOff x="0" y="0"/>
          <a:chExt cx="0" cy="0"/>
        </a:xfrm>
      </p:grpSpPr>
      <p:sp>
        <p:nvSpPr>
          <p:cNvPr id="6194" name="Google Shape;6194;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5" name="Google Shape;6195;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6" name="Google Shape;6196;p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0"/>
        <p:cNvGrpSpPr/>
        <p:nvPr/>
      </p:nvGrpSpPr>
      <p:grpSpPr>
        <a:xfrm>
          <a:off x="0" y="0"/>
          <a:ext cx="0" cy="0"/>
          <a:chOff x="0" y="0"/>
          <a:chExt cx="0" cy="0"/>
        </a:xfrm>
      </p:grpSpPr>
      <p:sp>
        <p:nvSpPr>
          <p:cNvPr id="6281" name="Google Shape;6281;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2" name="Google Shape;6282;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TCP’s three way handshake, that operates as follows</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Let’s say the client and server both create a TCP socket as we learned about in Chapter 2 and enter the LISTEN state</a:t>
            </a:r>
            <a:endParaRPr/>
          </a:p>
          <a:p>
            <a:pPr marL="0" lvl="0" indent="0" algn="l" rtl="0">
              <a:spcBef>
                <a:spcPts val="0"/>
              </a:spcBef>
              <a:spcAft>
                <a:spcPts val="0"/>
              </a:spcAft>
              <a:buNone/>
            </a:pPr>
            <a:endParaRPr/>
          </a:p>
          <a:p>
            <a:pPr marL="0" lvl="0" indent="0" algn="l" rtl="0">
              <a:spcBef>
                <a:spcPts val="0"/>
              </a:spcBef>
              <a:spcAft>
                <a:spcPts val="0"/>
              </a:spcAft>
              <a:buNone/>
            </a:pPr>
            <a:r>
              <a:rPr lang="en-US"/>
              <a:t>The client then connects to the server sending a SYN message with a sequence number x (SYN Message is an TCP Segment with SYN but set in the header – you might want to go back and review the TCP segment format!)</a:t>
            </a:r>
            <a:endParaRPr/>
          </a:p>
          <a:p>
            <a:pPr marL="0" lvl="0" indent="0" algn="l" rtl="0">
              <a:spcBef>
                <a:spcPts val="0"/>
              </a:spcBef>
              <a:spcAft>
                <a:spcPts val="0"/>
              </a:spcAft>
              <a:buNone/>
            </a:pPr>
            <a:endParaRPr/>
          </a:p>
          <a:p>
            <a:pPr marL="0" lvl="0" indent="0" algn="l" rtl="0">
              <a:spcBef>
                <a:spcPts val="0"/>
              </a:spcBef>
              <a:spcAft>
                <a:spcPts val="0"/>
              </a:spcAft>
              <a:buNone/>
            </a:pPr>
            <a:r>
              <a:rPr lang="en-US"/>
              <a:t>The server is waiting for a connection, and receives the SYN message enters the SYN received state (NOT the established state and sends a SYN ACK message back.</a:t>
            </a:r>
            <a:endParaRPr/>
          </a:p>
          <a:p>
            <a:pPr marL="0" lvl="0" indent="0" algn="l" rtl="0">
              <a:spcBef>
                <a:spcPts val="0"/>
              </a:spcBef>
              <a:spcAft>
                <a:spcPts val="0"/>
              </a:spcAft>
              <a:buNone/>
            </a:pPr>
            <a:endParaRPr/>
          </a:p>
          <a:p>
            <a:pPr marL="0" lvl="0" indent="0" algn="l" rtl="0">
              <a:spcBef>
                <a:spcPts val="0"/>
              </a:spcBef>
              <a:spcAft>
                <a:spcPts val="0"/>
              </a:spcAft>
              <a:buNone/>
            </a:pPr>
            <a:r>
              <a:rPr lang="en-US"/>
              <a:t>Finally the client sends an ACK message to the server, and when the server receiver this enters the ESTABLished state.  This is when the application process would see the return from the wait on the  socket accept() call </a:t>
            </a:r>
            <a:endParaRPr/>
          </a:p>
        </p:txBody>
      </p:sp>
      <p:sp>
        <p:nvSpPr>
          <p:cNvPr id="6283" name="Google Shape;6283;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9"/>
        <p:cNvGrpSpPr/>
        <p:nvPr/>
      </p:nvGrpSpPr>
      <p:grpSpPr>
        <a:xfrm>
          <a:off x="0" y="0"/>
          <a:ext cx="0" cy="0"/>
          <a:chOff x="0" y="0"/>
          <a:chExt cx="0" cy="0"/>
        </a:xfrm>
      </p:grpSpPr>
      <p:sp>
        <p:nvSpPr>
          <p:cNvPr id="6360" name="Google Shape;6360;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1" name="Google Shape;6361;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As usual, there’s a human protocol analogy to the three way handshake, and I still remember thinking about this clinging for my life while climbing up a rockface</a:t>
            </a:r>
            <a:endParaRPr/>
          </a:p>
          <a:p>
            <a:pPr marL="0" lvl="0" indent="0" algn="l" rtl="0">
              <a:spcBef>
                <a:spcPts val="0"/>
              </a:spcBef>
              <a:spcAft>
                <a:spcPts val="0"/>
              </a:spcAft>
              <a:buNone/>
            </a:pPr>
            <a:endParaRPr/>
          </a:p>
          <a:p>
            <a:pPr marL="0" lvl="0" indent="0" algn="l" rtl="0">
              <a:spcBef>
                <a:spcPts val="0"/>
              </a:spcBef>
              <a:spcAft>
                <a:spcPts val="0"/>
              </a:spcAft>
              <a:buNone/>
            </a:pPr>
            <a:r>
              <a:rPr lang="en-US"/>
              <a:t>When you want start climbing you first say ON BELOW (meaning ARE YOU READY WITH MY SAFETY ROPE)</a:t>
            </a:r>
            <a:endParaRPr/>
          </a:p>
          <a:p>
            <a:pPr marL="0" lvl="0" indent="0" algn="l" rtl="0">
              <a:spcBef>
                <a:spcPts val="0"/>
              </a:spcBef>
              <a:spcAft>
                <a:spcPts val="0"/>
              </a:spcAft>
              <a:buNone/>
            </a:pPr>
            <a:r>
              <a:rPr lang="en-US"/>
              <a:t>THE BELYER (server) responds BELAY ON (that lets you know the belayer is ready for you)</a:t>
            </a:r>
            <a:endParaRPr/>
          </a:p>
          <a:p>
            <a:pPr marL="0" lvl="0" indent="0" algn="l" rtl="0">
              <a:spcBef>
                <a:spcPts val="0"/>
              </a:spcBef>
              <a:spcAft>
                <a:spcPts val="0"/>
              </a:spcAft>
              <a:buNone/>
            </a:pPr>
            <a:r>
              <a:rPr lang="en-US"/>
              <a:t>And then you say CLIMING</a:t>
            </a:r>
            <a:endParaRPr/>
          </a:p>
          <a:p>
            <a:pPr marL="0" lvl="0" indent="0" algn="l" rtl="0">
              <a:spcBef>
                <a:spcPts val="0"/>
              </a:spcBef>
              <a:spcAft>
                <a:spcPts val="0"/>
              </a:spcAft>
              <a:buNone/>
            </a:pPr>
            <a:endParaRPr/>
          </a:p>
          <a:p>
            <a:pPr marL="0" lvl="0" indent="0" algn="l" rtl="0">
              <a:spcBef>
                <a:spcPts val="0"/>
              </a:spcBef>
              <a:spcAft>
                <a:spcPts val="0"/>
              </a:spcAft>
              <a:buNone/>
            </a:pPr>
            <a:r>
              <a:rPr lang="en-US"/>
              <a:t>It’s amazing what can pass through your head when your clinging for your life o a </a:t>
            </a:r>
            <a:endParaRPr/>
          </a:p>
        </p:txBody>
      </p:sp>
      <p:sp>
        <p:nvSpPr>
          <p:cNvPr id="6362" name="Google Shape;6362;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7"/>
        <p:cNvGrpSpPr/>
        <p:nvPr/>
      </p:nvGrpSpPr>
      <p:grpSpPr>
        <a:xfrm>
          <a:off x="0" y="0"/>
          <a:ext cx="0" cy="0"/>
          <a:chOff x="0" y="0"/>
          <a:chExt cx="0" cy="0"/>
        </a:xfrm>
      </p:grpSpPr>
      <p:sp>
        <p:nvSpPr>
          <p:cNvPr id="6378" name="Google Shape;6378;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9" name="Google Shape;6379;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All good things must come to an end, and that’s true for a TCP connection as well.</a:t>
            </a:r>
            <a:endParaRPr/>
          </a:p>
          <a:p>
            <a:pPr marL="0" lvl="0" indent="0" algn="l" rtl="0">
              <a:spcBef>
                <a:spcPts val="0"/>
              </a:spcBef>
              <a:spcAft>
                <a:spcPts val="0"/>
              </a:spcAft>
              <a:buNone/>
            </a:pPr>
            <a:endParaRPr/>
          </a:p>
          <a:p>
            <a:pPr marL="0" lvl="0" indent="0" algn="l" rtl="0">
              <a:spcBef>
                <a:spcPts val="0"/>
              </a:spcBef>
              <a:spcAft>
                <a:spcPts val="0"/>
              </a:spcAft>
              <a:buNone/>
            </a:pPr>
            <a:r>
              <a:rPr lang="en-US"/>
              <a:t>And of course there’s a protocol for one side to gracefully close of a TCP connection using a FIN message, to which the other side sends a FINACK message and waits around a bit to respond to any retransmitted FIN messages before timing out.</a:t>
            </a:r>
            <a:endParaRPr/>
          </a:p>
          <a:p>
            <a:pPr marL="0" lvl="0" indent="0" algn="l" rtl="0">
              <a:spcBef>
                <a:spcPts val="0"/>
              </a:spcBef>
              <a:spcAft>
                <a:spcPts val="0"/>
              </a:spcAft>
              <a:buNone/>
            </a:pPr>
            <a:endParaRPr/>
          </a:p>
        </p:txBody>
      </p:sp>
      <p:sp>
        <p:nvSpPr>
          <p:cNvPr id="6380" name="Google Shape;6380;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5"/>
        <p:cNvGrpSpPr/>
        <p:nvPr/>
      </p:nvGrpSpPr>
      <p:grpSpPr>
        <a:xfrm>
          <a:off x="0" y="0"/>
          <a:ext cx="0" cy="0"/>
          <a:chOff x="0" y="0"/>
          <a:chExt cx="0" cy="0"/>
        </a:xfrm>
      </p:grpSpPr>
      <p:sp>
        <p:nvSpPr>
          <p:cNvPr id="6386" name="Google Shape;6386;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7" name="Google Shape;6387;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8" name="Google Shape;6388;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4"/>
        <p:cNvGrpSpPr/>
        <p:nvPr/>
      </p:nvGrpSpPr>
      <p:grpSpPr>
        <a:xfrm>
          <a:off x="0" y="0"/>
          <a:ext cx="0" cy="0"/>
          <a:chOff x="0" y="0"/>
          <a:chExt cx="0" cy="0"/>
        </a:xfrm>
      </p:grpSpPr>
      <p:sp>
        <p:nvSpPr>
          <p:cNvPr id="6395" name="Google Shape;639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6" name="Google Shape;639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7" name="Google Shape;639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2"/>
        <p:cNvGrpSpPr/>
        <p:nvPr/>
      </p:nvGrpSpPr>
      <p:grpSpPr>
        <a:xfrm>
          <a:off x="0" y="0"/>
          <a:ext cx="0" cy="0"/>
          <a:chOff x="0" y="0"/>
          <a:chExt cx="0" cy="0"/>
        </a:xfrm>
      </p:grpSpPr>
      <p:sp>
        <p:nvSpPr>
          <p:cNvPr id="6413" name="Google Shape;6413;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4" name="Google Shape;6414;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5" name="Google Shape;6415;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8"/>
        <p:cNvGrpSpPr/>
        <p:nvPr/>
      </p:nvGrpSpPr>
      <p:grpSpPr>
        <a:xfrm>
          <a:off x="0" y="0"/>
          <a:ext cx="0" cy="0"/>
          <a:chOff x="0" y="0"/>
          <a:chExt cx="0" cy="0"/>
        </a:xfrm>
      </p:grpSpPr>
      <p:sp>
        <p:nvSpPr>
          <p:cNvPr id="6609" name="Google Shape;6609;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0" name="Google Shape;6610;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1" name="Google Shape;6611;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0" name="Google Shape;133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1" name="Google Shape;133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9"/>
        <p:cNvGrpSpPr/>
        <p:nvPr/>
      </p:nvGrpSpPr>
      <p:grpSpPr>
        <a:xfrm>
          <a:off x="0" y="0"/>
          <a:ext cx="0" cy="0"/>
          <a:chOff x="0" y="0"/>
          <a:chExt cx="0" cy="0"/>
        </a:xfrm>
      </p:grpSpPr>
      <p:sp>
        <p:nvSpPr>
          <p:cNvPr id="6770" name="Google Shape;6770;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1" name="Google Shape;6771;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2" name="Google Shape;6772;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4"/>
        <p:cNvGrpSpPr/>
        <p:nvPr/>
      </p:nvGrpSpPr>
      <p:grpSpPr>
        <a:xfrm>
          <a:off x="0" y="0"/>
          <a:ext cx="0" cy="0"/>
          <a:chOff x="0" y="0"/>
          <a:chExt cx="0" cy="0"/>
        </a:xfrm>
      </p:grpSpPr>
      <p:sp>
        <p:nvSpPr>
          <p:cNvPr id="6945" name="Google Shape;6945;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6" name="Google Shape;6946;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7" name="Google Shape;6947;p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2"/>
        <p:cNvGrpSpPr/>
        <p:nvPr/>
      </p:nvGrpSpPr>
      <p:grpSpPr>
        <a:xfrm>
          <a:off x="0" y="0"/>
          <a:ext cx="0" cy="0"/>
          <a:chOff x="0" y="0"/>
          <a:chExt cx="0" cy="0"/>
        </a:xfrm>
      </p:grpSpPr>
      <p:sp>
        <p:nvSpPr>
          <p:cNvPr id="7103" name="Google Shape;7103;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4" name="Google Shape;7104;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5" name="Google Shape;7105;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5"/>
        <p:cNvGrpSpPr/>
        <p:nvPr/>
      </p:nvGrpSpPr>
      <p:grpSpPr>
        <a:xfrm>
          <a:off x="0" y="0"/>
          <a:ext cx="0" cy="0"/>
          <a:chOff x="0" y="0"/>
          <a:chExt cx="0" cy="0"/>
        </a:xfrm>
      </p:grpSpPr>
      <p:sp>
        <p:nvSpPr>
          <p:cNvPr id="7286" name="Google Shape;7286;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7" name="Google Shape;7287;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8" name="Google Shape;7288;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9"/>
        <p:cNvGrpSpPr/>
        <p:nvPr/>
      </p:nvGrpSpPr>
      <p:grpSpPr>
        <a:xfrm>
          <a:off x="0" y="0"/>
          <a:ext cx="0" cy="0"/>
          <a:chOff x="0" y="0"/>
          <a:chExt cx="0" cy="0"/>
        </a:xfrm>
      </p:grpSpPr>
      <p:sp>
        <p:nvSpPr>
          <p:cNvPr id="7480" name="Google Shape;7480;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1" name="Google Shape;7481;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2" name="Google Shape;7482;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5"/>
        <p:cNvGrpSpPr/>
        <p:nvPr/>
      </p:nvGrpSpPr>
      <p:grpSpPr>
        <a:xfrm>
          <a:off x="0" y="0"/>
          <a:ext cx="0" cy="0"/>
          <a:chOff x="0" y="0"/>
          <a:chExt cx="0" cy="0"/>
        </a:xfrm>
      </p:grpSpPr>
      <p:sp>
        <p:nvSpPr>
          <p:cNvPr id="7516" name="Google Shape;7516;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7" name="Google Shape;7517;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8" name="Google Shape;7518;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0"/>
        <p:cNvGrpSpPr/>
        <p:nvPr/>
      </p:nvGrpSpPr>
      <p:grpSpPr>
        <a:xfrm>
          <a:off x="0" y="0"/>
          <a:ext cx="0" cy="0"/>
          <a:chOff x="0" y="0"/>
          <a:chExt cx="0" cy="0"/>
        </a:xfrm>
      </p:grpSpPr>
      <p:sp>
        <p:nvSpPr>
          <p:cNvPr id="7801" name="Google Shape;7801;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2" name="Google Shape;7802;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3" name="Google Shape;7803;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4"/>
        <p:cNvGrpSpPr/>
        <p:nvPr/>
      </p:nvGrpSpPr>
      <p:grpSpPr>
        <a:xfrm>
          <a:off x="0" y="0"/>
          <a:ext cx="0" cy="0"/>
          <a:chOff x="0" y="0"/>
          <a:chExt cx="0" cy="0"/>
        </a:xfrm>
      </p:grpSpPr>
      <p:sp>
        <p:nvSpPr>
          <p:cNvPr id="7935" name="Google Shape;7935;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6" name="Google Shape;7936;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7" name="Google Shape;7937;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7"/>
        <p:cNvGrpSpPr/>
        <p:nvPr/>
      </p:nvGrpSpPr>
      <p:grpSpPr>
        <a:xfrm>
          <a:off x="0" y="0"/>
          <a:ext cx="0" cy="0"/>
          <a:chOff x="0" y="0"/>
          <a:chExt cx="0" cy="0"/>
        </a:xfrm>
      </p:grpSpPr>
      <p:sp>
        <p:nvSpPr>
          <p:cNvPr id="7958" name="Google Shape;7958;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9" name="Google Shape;7959;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60" name="Google Shape;7960;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0"/>
        <p:cNvGrpSpPr/>
        <p:nvPr/>
      </p:nvGrpSpPr>
      <p:grpSpPr>
        <a:xfrm>
          <a:off x="0" y="0"/>
          <a:ext cx="0" cy="0"/>
          <a:chOff x="0" y="0"/>
          <a:chExt cx="0" cy="0"/>
        </a:xfrm>
      </p:grpSpPr>
      <p:sp>
        <p:nvSpPr>
          <p:cNvPr id="8091" name="Google Shape;8091;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2" name="Google Shape;8092;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3" name="Google Shape;8093;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5" name="Google Shape;142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6" name="Google Shape;142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7"/>
        <p:cNvGrpSpPr/>
        <p:nvPr/>
      </p:nvGrpSpPr>
      <p:grpSpPr>
        <a:xfrm>
          <a:off x="0" y="0"/>
          <a:ext cx="0" cy="0"/>
          <a:chOff x="0" y="0"/>
          <a:chExt cx="0" cy="0"/>
        </a:xfrm>
      </p:grpSpPr>
      <p:sp>
        <p:nvSpPr>
          <p:cNvPr id="8228" name="Google Shape;8228;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9" name="Google Shape;8229;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0" name="Google Shape;8230;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6"/>
        <p:cNvGrpSpPr/>
        <p:nvPr/>
      </p:nvGrpSpPr>
      <p:grpSpPr>
        <a:xfrm>
          <a:off x="0" y="0"/>
          <a:ext cx="0" cy="0"/>
          <a:chOff x="0" y="0"/>
          <a:chExt cx="0" cy="0"/>
        </a:xfrm>
      </p:grpSpPr>
      <p:sp>
        <p:nvSpPr>
          <p:cNvPr id="8237" name="Google Shape;823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8" name="Google Shape;8238;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9" name="Google Shape;8239;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8"/>
        <p:cNvGrpSpPr/>
        <p:nvPr/>
      </p:nvGrpSpPr>
      <p:grpSpPr>
        <a:xfrm>
          <a:off x="0" y="0"/>
          <a:ext cx="0" cy="0"/>
          <a:chOff x="0" y="0"/>
          <a:chExt cx="0" cy="0"/>
        </a:xfrm>
      </p:grpSpPr>
      <p:sp>
        <p:nvSpPr>
          <p:cNvPr id="8289" name="Google Shape;8289;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0" name="Google Shape;8290;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1" name="Google Shape;8291;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7"/>
        <p:cNvGrpSpPr/>
        <p:nvPr/>
      </p:nvGrpSpPr>
      <p:grpSpPr>
        <a:xfrm>
          <a:off x="0" y="0"/>
          <a:ext cx="0" cy="0"/>
          <a:chOff x="0" y="0"/>
          <a:chExt cx="0" cy="0"/>
        </a:xfrm>
      </p:grpSpPr>
      <p:sp>
        <p:nvSpPr>
          <p:cNvPr id="8298" name="Google Shape;8298;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9" name="Google Shape;8299;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0" name="Google Shape;8300;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9"/>
        <p:cNvGrpSpPr/>
        <p:nvPr/>
      </p:nvGrpSpPr>
      <p:grpSpPr>
        <a:xfrm>
          <a:off x="0" y="0"/>
          <a:ext cx="0" cy="0"/>
          <a:chOff x="0" y="0"/>
          <a:chExt cx="0" cy="0"/>
        </a:xfrm>
      </p:grpSpPr>
      <p:sp>
        <p:nvSpPr>
          <p:cNvPr id="8390" name="Google Shape;8390;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1" name="Google Shape;8391;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2" name="Google Shape;8392;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6"/>
        <p:cNvGrpSpPr/>
        <p:nvPr/>
      </p:nvGrpSpPr>
      <p:grpSpPr>
        <a:xfrm>
          <a:off x="0" y="0"/>
          <a:ext cx="0" cy="0"/>
          <a:chOff x="0" y="0"/>
          <a:chExt cx="0" cy="0"/>
        </a:xfrm>
      </p:grpSpPr>
      <p:sp>
        <p:nvSpPr>
          <p:cNvPr id="8467" name="Google Shape;8467;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8" name="Google Shape;8468;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9" name="Google Shape;8469;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2"/>
        <p:cNvGrpSpPr/>
        <p:nvPr/>
      </p:nvGrpSpPr>
      <p:grpSpPr>
        <a:xfrm>
          <a:off x="0" y="0"/>
          <a:ext cx="0" cy="0"/>
          <a:chOff x="0" y="0"/>
          <a:chExt cx="0" cy="0"/>
        </a:xfrm>
      </p:grpSpPr>
      <p:sp>
        <p:nvSpPr>
          <p:cNvPr id="8483" name="Google Shape;8483;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84" name="Google Shape;8484;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5" name="Google Shape;8485;p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5"/>
        <p:cNvGrpSpPr/>
        <p:nvPr/>
      </p:nvGrpSpPr>
      <p:grpSpPr>
        <a:xfrm>
          <a:off x="0" y="0"/>
          <a:ext cx="0" cy="0"/>
          <a:chOff x="0" y="0"/>
          <a:chExt cx="0" cy="0"/>
        </a:xfrm>
      </p:grpSpPr>
      <p:sp>
        <p:nvSpPr>
          <p:cNvPr id="8596" name="Google Shape;8596;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7" name="Google Shape;8597;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8" name="Google Shape;8598;p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5"/>
        <p:cNvGrpSpPr/>
        <p:nvPr/>
      </p:nvGrpSpPr>
      <p:grpSpPr>
        <a:xfrm>
          <a:off x="0" y="0"/>
          <a:ext cx="0" cy="0"/>
          <a:chOff x="0" y="0"/>
          <a:chExt cx="0" cy="0"/>
        </a:xfrm>
      </p:grpSpPr>
      <p:sp>
        <p:nvSpPr>
          <p:cNvPr id="8636" name="Google Shape;8636;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7" name="Google Shape;8637;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8" name="Google Shape;8638;p1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6"/>
        <p:cNvGrpSpPr/>
        <p:nvPr/>
      </p:nvGrpSpPr>
      <p:grpSpPr>
        <a:xfrm>
          <a:off x="0" y="0"/>
          <a:ext cx="0" cy="0"/>
          <a:chOff x="0" y="0"/>
          <a:chExt cx="0" cy="0"/>
        </a:xfrm>
      </p:grpSpPr>
      <p:sp>
        <p:nvSpPr>
          <p:cNvPr id="8677" name="Google Shape;867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78" name="Google Shape;8678;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9" name="Google Shape;8679;p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5" name="Google Shape;15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6" name="Google Shape;152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9"/>
        <p:cNvGrpSpPr/>
        <p:nvPr/>
      </p:nvGrpSpPr>
      <p:grpSpPr>
        <a:xfrm>
          <a:off x="0" y="0"/>
          <a:ext cx="0" cy="0"/>
          <a:chOff x="0" y="0"/>
          <a:chExt cx="0" cy="0"/>
        </a:xfrm>
      </p:grpSpPr>
      <p:sp>
        <p:nvSpPr>
          <p:cNvPr id="8820" name="Google Shape;882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1" name="Google Shape;8821;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22" name="Google Shape;8822;p1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9"/>
        <p:cNvGrpSpPr/>
        <p:nvPr/>
      </p:nvGrpSpPr>
      <p:grpSpPr>
        <a:xfrm>
          <a:off x="0" y="0"/>
          <a:ext cx="0" cy="0"/>
          <a:chOff x="0" y="0"/>
          <a:chExt cx="0" cy="0"/>
        </a:xfrm>
      </p:grpSpPr>
      <p:sp>
        <p:nvSpPr>
          <p:cNvPr id="8930" name="Google Shape;8930;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1" name="Google Shape;8931;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2" name="Google Shape;8932;p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6"/>
        <p:cNvGrpSpPr/>
        <p:nvPr/>
      </p:nvGrpSpPr>
      <p:grpSpPr>
        <a:xfrm>
          <a:off x="0" y="0"/>
          <a:ext cx="0" cy="0"/>
          <a:chOff x="0" y="0"/>
          <a:chExt cx="0" cy="0"/>
        </a:xfrm>
      </p:grpSpPr>
      <p:sp>
        <p:nvSpPr>
          <p:cNvPr id="8967" name="Google Shape;8967;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8" name="Google Shape;8968;p1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9" name="Google Shape;8969;p1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5"/>
        <p:cNvGrpSpPr/>
        <p:nvPr/>
      </p:nvGrpSpPr>
      <p:grpSpPr>
        <a:xfrm>
          <a:off x="0" y="0"/>
          <a:ext cx="0" cy="0"/>
          <a:chOff x="0" y="0"/>
          <a:chExt cx="0" cy="0"/>
        </a:xfrm>
      </p:grpSpPr>
      <p:sp>
        <p:nvSpPr>
          <p:cNvPr id="8976" name="Google Shape;8976;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7" name="Google Shape;8977;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78" name="Google Shape;8978;p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0"/>
        <p:cNvGrpSpPr/>
        <p:nvPr/>
      </p:nvGrpSpPr>
      <p:grpSpPr>
        <a:xfrm>
          <a:off x="0" y="0"/>
          <a:ext cx="0" cy="0"/>
          <a:chOff x="0" y="0"/>
          <a:chExt cx="0" cy="0"/>
        </a:xfrm>
      </p:grpSpPr>
      <p:sp>
        <p:nvSpPr>
          <p:cNvPr id="9101" name="Google Shape;9101;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2" name="Google Shape;9102;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3" name="Google Shape;9103;p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0"/>
        <p:cNvGrpSpPr/>
        <p:nvPr/>
      </p:nvGrpSpPr>
      <p:grpSpPr>
        <a:xfrm>
          <a:off x="0" y="0"/>
          <a:ext cx="0" cy="0"/>
          <a:chOff x="0" y="0"/>
          <a:chExt cx="0" cy="0"/>
        </a:xfrm>
      </p:grpSpPr>
      <p:sp>
        <p:nvSpPr>
          <p:cNvPr id="9141" name="Google Shape;9141;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2" name="Google Shape;9142;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3" name="Google Shape;9143;p1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4"/>
        <p:cNvGrpSpPr/>
        <p:nvPr/>
      </p:nvGrpSpPr>
      <p:grpSpPr>
        <a:xfrm>
          <a:off x="0" y="0"/>
          <a:ext cx="0" cy="0"/>
          <a:chOff x="0" y="0"/>
          <a:chExt cx="0" cy="0"/>
        </a:xfrm>
      </p:grpSpPr>
      <p:sp>
        <p:nvSpPr>
          <p:cNvPr id="9175" name="Google Shape;9175;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6" name="Google Shape;9176;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7" name="Google Shape;9177;p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3"/>
        <p:cNvGrpSpPr/>
        <p:nvPr/>
      </p:nvGrpSpPr>
      <p:grpSpPr>
        <a:xfrm>
          <a:off x="0" y="0"/>
          <a:ext cx="0" cy="0"/>
          <a:chOff x="0" y="0"/>
          <a:chExt cx="0" cy="0"/>
        </a:xfrm>
      </p:grpSpPr>
      <p:sp>
        <p:nvSpPr>
          <p:cNvPr id="9184" name="Google Shape;9184;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5" name="Google Shape;9185;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6" name="Google Shape;9186;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2"/>
        <p:cNvGrpSpPr/>
        <p:nvPr/>
      </p:nvGrpSpPr>
      <p:grpSpPr>
        <a:xfrm>
          <a:off x="0" y="0"/>
          <a:ext cx="0" cy="0"/>
          <a:chOff x="0" y="0"/>
          <a:chExt cx="0" cy="0"/>
        </a:xfrm>
      </p:grpSpPr>
      <p:sp>
        <p:nvSpPr>
          <p:cNvPr id="9193" name="Google Shape;9193;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4" name="Google Shape;9194;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95" name="Google Shape;9195;p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2"/>
        <p:cNvGrpSpPr/>
        <p:nvPr/>
      </p:nvGrpSpPr>
      <p:grpSpPr>
        <a:xfrm>
          <a:off x="0" y="0"/>
          <a:ext cx="0" cy="0"/>
          <a:chOff x="0" y="0"/>
          <a:chExt cx="0" cy="0"/>
        </a:xfrm>
      </p:grpSpPr>
      <p:sp>
        <p:nvSpPr>
          <p:cNvPr id="9203" name="Google Shape;9203;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4" name="Google Shape;9204;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5" name="Google Shape;9205;p1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1" name="Google Shape;163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2" name="Google Shape;163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8"/>
        <p:cNvGrpSpPr/>
        <p:nvPr/>
      </p:nvGrpSpPr>
      <p:grpSpPr>
        <a:xfrm>
          <a:off x="0" y="0"/>
          <a:ext cx="0" cy="0"/>
          <a:chOff x="0" y="0"/>
          <a:chExt cx="0" cy="0"/>
        </a:xfrm>
      </p:grpSpPr>
      <p:sp>
        <p:nvSpPr>
          <p:cNvPr id="9239" name="Google Shape;9239;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0" name="Google Shape;9240;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1" name="Google Shape;9241;p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8"/>
        <p:cNvGrpSpPr/>
        <p:nvPr/>
      </p:nvGrpSpPr>
      <p:grpSpPr>
        <a:xfrm>
          <a:off x="0" y="0"/>
          <a:ext cx="0" cy="0"/>
          <a:chOff x="0" y="0"/>
          <a:chExt cx="0" cy="0"/>
        </a:xfrm>
      </p:grpSpPr>
      <p:sp>
        <p:nvSpPr>
          <p:cNvPr id="9249" name="Google Shape;9249;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50" name="Google Shape;9250;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1" name="Google Shape;9251;p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7"/>
        <p:cNvGrpSpPr/>
        <p:nvPr/>
      </p:nvGrpSpPr>
      <p:grpSpPr>
        <a:xfrm>
          <a:off x="0" y="0"/>
          <a:ext cx="0" cy="0"/>
          <a:chOff x="0" y="0"/>
          <a:chExt cx="0" cy="0"/>
        </a:xfrm>
      </p:grpSpPr>
      <p:sp>
        <p:nvSpPr>
          <p:cNvPr id="9348" name="Google Shape;9348;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9" name="Google Shape;9349;p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50" name="Google Shape;9350;p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7"/>
        <p:cNvGrpSpPr/>
        <p:nvPr/>
      </p:nvGrpSpPr>
      <p:grpSpPr>
        <a:xfrm>
          <a:off x="0" y="0"/>
          <a:ext cx="0" cy="0"/>
          <a:chOff x="0" y="0"/>
          <a:chExt cx="0" cy="0"/>
        </a:xfrm>
      </p:grpSpPr>
      <p:sp>
        <p:nvSpPr>
          <p:cNvPr id="9538" name="Google Shape;9538;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9" name="Google Shape;9539;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0" name="Google Shape;9540;p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6"/>
        <p:cNvGrpSpPr/>
        <p:nvPr/>
      </p:nvGrpSpPr>
      <p:grpSpPr>
        <a:xfrm>
          <a:off x="0" y="0"/>
          <a:ext cx="0" cy="0"/>
          <a:chOff x="0" y="0"/>
          <a:chExt cx="0" cy="0"/>
        </a:xfrm>
      </p:grpSpPr>
      <p:sp>
        <p:nvSpPr>
          <p:cNvPr id="9547" name="Google Shape;9547;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8" name="Google Shape;9548;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9" name="Google Shape;9549;p1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3"/>
        <p:cNvGrpSpPr/>
        <p:nvPr/>
      </p:nvGrpSpPr>
      <p:grpSpPr>
        <a:xfrm>
          <a:off x="0" y="0"/>
          <a:ext cx="0" cy="0"/>
          <a:chOff x="0" y="0"/>
          <a:chExt cx="0" cy="0"/>
        </a:xfrm>
      </p:grpSpPr>
      <p:sp>
        <p:nvSpPr>
          <p:cNvPr id="9554" name="Google Shape;9554;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5" name="Google Shape;9555;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6" name="Google Shape;9556;p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6"/>
        <p:cNvGrpSpPr/>
        <p:nvPr/>
      </p:nvGrpSpPr>
      <p:grpSpPr>
        <a:xfrm>
          <a:off x="0" y="0"/>
          <a:ext cx="0" cy="0"/>
          <a:chOff x="0" y="0"/>
          <a:chExt cx="0" cy="0"/>
        </a:xfrm>
      </p:grpSpPr>
      <p:sp>
        <p:nvSpPr>
          <p:cNvPr id="9587" name="Google Shape;9587;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8" name="Google Shape;9588;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89" name="Google Shape;9589;p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9"/>
        <p:cNvGrpSpPr/>
        <p:nvPr/>
      </p:nvGrpSpPr>
      <p:grpSpPr>
        <a:xfrm>
          <a:off x="0" y="0"/>
          <a:ext cx="0" cy="0"/>
          <a:chOff x="0" y="0"/>
          <a:chExt cx="0" cy="0"/>
        </a:xfrm>
      </p:grpSpPr>
      <p:sp>
        <p:nvSpPr>
          <p:cNvPr id="9610" name="Google Shape;9610;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11" name="Google Shape;9611;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12" name="Google Shape;9612;p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9"/>
        <p:cNvGrpSpPr/>
        <p:nvPr/>
      </p:nvGrpSpPr>
      <p:grpSpPr>
        <a:xfrm>
          <a:off x="0" y="0"/>
          <a:ext cx="0" cy="0"/>
          <a:chOff x="0" y="0"/>
          <a:chExt cx="0" cy="0"/>
        </a:xfrm>
      </p:grpSpPr>
      <p:sp>
        <p:nvSpPr>
          <p:cNvPr id="9640" name="Google Shape;9640;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1" name="Google Shape;9641;p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42" name="Google Shape;9642;p1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8"/>
        <p:cNvGrpSpPr/>
        <p:nvPr/>
      </p:nvGrpSpPr>
      <p:grpSpPr>
        <a:xfrm>
          <a:off x="0" y="0"/>
          <a:ext cx="0" cy="0"/>
          <a:chOff x="0" y="0"/>
          <a:chExt cx="0" cy="0"/>
        </a:xfrm>
      </p:grpSpPr>
      <p:sp>
        <p:nvSpPr>
          <p:cNvPr id="9689" name="Google Shape;9689;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0" name="Google Shape;9690;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1" name="Google Shape;9691;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0" name="Google Shape;173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1" name="Google Shape;173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4"/>
        <p:cNvGrpSpPr/>
        <p:nvPr/>
      </p:nvGrpSpPr>
      <p:grpSpPr>
        <a:xfrm>
          <a:off x="0" y="0"/>
          <a:ext cx="0" cy="0"/>
          <a:chOff x="0" y="0"/>
          <a:chExt cx="0" cy="0"/>
        </a:xfrm>
      </p:grpSpPr>
      <p:sp>
        <p:nvSpPr>
          <p:cNvPr id="9785" name="Google Shape;9785;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6" name="Google Shape;9786;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7" name="Google Shape;9787;p1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9"/>
        <p:cNvGrpSpPr/>
        <p:nvPr/>
      </p:nvGrpSpPr>
      <p:grpSpPr>
        <a:xfrm>
          <a:off x="0" y="0"/>
          <a:ext cx="0" cy="0"/>
          <a:chOff x="0" y="0"/>
          <a:chExt cx="0" cy="0"/>
        </a:xfrm>
      </p:grpSpPr>
      <p:sp>
        <p:nvSpPr>
          <p:cNvPr id="9810" name="Google Shape;9810;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1" name="Google Shape;9811;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2" name="Google Shape;9812;p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151</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7" name="Google Shape;183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8" name="Google Shape;183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3" name="Google Shape;194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4" name="Google Shape;194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9" name="Google Shape;204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0" name="Google Shape;205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0" name="Google Shape;219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1" name="Google Shape;219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 name="Google Shape;4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4" name="Google Shape;221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5" name="Google Shape;2215;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7" name="Google Shape;222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8" name="Google Shape;222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8" name="Google Shape;235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9" name="Google Shape;235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8" name="Google Shape;23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9" name="Google Shape;23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Google Shape;251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6" name="Google Shape;251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7" name="Google Shape;251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4" name="Google Shape;252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5" name="Google Shape;252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3" name="Google Shape;253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4" name="Google Shape;253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6" name="Google Shape;254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7" name="Google Shape;254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4" name="Google Shape;255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read this RFC – it’s only 2.5 pages!</a:t>
            </a:r>
            <a:endParaRPr/>
          </a:p>
        </p:txBody>
      </p:sp>
      <p:sp>
        <p:nvSpPr>
          <p:cNvPr id="2555" name="Google Shape;255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2" name="Google Shape;256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3" name="Google Shape;256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 name="Google Shape;5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1" name="Google Shape;265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2" name="Google Shape;265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2" name="Google Shape;276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3" name="Google Shape;2763;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Google Shape;28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9" name="Google Shape;28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0" name="Google Shape;28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7"/>
        <p:cNvGrpSpPr/>
        <p:nvPr/>
      </p:nvGrpSpPr>
      <p:grpSpPr>
        <a:xfrm>
          <a:off x="0" y="0"/>
          <a:ext cx="0" cy="0"/>
          <a:chOff x="0" y="0"/>
          <a:chExt cx="0" cy="0"/>
        </a:xfrm>
      </p:grpSpPr>
      <p:sp>
        <p:nvSpPr>
          <p:cNvPr id="2898" name="Google Shape;289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9" name="Google Shape;289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0" name="Google Shape;290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2"/>
        <p:cNvGrpSpPr/>
        <p:nvPr/>
      </p:nvGrpSpPr>
      <p:grpSpPr>
        <a:xfrm>
          <a:off x="0" y="0"/>
          <a:ext cx="0" cy="0"/>
          <a:chOff x="0" y="0"/>
          <a:chExt cx="0" cy="0"/>
        </a:xfrm>
      </p:grpSpPr>
      <p:sp>
        <p:nvSpPr>
          <p:cNvPr id="2923" name="Google Shape;292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4" name="Google Shape;292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5" name="Google Shape;2925;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p:cNvGrpSpPr/>
        <p:nvPr/>
      </p:nvGrpSpPr>
      <p:grpSpPr>
        <a:xfrm>
          <a:off x="0" y="0"/>
          <a:ext cx="0" cy="0"/>
          <a:chOff x="0" y="0"/>
          <a:chExt cx="0" cy="0"/>
        </a:xfrm>
      </p:grpSpPr>
      <p:sp>
        <p:nvSpPr>
          <p:cNvPr id="2933" name="Google Shape;293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4" name="Google Shape;293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5" name="Google Shape;293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4"/>
        <p:cNvGrpSpPr/>
        <p:nvPr/>
      </p:nvGrpSpPr>
      <p:grpSpPr>
        <a:xfrm>
          <a:off x="0" y="0"/>
          <a:ext cx="0" cy="0"/>
          <a:chOff x="0" y="0"/>
          <a:chExt cx="0" cy="0"/>
        </a:xfrm>
      </p:grpSpPr>
      <p:sp>
        <p:nvSpPr>
          <p:cNvPr id="2955" name="Google Shape;295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6" name="Google Shape;295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7" name="Google Shape;295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8" name="Google Shape;298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9" name="Google Shape;298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3"/>
        <p:cNvGrpSpPr/>
        <p:nvPr/>
      </p:nvGrpSpPr>
      <p:grpSpPr>
        <a:xfrm>
          <a:off x="0" y="0"/>
          <a:ext cx="0" cy="0"/>
          <a:chOff x="0" y="0"/>
          <a:chExt cx="0" cy="0"/>
        </a:xfrm>
      </p:grpSpPr>
      <p:sp>
        <p:nvSpPr>
          <p:cNvPr id="2994" name="Google Shape;299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5" name="Google Shape;299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6" name="Google Shape;299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2"/>
        <p:cNvGrpSpPr/>
        <p:nvPr/>
      </p:nvGrpSpPr>
      <p:grpSpPr>
        <a:xfrm>
          <a:off x="0" y="0"/>
          <a:ext cx="0" cy="0"/>
          <a:chOff x="0" y="0"/>
          <a:chExt cx="0" cy="0"/>
        </a:xfrm>
      </p:grpSpPr>
      <p:sp>
        <p:nvSpPr>
          <p:cNvPr id="3003" name="Google Shape;300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4" name="Google Shape;300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arrows through reliable data transfer channel is just one way – reliably send from sender to receiver</a:t>
            </a:r>
            <a:endParaRPr/>
          </a:p>
        </p:txBody>
      </p:sp>
      <p:sp>
        <p:nvSpPr>
          <p:cNvPr id="3005" name="Google Shape;3005;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 By logical communication , we</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mean that from an application’s perspective, it is as if the hosts running the processes</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were directly connected; in reality, the hosts may be on opposite sides of the</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planet, connected via numerous routers and a wide range of link types. Application</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processes use the logical communication provided by the transport layer to send</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messages to each other, free from the worry of the details of the physical infrastructure</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used to carry these messages.</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each of these three (logical communications, actions, </a:t>
            </a:r>
            <a:endParaRPr/>
          </a:p>
        </p:txBody>
      </p:sp>
      <p:sp>
        <p:nvSpPr>
          <p:cNvPr id="61" name="Google Shape;6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2"/>
        <p:cNvGrpSpPr/>
        <p:nvPr/>
      </p:nvGrpSpPr>
      <p:grpSpPr>
        <a:xfrm>
          <a:off x="0" y="0"/>
          <a:ext cx="0" cy="0"/>
          <a:chOff x="0" y="0"/>
          <a:chExt cx="0" cy="0"/>
        </a:xfrm>
      </p:grpSpPr>
      <p:sp>
        <p:nvSpPr>
          <p:cNvPr id="3073" name="Google Shape;307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4" name="Google Shape;307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Spend some time talking about how its to the sender and receiver side protocol that IMPLEMENTS reliable data transfer</a:t>
            </a:r>
            <a:endParaRPr/>
          </a:p>
          <a:p>
            <a:pPr marL="0" lvl="0" indent="0" algn="l" rtl="0">
              <a:spcBef>
                <a:spcPts val="0"/>
              </a:spcBef>
              <a:spcAft>
                <a:spcPts val="0"/>
              </a:spcAft>
              <a:buNone/>
            </a:pPr>
            <a:endParaRPr/>
          </a:p>
          <a:p>
            <a:pPr marL="0" lvl="0" indent="0" algn="l" rtl="0">
              <a:spcBef>
                <a:spcPts val="0"/>
              </a:spcBef>
              <a:spcAft>
                <a:spcPts val="0"/>
              </a:spcAft>
              <a:buNone/>
            </a:pPr>
            <a:r>
              <a:rPr lang="en-US"/>
              <a:t>Communication over unreliable channel is TWO-way: sender and receiver will exchange messages back and forth to IMPLEMENT one-way  reliable data transfer</a:t>
            </a:r>
            <a:endParaRPr/>
          </a:p>
          <a:p>
            <a:pPr marL="0" lvl="0" indent="0" algn="l" rtl="0">
              <a:spcBef>
                <a:spcPts val="0"/>
              </a:spcBef>
              <a:spcAft>
                <a:spcPts val="0"/>
              </a:spcAft>
              <a:buNone/>
            </a:pPr>
            <a:endParaRPr/>
          </a:p>
        </p:txBody>
      </p:sp>
      <p:sp>
        <p:nvSpPr>
          <p:cNvPr id="3075" name="Google Shape;307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2"/>
        <p:cNvGrpSpPr/>
        <p:nvPr/>
      </p:nvGrpSpPr>
      <p:grpSpPr>
        <a:xfrm>
          <a:off x="0" y="0"/>
          <a:ext cx="0" cy="0"/>
          <a:chOff x="0" y="0"/>
          <a:chExt cx="0" cy="0"/>
        </a:xfrm>
      </p:grpSpPr>
      <p:sp>
        <p:nvSpPr>
          <p:cNvPr id="3223" name="Google Shape;322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4" name="Google Shape;322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So we have a sender side and a receiver side. How much work they’ll have to do depends on the  IMPAIRMENTS introduced by channel – if the channel is perfect – no problem!</a:t>
            </a:r>
            <a:endParaRPr/>
          </a:p>
        </p:txBody>
      </p:sp>
      <p:sp>
        <p:nvSpPr>
          <p:cNvPr id="3225" name="Google Shape;3225;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1"/>
        <p:cNvGrpSpPr/>
        <p:nvPr/>
      </p:nvGrpSpPr>
      <p:grpSpPr>
        <a:xfrm>
          <a:off x="0" y="0"/>
          <a:ext cx="0" cy="0"/>
          <a:chOff x="0" y="0"/>
          <a:chExt cx="0" cy="0"/>
        </a:xfrm>
      </p:grpSpPr>
      <p:sp>
        <p:nvSpPr>
          <p:cNvPr id="3312" name="Google Shape;331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3" name="Google Shape;331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a point of view to keep in mind – it’s easy for US to look at sender and receiver together and see what is happening.  OH – that message sent was lost. </a:t>
            </a:r>
            <a:endParaRPr/>
          </a:p>
          <a:p>
            <a:pPr marL="0" lvl="0" indent="0" algn="l" rtl="0">
              <a:spcBef>
                <a:spcPts val="0"/>
              </a:spcBef>
              <a:spcAft>
                <a:spcPts val="0"/>
              </a:spcAft>
              <a:buNone/>
            </a:pPr>
            <a:endParaRPr/>
          </a:p>
          <a:p>
            <a:pPr marL="0" lvl="0" indent="0" algn="l" rtl="0">
              <a:spcBef>
                <a:spcPts val="0"/>
              </a:spcBef>
              <a:spcAft>
                <a:spcPts val="0"/>
              </a:spcAft>
              <a:buNone/>
            </a:pPr>
            <a:r>
              <a:rPr lang="en-US"/>
              <a:t>But think about it say from senders POV How does the sender know if its transmitted message over the unreliable channel got though??  ONLY if receiver somehow signals to the sender that it was received.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The key point here is that one side does NOT know what is going on at the other side – it’s as if there’s a curtain between them.  Everything they know about the other can ONLY be learned by sending/receiving messages.</a:t>
            </a:r>
            <a:endParaRPr/>
          </a:p>
          <a:p>
            <a:pPr marL="0" lvl="0" indent="0" algn="l" rtl="0">
              <a:spcBef>
                <a:spcPts val="0"/>
              </a:spcBef>
              <a:spcAft>
                <a:spcPts val="0"/>
              </a:spcAft>
              <a:buNone/>
            </a:pPr>
            <a:endParaRPr/>
          </a:p>
          <a:p>
            <a:pPr marL="0" lvl="0" indent="0" algn="l" rtl="0">
              <a:spcBef>
                <a:spcPts val="0"/>
              </a:spcBef>
              <a:spcAft>
                <a:spcPts val="0"/>
              </a:spcAft>
              <a:buNone/>
            </a:pPr>
            <a:r>
              <a:rPr lang="en-US"/>
              <a:t>Sender process wants to make sure a segment got through.  But it can just somehow magically look through curtain to see if receiver got it.  It will be up to the receiver to let the sender KNOW that it (the receiver) has correctly received the segment.</a:t>
            </a:r>
            <a:endParaRPr/>
          </a:p>
          <a:p>
            <a:pPr marL="0" lvl="0" indent="0" algn="l" rtl="0">
              <a:spcBef>
                <a:spcPts val="0"/>
              </a:spcBef>
              <a:spcAft>
                <a:spcPts val="0"/>
              </a:spcAft>
              <a:buNone/>
            </a:pPr>
            <a:endParaRPr/>
          </a:p>
          <a:p>
            <a:pPr marL="0" lvl="0" indent="0" algn="l" rtl="0">
              <a:spcBef>
                <a:spcPts val="0"/>
              </a:spcBef>
              <a:spcAft>
                <a:spcPts val="0"/>
              </a:spcAft>
              <a:buNone/>
            </a:pPr>
            <a:r>
              <a:rPr lang="en-US"/>
              <a:t>How will the sender and receiver do that – that’s the PROTOCOL.</a:t>
            </a:r>
            <a:endParaRPr/>
          </a:p>
          <a:p>
            <a:pPr marL="0" lvl="0" indent="0" algn="l" rtl="0">
              <a:spcBef>
                <a:spcPts val="0"/>
              </a:spcBef>
              <a:spcAft>
                <a:spcPts val="0"/>
              </a:spcAft>
              <a:buNone/>
            </a:pPr>
            <a:endParaRPr/>
          </a:p>
          <a:p>
            <a:pPr marL="0" lvl="0" indent="0" algn="l" rtl="0">
              <a:spcBef>
                <a:spcPts val="0"/>
              </a:spcBef>
              <a:spcAft>
                <a:spcPts val="0"/>
              </a:spcAft>
              <a:buNone/>
            </a:pPr>
            <a:r>
              <a:rPr lang="en-US"/>
              <a:t> Before starting to develop a protocol, let’s look more closely at the interface (the API if you will) </a:t>
            </a:r>
            <a:endParaRPr/>
          </a:p>
        </p:txBody>
      </p:sp>
      <p:sp>
        <p:nvSpPr>
          <p:cNvPr id="3314" name="Google Shape;331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2"/>
        <p:cNvGrpSpPr/>
        <p:nvPr/>
      </p:nvGrpSpPr>
      <p:grpSpPr>
        <a:xfrm>
          <a:off x="0" y="0"/>
          <a:ext cx="0" cy="0"/>
          <a:chOff x="0" y="0"/>
          <a:chExt cx="0" cy="0"/>
        </a:xfrm>
      </p:grpSpPr>
      <p:sp>
        <p:nvSpPr>
          <p:cNvPr id="3403" name="Google Shape;340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4" name="Google Shape;3404;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5" name="Google Shape;3405;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3"/>
        <p:cNvGrpSpPr/>
        <p:nvPr/>
      </p:nvGrpSpPr>
      <p:grpSpPr>
        <a:xfrm>
          <a:off x="0" y="0"/>
          <a:ext cx="0" cy="0"/>
          <a:chOff x="0" y="0"/>
          <a:chExt cx="0" cy="0"/>
        </a:xfrm>
      </p:grpSpPr>
      <p:sp>
        <p:nvSpPr>
          <p:cNvPr id="3534" name="Google Shape;353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5" name="Google Shape;353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SO let’s get started in developing our reliable data transfer protocol, which we’ll call rdt (need a good acronym for protocol – like HTTP, TCP, UDP, IP)</a:t>
            </a:r>
            <a:endParaRPr/>
          </a:p>
          <a:p>
            <a:pPr marL="0" lvl="0" indent="0" algn="l" rtl="0">
              <a:spcBef>
                <a:spcPts val="0"/>
              </a:spcBef>
              <a:spcAft>
                <a:spcPts val="0"/>
              </a:spcAft>
              <a:buNone/>
            </a:pPr>
            <a:endParaRPr/>
          </a:p>
          <a:p>
            <a:pPr marL="0" lvl="0" indent="0" algn="l" rtl="0">
              <a:spcBef>
                <a:spcPts val="0"/>
              </a:spcBef>
              <a:spcAft>
                <a:spcPts val="0"/>
              </a:spcAft>
              <a:buNone/>
            </a:pPr>
            <a:r>
              <a:rPr lang="en-US"/>
              <a:t>Bullet points 1 and 2</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NOW if we are going to develop a protocol, so we’ll need some way to SPECIFY a protocol.  </a:t>
            </a:r>
            <a:r>
              <a:rPr lang="en-US" b="1" i="1"/>
              <a:t>How</a:t>
            </a:r>
            <a:r>
              <a:rPr lang="en-US"/>
              <a:t> do we do that?</a:t>
            </a:r>
            <a:endParaRPr/>
          </a:p>
          <a:p>
            <a:pPr marL="0" lvl="0" indent="0" algn="l" rtl="0">
              <a:spcBef>
                <a:spcPts val="0"/>
              </a:spcBef>
              <a:spcAft>
                <a:spcPts val="0"/>
              </a:spcAft>
              <a:buNone/>
            </a:pPr>
            <a:endParaRPr/>
          </a:p>
          <a:p>
            <a:pPr marL="0" lvl="0" indent="0" algn="l" rtl="0">
              <a:spcBef>
                <a:spcPts val="0"/>
              </a:spcBef>
              <a:spcAft>
                <a:spcPts val="0"/>
              </a:spcAft>
              <a:buNone/>
            </a:pPr>
            <a:r>
              <a:rPr lang="en-US"/>
              <a:t>We could write text, but as all know, that’s prone to misinterpretation, and might be incomplete.  You might write a specification, and then think “oh yeah – I forgot about that case”</a:t>
            </a:r>
            <a:endParaRPr/>
          </a:p>
          <a:p>
            <a:pPr marL="0" lvl="0" indent="0" algn="l" rtl="0">
              <a:spcBef>
                <a:spcPts val="0"/>
              </a:spcBef>
              <a:spcAft>
                <a:spcPts val="0"/>
              </a:spcAft>
              <a:buNone/>
            </a:pPr>
            <a:endParaRPr/>
          </a:p>
          <a:p>
            <a:pPr marL="0" lvl="0" indent="0" algn="l" rtl="0">
              <a:spcBef>
                <a:spcPts val="0"/>
              </a:spcBef>
              <a:spcAft>
                <a:spcPts val="0"/>
              </a:spcAft>
              <a:buNone/>
            </a:pPr>
            <a:r>
              <a:rPr lang="en-US"/>
              <a:t>What we need is more </a:t>
            </a:r>
            <a:r>
              <a:rPr lang="en-US" b="1" i="1"/>
              <a:t>formal</a:t>
            </a:r>
            <a:r>
              <a:rPr lang="en-US"/>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endParaRPr/>
          </a:p>
          <a:p>
            <a:pPr marL="0" lvl="0" indent="0" algn="l" rtl="0">
              <a:spcBef>
                <a:spcPts val="0"/>
              </a:spcBef>
              <a:spcAft>
                <a:spcPts val="0"/>
              </a:spcAft>
              <a:buNone/>
            </a:pPr>
            <a:endParaRPr/>
          </a:p>
          <a:p>
            <a:pPr marL="0" lvl="0" indent="0" algn="l" rtl="0">
              <a:spcBef>
                <a:spcPts val="0"/>
              </a:spcBef>
              <a:spcAft>
                <a:spcPts val="0"/>
              </a:spcAft>
              <a:buNone/>
            </a:pPr>
            <a:r>
              <a:rPr lang="en-US"/>
              <a:t>And as the name might suggest, a central notion of finite state machines is the notion of STATE </a:t>
            </a:r>
            <a:endParaRPr/>
          </a:p>
          <a:p>
            <a:pPr marL="0" lvl="0" indent="0" algn="l" rtl="0">
              <a:spcBef>
                <a:spcPts val="0"/>
              </a:spcBef>
              <a:spcAft>
                <a:spcPts val="0"/>
              </a:spcAft>
              <a:buNone/>
            </a:pPr>
            <a:r>
              <a:rPr lang="en-US"/>
              <a:t>&lt;talk about state&gt;</a:t>
            </a:r>
            <a:endParaRPr/>
          </a:p>
        </p:txBody>
      </p:sp>
      <p:sp>
        <p:nvSpPr>
          <p:cNvPr id="3536" name="Google Shape;3536;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9"/>
        <p:cNvGrpSpPr/>
        <p:nvPr/>
      </p:nvGrpSpPr>
      <p:grpSpPr>
        <a:xfrm>
          <a:off x="0" y="0"/>
          <a:ext cx="0" cy="0"/>
          <a:chOff x="0" y="0"/>
          <a:chExt cx="0" cy="0"/>
        </a:xfrm>
      </p:grpSpPr>
      <p:sp>
        <p:nvSpPr>
          <p:cNvPr id="3560" name="Google Shape;356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1" name="Google Shape;356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 We’ll start with the simplest case possible - an unreliable channel that is, in fact perfect – no segments are lost, corrupted, dupplicated or reordered.  The sender just sends and it pops out the other side(perhaps after some delay) perfectly.</a:t>
            </a:r>
            <a:endParaRPr/>
          </a:p>
          <a:p>
            <a:pPr marL="0" lvl="0" indent="0" algn="l" rtl="0">
              <a:spcBef>
                <a:spcPts val="0"/>
              </a:spcBef>
              <a:spcAft>
                <a:spcPts val="0"/>
              </a:spcAft>
              <a:buNone/>
            </a:pPr>
            <a:endParaRPr/>
          </a:p>
        </p:txBody>
      </p:sp>
      <p:sp>
        <p:nvSpPr>
          <p:cNvPr id="3562" name="Google Shape;356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0"/>
        <p:cNvGrpSpPr/>
        <p:nvPr/>
      </p:nvGrpSpPr>
      <p:grpSpPr>
        <a:xfrm>
          <a:off x="0" y="0"/>
          <a:ext cx="0" cy="0"/>
          <a:chOff x="0" y="0"/>
          <a:chExt cx="0" cy="0"/>
        </a:xfrm>
      </p:grpSpPr>
      <p:sp>
        <p:nvSpPr>
          <p:cNvPr id="3591" name="Google Shape;359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2" name="Google Shape;359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3" name="Google Shape;3593;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9"/>
        <p:cNvGrpSpPr/>
        <p:nvPr/>
      </p:nvGrpSpPr>
      <p:grpSpPr>
        <a:xfrm>
          <a:off x="0" y="0"/>
          <a:ext cx="0" cy="0"/>
          <a:chOff x="0" y="0"/>
          <a:chExt cx="0" cy="0"/>
        </a:xfrm>
      </p:grpSpPr>
      <p:sp>
        <p:nvSpPr>
          <p:cNvPr id="3600" name="Google Shape;360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1" name="Google Shape;360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2" name="Google Shape;3602;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3"/>
        <p:cNvGrpSpPr/>
        <p:nvPr/>
      </p:nvGrpSpPr>
      <p:grpSpPr>
        <a:xfrm>
          <a:off x="0" y="0"/>
          <a:ext cx="0" cy="0"/>
          <a:chOff x="0" y="0"/>
          <a:chExt cx="0" cy="0"/>
        </a:xfrm>
      </p:grpSpPr>
      <p:sp>
        <p:nvSpPr>
          <p:cNvPr id="3614" name="Google Shape;361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5" name="Google Shape;361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6" name="Google Shape;361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1"/>
        <p:cNvGrpSpPr/>
        <p:nvPr/>
      </p:nvGrpSpPr>
      <p:grpSpPr>
        <a:xfrm>
          <a:off x="0" y="0"/>
          <a:ext cx="0" cy="0"/>
          <a:chOff x="0" y="0"/>
          <a:chExt cx="0" cy="0"/>
        </a:xfrm>
      </p:grpSpPr>
      <p:sp>
        <p:nvSpPr>
          <p:cNvPr id="3662" name="Google Shape;366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3" name="Google Shape;366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4" name="Google Shape;366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0"/>
        <p:cNvGrpSpPr/>
        <p:nvPr/>
      </p:nvGrpSpPr>
      <p:grpSpPr>
        <a:xfrm>
          <a:off x="0" y="0"/>
          <a:ext cx="0" cy="0"/>
          <a:chOff x="0" y="0"/>
          <a:chExt cx="0" cy="0"/>
        </a:xfrm>
      </p:grpSpPr>
      <p:sp>
        <p:nvSpPr>
          <p:cNvPr id="3711" name="Google Shape;371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2" name="Google Shape;371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3" name="Google Shape;3713;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0"/>
        <p:cNvGrpSpPr/>
        <p:nvPr/>
      </p:nvGrpSpPr>
      <p:grpSpPr>
        <a:xfrm>
          <a:off x="0" y="0"/>
          <a:ext cx="0" cy="0"/>
          <a:chOff x="0" y="0"/>
          <a:chExt cx="0" cy="0"/>
        </a:xfrm>
      </p:grpSpPr>
      <p:sp>
        <p:nvSpPr>
          <p:cNvPr id="3771" name="Google Shape;377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2" name="Google Shape;3772;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3" name="Google Shape;3773;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3"/>
        <p:cNvGrpSpPr/>
        <p:nvPr/>
      </p:nvGrpSpPr>
      <p:grpSpPr>
        <a:xfrm>
          <a:off x="0" y="0"/>
          <a:ext cx="0" cy="0"/>
          <a:chOff x="0" y="0"/>
          <a:chExt cx="0" cy="0"/>
        </a:xfrm>
      </p:grpSpPr>
      <p:sp>
        <p:nvSpPr>
          <p:cNvPr id="3834" name="Google Shape;383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5" name="Google Shape;3835;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6" name="Google Shape;3836;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7"/>
        <p:cNvGrpSpPr/>
        <p:nvPr/>
      </p:nvGrpSpPr>
      <p:grpSpPr>
        <a:xfrm>
          <a:off x="0" y="0"/>
          <a:ext cx="0" cy="0"/>
          <a:chOff x="0" y="0"/>
          <a:chExt cx="0" cy="0"/>
        </a:xfrm>
      </p:grpSpPr>
      <p:sp>
        <p:nvSpPr>
          <p:cNvPr id="3848" name="Google Shape;384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9" name="Google Shape;3849;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0" name="Google Shape;3850;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7"/>
        <p:cNvGrpSpPr/>
        <p:nvPr/>
      </p:nvGrpSpPr>
      <p:grpSpPr>
        <a:xfrm>
          <a:off x="0" y="0"/>
          <a:ext cx="0" cy="0"/>
          <a:chOff x="0" y="0"/>
          <a:chExt cx="0" cy="0"/>
        </a:xfrm>
      </p:grpSpPr>
      <p:sp>
        <p:nvSpPr>
          <p:cNvPr id="3898" name="Google Shape;389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9" name="Google Shape;389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0" name="Google Shape;3900;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2"/>
        <p:cNvGrpSpPr/>
        <p:nvPr/>
      </p:nvGrpSpPr>
      <p:grpSpPr>
        <a:xfrm>
          <a:off x="0" y="0"/>
          <a:ext cx="0" cy="0"/>
          <a:chOff x="0" y="0"/>
          <a:chExt cx="0" cy="0"/>
        </a:xfrm>
      </p:grpSpPr>
      <p:sp>
        <p:nvSpPr>
          <p:cNvPr id="3943" name="Google Shape;394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4" name="Google Shape;394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5" name="Google Shape;3945;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1"/>
        <p:cNvGrpSpPr/>
        <p:nvPr/>
      </p:nvGrpSpPr>
      <p:grpSpPr>
        <a:xfrm>
          <a:off x="0" y="0"/>
          <a:ext cx="0" cy="0"/>
          <a:chOff x="0" y="0"/>
          <a:chExt cx="0" cy="0"/>
        </a:xfrm>
      </p:grpSpPr>
      <p:sp>
        <p:nvSpPr>
          <p:cNvPr id="3952" name="Google Shape;395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3" name="Google Shape;3953;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4" name="Google Shape;3954;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0"/>
        <p:cNvGrpSpPr/>
        <p:nvPr/>
      </p:nvGrpSpPr>
      <p:grpSpPr>
        <a:xfrm>
          <a:off x="0" y="0"/>
          <a:ext cx="0" cy="0"/>
          <a:chOff x="0" y="0"/>
          <a:chExt cx="0" cy="0"/>
        </a:xfrm>
      </p:grpSpPr>
      <p:sp>
        <p:nvSpPr>
          <p:cNvPr id="3961" name="Google Shape;396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2" name="Google Shape;396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3" name="Google Shape;3963;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4"/>
        <p:cNvGrpSpPr/>
        <p:nvPr/>
      </p:nvGrpSpPr>
      <p:grpSpPr>
        <a:xfrm>
          <a:off x="0" y="0"/>
          <a:ext cx="0" cy="0"/>
          <a:chOff x="0" y="0"/>
          <a:chExt cx="0" cy="0"/>
        </a:xfrm>
      </p:grpSpPr>
      <p:sp>
        <p:nvSpPr>
          <p:cNvPr id="4005" name="Google Shape;400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6" name="Google Shape;400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7" name="Google Shape;400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3"/>
        <p:cNvGrpSpPr/>
        <p:nvPr/>
      </p:nvGrpSpPr>
      <p:grpSpPr>
        <a:xfrm>
          <a:off x="0" y="0"/>
          <a:ext cx="0" cy="0"/>
          <a:chOff x="0" y="0"/>
          <a:chExt cx="0" cy="0"/>
        </a:xfrm>
      </p:grpSpPr>
      <p:sp>
        <p:nvSpPr>
          <p:cNvPr id="4014" name="Google Shape;401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5" name="Google Shape;4015;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6" name="Google Shape;4016;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5"/>
        <p:cNvGrpSpPr/>
        <p:nvPr/>
      </p:nvGrpSpPr>
      <p:grpSpPr>
        <a:xfrm>
          <a:off x="0" y="0"/>
          <a:ext cx="0" cy="0"/>
          <a:chOff x="0" y="0"/>
          <a:chExt cx="0" cy="0"/>
        </a:xfrm>
      </p:grpSpPr>
      <p:sp>
        <p:nvSpPr>
          <p:cNvPr id="4026" name="Google Shape;402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7" name="Google Shape;4027;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see the familiar four state sender from our rdt 2.1 and 2.2 protocols. Top two states when sending packet with zero seq # and bottom two </a:t>
            </a:r>
            <a:endParaRPr/>
          </a:p>
        </p:txBody>
      </p:sp>
      <p:sp>
        <p:nvSpPr>
          <p:cNvPr id="4028" name="Google Shape;4028;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6"/>
        <p:cNvGrpSpPr/>
        <p:nvPr/>
      </p:nvGrpSpPr>
      <p:grpSpPr>
        <a:xfrm>
          <a:off x="0" y="0"/>
          <a:ext cx="0" cy="0"/>
          <a:chOff x="0" y="0"/>
          <a:chExt cx="0" cy="0"/>
        </a:xfrm>
      </p:grpSpPr>
      <p:sp>
        <p:nvSpPr>
          <p:cNvPr id="4077" name="Google Shape;407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8" name="Google Shape;4078;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see the familiar four state sender from our rdt 2.1 and 2.2 protocols. Top two states when sending packet with zero seq # and bottom two </a:t>
            </a:r>
            <a:endParaRPr/>
          </a:p>
        </p:txBody>
      </p:sp>
      <p:sp>
        <p:nvSpPr>
          <p:cNvPr id="4079" name="Google Shape;4079;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9"/>
        <p:cNvGrpSpPr/>
        <p:nvPr/>
      </p:nvGrpSpPr>
      <p:grpSpPr>
        <a:xfrm>
          <a:off x="0" y="0"/>
          <a:ext cx="0" cy="0"/>
          <a:chOff x="0" y="0"/>
          <a:chExt cx="0" cy="0"/>
        </a:xfrm>
      </p:grpSpPr>
      <p:sp>
        <p:nvSpPr>
          <p:cNvPr id="4160" name="Google Shape;416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1" name="Google Shape;4161;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2" name="Google Shape;4162;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2"/>
        <p:cNvGrpSpPr/>
        <p:nvPr/>
      </p:nvGrpSpPr>
      <p:grpSpPr>
        <a:xfrm>
          <a:off x="0" y="0"/>
          <a:ext cx="0" cy="0"/>
          <a:chOff x="0" y="0"/>
          <a:chExt cx="0" cy="0"/>
        </a:xfrm>
      </p:grpSpPr>
      <p:sp>
        <p:nvSpPr>
          <p:cNvPr id="4243" name="Google Shape;424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4" name="Google Shape;424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5" name="Google Shape;4245;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9"/>
        <p:cNvGrpSpPr/>
        <p:nvPr/>
      </p:nvGrpSpPr>
      <p:grpSpPr>
        <a:xfrm>
          <a:off x="0" y="0"/>
          <a:ext cx="0" cy="0"/>
          <a:chOff x="0" y="0"/>
          <a:chExt cx="0" cy="0"/>
        </a:xfrm>
      </p:grpSpPr>
      <p:sp>
        <p:nvSpPr>
          <p:cNvPr id="4360" name="Google Shape;436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1" name="Google Shape;4361;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if RTT=30 msec, 1KB pkt every 30 msec: 33kB/sec thruput over 1 Gbps link</a:t>
            </a:r>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network protocol limits use of physical resources</a:t>
            </a:r>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Let’s develop a formula for utilization</a:t>
            </a:r>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endParaRPr/>
          </a:p>
        </p:txBody>
      </p:sp>
      <p:sp>
        <p:nvSpPr>
          <p:cNvPr id="4362" name="Google Shape;4362;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3"/>
        <p:cNvGrpSpPr/>
        <p:nvPr/>
      </p:nvGrpSpPr>
      <p:grpSpPr>
        <a:xfrm>
          <a:off x="0" y="0"/>
          <a:ext cx="0" cy="0"/>
          <a:chOff x="0" y="0"/>
          <a:chExt cx="0" cy="0"/>
        </a:xfrm>
      </p:grpSpPr>
      <p:sp>
        <p:nvSpPr>
          <p:cNvPr id="4384" name="Google Shape;438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5" name="Google Shape;438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6" name="Google Shape;4386;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8"/>
        <p:cNvGrpSpPr/>
        <p:nvPr/>
      </p:nvGrpSpPr>
      <p:grpSpPr>
        <a:xfrm>
          <a:off x="0" y="0"/>
          <a:ext cx="0" cy="0"/>
          <a:chOff x="0" y="0"/>
          <a:chExt cx="0" cy="0"/>
        </a:xfrm>
      </p:grpSpPr>
      <p:sp>
        <p:nvSpPr>
          <p:cNvPr id="4419" name="Google Shape;441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0" name="Google Shape;442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1" name="Google Shape;4421;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1"/>
        <p:cNvGrpSpPr/>
        <p:nvPr/>
      </p:nvGrpSpPr>
      <p:grpSpPr>
        <a:xfrm>
          <a:off x="0" y="0"/>
          <a:ext cx="0" cy="0"/>
          <a:chOff x="0" y="0"/>
          <a:chExt cx="0" cy="0"/>
        </a:xfrm>
      </p:grpSpPr>
      <p:sp>
        <p:nvSpPr>
          <p:cNvPr id="4472" name="Google Shape;447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3" name="Google Shape;4473;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4" name="Google Shape;4474;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9"/>
        <p:cNvGrpSpPr/>
        <p:nvPr/>
      </p:nvGrpSpPr>
      <p:grpSpPr>
        <a:xfrm>
          <a:off x="0" y="0"/>
          <a:ext cx="0" cy="0"/>
          <a:chOff x="0" y="0"/>
          <a:chExt cx="0" cy="0"/>
        </a:xfrm>
      </p:grpSpPr>
      <p:sp>
        <p:nvSpPr>
          <p:cNvPr id="4560" name="Google Shape;456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1" name="Google Shape;4561;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two generic forms of pipelined protocols: </a:t>
            </a:r>
            <a:r>
              <a:rPr lang="en-US" sz="1200" b="0" i="1" u="none" strike="noStrike" cap="none">
                <a:solidFill>
                  <a:srgbClr val="CC0000"/>
                </a:solidFill>
                <a:latin typeface="Calibri"/>
                <a:ea typeface="Calibri"/>
                <a:cs typeface="Calibri"/>
                <a:sym typeface="Calibri"/>
              </a:rPr>
              <a:t>go-Back-N, selective repeat</a:t>
            </a:r>
            <a:endParaRPr/>
          </a:p>
          <a:p>
            <a:pPr marL="0" lvl="0" indent="0" algn="l" rtl="0">
              <a:spcBef>
                <a:spcPts val="0"/>
              </a:spcBef>
              <a:spcAft>
                <a:spcPts val="0"/>
              </a:spcAft>
              <a:buNone/>
            </a:pPr>
            <a:endParaRPr/>
          </a:p>
        </p:txBody>
      </p:sp>
      <p:sp>
        <p:nvSpPr>
          <p:cNvPr id="4562" name="Google Shape;4562;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6"/>
        <p:cNvGrpSpPr/>
        <p:nvPr/>
      </p:nvGrpSpPr>
      <p:grpSpPr>
        <a:xfrm>
          <a:off x="0" y="0"/>
          <a:ext cx="0" cy="0"/>
          <a:chOff x="0" y="0"/>
          <a:chExt cx="0" cy="0"/>
        </a:xfrm>
      </p:grpSpPr>
      <p:sp>
        <p:nvSpPr>
          <p:cNvPr id="4627" name="Google Shape;4627;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8" name="Google Shape;4628;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window size of 14, 8 have been sent but are not yet ackowledgedm 6 sequence numbers are available for us. In woindow, but no calls from above to use them.</a:t>
            </a:r>
            <a:endParaRPr/>
          </a:p>
          <a:p>
            <a:pPr marL="0" lvl="0" indent="0" algn="l" rtl="0">
              <a:spcBef>
                <a:spcPts val="0"/>
              </a:spcBef>
              <a:spcAft>
                <a:spcPts val="0"/>
              </a:spcAft>
              <a:buNone/>
            </a:pPr>
            <a:endParaRPr/>
          </a:p>
          <a:p>
            <a:pPr marL="0" lvl="0" indent="0" algn="l" rtl="0">
              <a:spcBef>
                <a:spcPts val="0"/>
              </a:spcBef>
              <a:spcAft>
                <a:spcPts val="0"/>
              </a:spcAft>
              <a:buNone/>
            </a:pPr>
            <a:r>
              <a:rPr lang="en-US"/>
              <a:t>Note – we’ll skip the Go-Back-N FSM specification you can chack that out in powerpoitn slides or book)</a:t>
            </a:r>
            <a:endParaRPr/>
          </a:p>
          <a:p>
            <a:pPr marL="0" lvl="0" indent="0" algn="l" rtl="0">
              <a:spcBef>
                <a:spcPts val="0"/>
              </a:spcBef>
              <a:spcAft>
                <a:spcPts val="0"/>
              </a:spcAft>
              <a:buNone/>
            </a:pPr>
            <a:endParaRPr/>
          </a:p>
          <a:p>
            <a:pPr marL="0" lvl="0" indent="0" algn="l" rtl="0">
              <a:spcBef>
                <a:spcPts val="0"/>
              </a:spcBef>
              <a:spcAft>
                <a:spcPts val="0"/>
              </a:spcAft>
              <a:buNone/>
            </a:pPr>
            <a:r>
              <a:rPr lang="en-US"/>
              <a:t>TCP uses cumulative ACK</a:t>
            </a:r>
            <a:endParaRPr/>
          </a:p>
        </p:txBody>
      </p:sp>
      <p:sp>
        <p:nvSpPr>
          <p:cNvPr id="4629" name="Google Shape;4629;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7"/>
        <p:cNvGrpSpPr/>
        <p:nvPr/>
      </p:nvGrpSpPr>
      <p:grpSpPr>
        <a:xfrm>
          <a:off x="0" y="0"/>
          <a:ext cx="0" cy="0"/>
          <a:chOff x="0" y="0"/>
          <a:chExt cx="0" cy="0"/>
        </a:xfrm>
      </p:grpSpPr>
      <p:sp>
        <p:nvSpPr>
          <p:cNvPr id="4638" name="Google Shape;4638;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9" name="Google Shape;4639;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Note – we’ll skip the Go-Back-N FSM specification (actually it’s  </a:t>
            </a:r>
            <a:endParaRPr/>
          </a:p>
        </p:txBody>
      </p:sp>
      <p:sp>
        <p:nvSpPr>
          <p:cNvPr id="4640" name="Google Shape;4640;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2"/>
        <p:cNvGrpSpPr/>
        <p:nvPr/>
      </p:nvGrpSpPr>
      <p:grpSpPr>
        <a:xfrm>
          <a:off x="0" y="0"/>
          <a:ext cx="0" cy="0"/>
          <a:chOff x="0" y="0"/>
          <a:chExt cx="0" cy="0"/>
        </a:xfrm>
      </p:grpSpPr>
      <p:sp>
        <p:nvSpPr>
          <p:cNvPr id="4673" name="Google Shape;4673;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4" name="Google Shape;4674;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Let’s skip FSM specification for GBN – check out the book or ppt – and let’s watch GBN sender and receivers  in action.</a:t>
            </a:r>
            <a:endParaRPr/>
          </a:p>
          <a:p>
            <a:pPr marL="0" lvl="0" indent="0" algn="l" rtl="0">
              <a:spcBef>
                <a:spcPts val="0"/>
              </a:spcBef>
              <a:spcAft>
                <a:spcPts val="0"/>
              </a:spcAft>
              <a:buNone/>
            </a:pPr>
            <a:r>
              <a:rPr lang="en-US"/>
              <a:t>Let assume a window size of 4.  at t=0, sender sends packets 0, 1, 2 3, 4, and packet 2 will be lost</a:t>
            </a:r>
            <a:endParaRPr/>
          </a:p>
          <a:p>
            <a:pPr marL="0" lvl="0" indent="0" algn="l" rtl="0">
              <a:spcBef>
                <a:spcPts val="0"/>
              </a:spcBef>
              <a:spcAft>
                <a:spcPts val="0"/>
              </a:spcAft>
              <a:buNone/>
            </a:pPr>
            <a:endParaRPr/>
          </a:p>
          <a:p>
            <a:pPr marL="0" lvl="0" indent="0" algn="l" rtl="0">
              <a:spcBef>
                <a:spcPts val="0"/>
              </a:spcBef>
              <a:spcAft>
                <a:spcPts val="0"/>
              </a:spcAft>
              <a:buNone/>
            </a:pPr>
            <a:r>
              <a:rPr lang="en-US"/>
              <a:t>At the receiver:</a:t>
            </a:r>
            <a:endParaRPr/>
          </a:p>
          <a:p>
            <a:pPr marL="0" lvl="0" indent="0" algn="l" rtl="0">
              <a:spcBef>
                <a:spcPts val="0"/>
              </a:spcBef>
              <a:spcAft>
                <a:spcPts val="0"/>
              </a:spcAft>
              <a:buNone/>
            </a:pPr>
            <a:r>
              <a:rPr lang="en-US"/>
              <a:t>Packet 0 received ACK0 generated</a:t>
            </a:r>
            <a:endParaRPr/>
          </a:p>
          <a:p>
            <a:pPr marL="0" lvl="0" indent="0" algn="l" rtl="0">
              <a:spcBef>
                <a:spcPts val="0"/>
              </a:spcBef>
              <a:spcAft>
                <a:spcPts val="0"/>
              </a:spcAft>
              <a:buNone/>
            </a:pPr>
            <a:r>
              <a:rPr lang="en-US"/>
              <a:t>Packet 1 received ACK1 generated</a:t>
            </a:r>
            <a:endParaRPr/>
          </a:p>
          <a:p>
            <a:pPr marL="0" lvl="0" indent="0" algn="l" rtl="0">
              <a:spcBef>
                <a:spcPts val="0"/>
              </a:spcBef>
              <a:spcAft>
                <a:spcPts val="0"/>
              </a:spcAft>
              <a:buNone/>
            </a:pPr>
            <a:r>
              <a:rPr lang="en-US"/>
              <a:t>Packet 2 is lost, and so when packet 3 is received, ACK 1 is sent – that’s the cumulative ACK, re-Acknowledging the receipt of packet 1. and in this implementation packet 3 is discarded</a:t>
            </a:r>
            <a:endParaRPr/>
          </a:p>
          <a:p>
            <a:pPr marL="0" lvl="0" indent="0" algn="l" rtl="0">
              <a:spcBef>
                <a:spcPts val="0"/>
              </a:spcBef>
              <a:spcAft>
                <a:spcPts val="0"/>
              </a:spcAft>
              <a:buNone/>
            </a:pPr>
            <a:endParaRPr/>
          </a:p>
        </p:txBody>
      </p:sp>
      <p:sp>
        <p:nvSpPr>
          <p:cNvPr id="4675" name="Google Shape;4675;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9"/>
        <p:cNvGrpSpPr/>
        <p:nvPr/>
      </p:nvGrpSpPr>
      <p:grpSpPr>
        <a:xfrm>
          <a:off x="0" y="0"/>
          <a:ext cx="0" cy="0"/>
          <a:chOff x="0" y="0"/>
          <a:chExt cx="0" cy="0"/>
        </a:xfrm>
      </p:grpSpPr>
      <p:sp>
        <p:nvSpPr>
          <p:cNvPr id="4760" name="Google Shape;476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1" name="Google Shape;4761;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An important mechanism of GBN was the use of the cumulative acknowledgements, and as we mentioned, cumulative ACKs are used in TCP</a:t>
            </a:r>
            <a:endParaRPr/>
          </a:p>
          <a:p>
            <a:pPr marL="0" lvl="0" indent="0" algn="l" rtl="0">
              <a:spcBef>
                <a:spcPts val="0"/>
              </a:spcBef>
              <a:spcAft>
                <a:spcPts val="0"/>
              </a:spcAft>
              <a:buNone/>
            </a:pPr>
            <a:endParaRPr/>
          </a:p>
          <a:p>
            <a:pPr marL="0" lvl="0" indent="0" algn="l" rtl="0">
              <a:spcBef>
                <a:spcPts val="0"/>
              </a:spcBef>
              <a:spcAft>
                <a:spcPts val="0"/>
              </a:spcAft>
              <a:buNone/>
            </a:pPr>
            <a:r>
              <a:rPr lang="en-US"/>
              <a:t>An alternate ACK mechanism would be for the receiver to indiviually acknowledge specific packets as they are received.  This mechanism is at the heart of the Selective repeat protocol.</a:t>
            </a:r>
            <a:endParaRPr/>
          </a:p>
          <a:p>
            <a:pPr marL="0" lvl="0" indent="0" algn="l" rtl="0">
              <a:spcBef>
                <a:spcPts val="0"/>
              </a:spcBef>
              <a:spcAft>
                <a:spcPts val="0"/>
              </a:spcAft>
              <a:buNone/>
            </a:pPr>
            <a:endParaRPr/>
          </a:p>
        </p:txBody>
      </p:sp>
      <p:sp>
        <p:nvSpPr>
          <p:cNvPr id="4762" name="Google Shape;4762;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7"/>
        <p:cNvGrpSpPr/>
        <p:nvPr/>
      </p:nvGrpSpPr>
      <p:grpSpPr>
        <a:xfrm>
          <a:off x="0" y="0"/>
          <a:ext cx="0" cy="0"/>
          <a:chOff x="0" y="0"/>
          <a:chExt cx="0" cy="0"/>
        </a:xfrm>
      </p:grpSpPr>
      <p:sp>
        <p:nvSpPr>
          <p:cNvPr id="4768" name="Google Shape;4768;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9" name="Google Shape;4769;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0" name="Google Shape;4770;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5"/>
        <p:cNvGrpSpPr/>
        <p:nvPr/>
      </p:nvGrpSpPr>
      <p:grpSpPr>
        <a:xfrm>
          <a:off x="0" y="0"/>
          <a:ext cx="0" cy="0"/>
          <a:chOff x="0" y="0"/>
          <a:chExt cx="0" cy="0"/>
        </a:xfrm>
      </p:grpSpPr>
      <p:sp>
        <p:nvSpPr>
          <p:cNvPr id="4786" name="Google Shape;478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7" name="Google Shape;4787;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If the packet is in order, its data will be delivered, as will any buffered data that can now be delived in order</a:t>
            </a:r>
            <a:endParaRPr/>
          </a:p>
        </p:txBody>
      </p:sp>
      <p:sp>
        <p:nvSpPr>
          <p:cNvPr id="4788" name="Google Shape;4788;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3"/>
        <p:cNvGrpSpPr/>
        <p:nvPr/>
      </p:nvGrpSpPr>
      <p:grpSpPr>
        <a:xfrm>
          <a:off x="0" y="0"/>
          <a:ext cx="0" cy="0"/>
          <a:chOff x="0" y="0"/>
          <a:chExt cx="0" cy="0"/>
        </a:xfrm>
      </p:grpSpPr>
      <p:sp>
        <p:nvSpPr>
          <p:cNvPr id="4804" name="Google Shape;4804;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5" name="Google Shape;4805;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6" name="Google Shape;4806;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3"/>
        <p:cNvGrpSpPr/>
        <p:nvPr/>
      </p:nvGrpSpPr>
      <p:grpSpPr>
        <a:xfrm>
          <a:off x="0" y="0"/>
          <a:ext cx="0" cy="0"/>
          <a:chOff x="0" y="0"/>
          <a:chExt cx="0" cy="0"/>
        </a:xfrm>
      </p:grpSpPr>
      <p:sp>
        <p:nvSpPr>
          <p:cNvPr id="4884" name="Google Shape;4884;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5" name="Google Shape;4885;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6" name="Google Shape;4886;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9"/>
        <p:cNvGrpSpPr/>
        <p:nvPr/>
      </p:nvGrpSpPr>
      <p:grpSpPr>
        <a:xfrm>
          <a:off x="0" y="0"/>
          <a:ext cx="0" cy="0"/>
          <a:chOff x="0" y="0"/>
          <a:chExt cx="0" cy="0"/>
        </a:xfrm>
      </p:grpSpPr>
      <p:sp>
        <p:nvSpPr>
          <p:cNvPr id="4970" name="Google Shape;4970;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1" name="Google Shape;4971;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2" name="Google Shape;4972;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2"/>
        <p:cNvGrpSpPr/>
        <p:nvPr/>
      </p:nvGrpSpPr>
      <p:grpSpPr>
        <a:xfrm>
          <a:off x="0" y="0"/>
          <a:ext cx="0" cy="0"/>
          <a:chOff x="0" y="0"/>
          <a:chExt cx="0" cy="0"/>
        </a:xfrm>
      </p:grpSpPr>
      <p:sp>
        <p:nvSpPr>
          <p:cNvPr id="5063" name="Google Shape;506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4" name="Google Shape;5064;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5" name="Google Shape;5065;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3" name="Google Shape;5073;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Typical MSS is 1460 bytes</a:t>
            </a:r>
            <a:endParaRPr/>
          </a:p>
        </p:txBody>
      </p:sp>
      <p:sp>
        <p:nvSpPr>
          <p:cNvPr id="5074" name="Google Shape;5074;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0"/>
        <p:cNvGrpSpPr/>
        <p:nvPr/>
      </p:nvGrpSpPr>
      <p:grpSpPr>
        <a:xfrm>
          <a:off x="0" y="0"/>
          <a:ext cx="0" cy="0"/>
          <a:chOff x="0" y="0"/>
          <a:chExt cx="0" cy="0"/>
        </a:xfrm>
      </p:grpSpPr>
      <p:sp>
        <p:nvSpPr>
          <p:cNvPr id="5081" name="Google Shape;5081;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2" name="Google Shape;5082;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3" name="Google Shape;5083;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3"/>
        <p:cNvGrpSpPr/>
        <p:nvPr/>
      </p:nvGrpSpPr>
      <p:grpSpPr>
        <a:xfrm>
          <a:off x="0" y="0"/>
          <a:ext cx="0" cy="0"/>
          <a:chOff x="0" y="0"/>
          <a:chExt cx="0" cy="0"/>
        </a:xfrm>
      </p:grpSpPr>
      <p:sp>
        <p:nvSpPr>
          <p:cNvPr id="5164" name="Google Shape;516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5" name="Google Shape;5165;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6" name="Google Shape;5166;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7" name="Google Shape;5277;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key thing to note here is that the ACK number (43) on the B-to-A segment is one more than the sequence number (42) on the A-toB segment that triggered that ACK</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Similarly, the ACK number (80) on the last A-to-B segment is one more than the sequence number (79) on the B-to-A segment that triggered that ACK</a:t>
            </a:r>
            <a:endParaRPr/>
          </a:p>
          <a:p>
            <a:pPr marL="0" lvl="0" indent="0" algn="l" rtl="0">
              <a:spcBef>
                <a:spcPts val="0"/>
              </a:spcBef>
              <a:spcAft>
                <a:spcPts val="0"/>
              </a:spcAft>
              <a:buNone/>
            </a:pPr>
            <a:endParaRPr/>
          </a:p>
        </p:txBody>
      </p:sp>
      <p:sp>
        <p:nvSpPr>
          <p:cNvPr id="5278" name="Google Shape;5278;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6"/>
        <p:cNvGrpSpPr/>
        <p:nvPr/>
      </p:nvGrpSpPr>
      <p:grpSpPr>
        <a:xfrm>
          <a:off x="0" y="0"/>
          <a:ext cx="0" cy="0"/>
          <a:chOff x="0" y="0"/>
          <a:chExt cx="0" cy="0"/>
        </a:xfrm>
      </p:grpSpPr>
      <p:sp>
        <p:nvSpPr>
          <p:cNvPr id="5317" name="Google Shape;5317;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8" name="Google Shape;5318;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9" name="Google Shape;5319;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5"/>
        <p:cNvGrpSpPr/>
        <p:nvPr/>
      </p:nvGrpSpPr>
      <p:grpSpPr>
        <a:xfrm>
          <a:off x="0" y="0"/>
          <a:ext cx="0" cy="0"/>
          <a:chOff x="0" y="0"/>
          <a:chExt cx="0" cy="0"/>
        </a:xfrm>
      </p:grpSpPr>
      <p:sp>
        <p:nvSpPr>
          <p:cNvPr id="5326" name="Google Shape;5326;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7" name="Google Shape;5327;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This is how TCP re-computes the estimated RTT each time a new SampleRTT is taken.</a:t>
            </a:r>
            <a:endParaRPr/>
          </a:p>
          <a:p>
            <a:pPr marL="0" lvl="0" indent="0" algn="l" rtl="0">
              <a:spcBef>
                <a:spcPts val="0"/>
              </a:spcBef>
              <a:spcAft>
                <a:spcPts val="0"/>
              </a:spcAft>
              <a:buNone/>
            </a:pPr>
            <a:r>
              <a:rPr lang="en-US"/>
              <a:t>The process is knows as an exponeitally weighted moving average, shown by the equation here.</a:t>
            </a:r>
            <a:endParaRPr/>
          </a:p>
          <a:p>
            <a:pPr marL="0" lvl="0" indent="0" algn="l" rtl="0">
              <a:spcBef>
                <a:spcPts val="0"/>
              </a:spcBef>
              <a:spcAft>
                <a:spcPts val="0"/>
              </a:spcAft>
              <a:buNone/>
            </a:pPr>
            <a:r>
              <a:rPr lang="en-US"/>
              <a:t>&lt;say it&gt;</a:t>
            </a:r>
            <a:endParaRPr/>
          </a:p>
          <a:p>
            <a:pPr marL="0" lvl="0" indent="0" algn="l" rtl="0">
              <a:spcBef>
                <a:spcPts val="0"/>
              </a:spcBef>
              <a:spcAft>
                <a:spcPts val="0"/>
              </a:spcAft>
              <a:buNone/>
            </a:pPr>
            <a:r>
              <a:rPr lang="en-US"/>
              <a:t>Where alpha reflects the influence of the most recent measurements on the estimated RTT; a typical value of alpha used in implementaitons is .125</a:t>
            </a:r>
            <a:endParaRPr/>
          </a:p>
          <a:p>
            <a:pPr marL="0" lvl="0" indent="0" algn="l" rtl="0">
              <a:spcBef>
                <a:spcPts val="0"/>
              </a:spcBef>
              <a:spcAft>
                <a:spcPts val="0"/>
              </a:spcAft>
              <a:buNone/>
            </a:pPr>
            <a:endParaRPr/>
          </a:p>
          <a:p>
            <a:pPr marL="0" lvl="0" indent="0" algn="l" rtl="0">
              <a:spcBef>
                <a:spcPts val="0"/>
              </a:spcBef>
              <a:spcAft>
                <a:spcPts val="0"/>
              </a:spcAft>
              <a:buNone/>
            </a:pPr>
            <a:r>
              <a:rPr lang="en-US"/>
              <a:t>The graph at the bottom show measured RTTs beween a host in the Massachusetts and a host in France, as well as the estimated, “smoothed”  RTT</a:t>
            </a:r>
            <a:endParaRPr/>
          </a:p>
        </p:txBody>
      </p:sp>
      <p:sp>
        <p:nvSpPr>
          <p:cNvPr id="5328" name="Google Shape;5328;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9"/>
        <p:cNvGrpSpPr/>
        <p:nvPr/>
      </p:nvGrpSpPr>
      <p:grpSpPr>
        <a:xfrm>
          <a:off x="0" y="0"/>
          <a:ext cx="0" cy="0"/>
          <a:chOff x="0" y="0"/>
          <a:chExt cx="0" cy="0"/>
        </a:xfrm>
      </p:grpSpPr>
      <p:sp>
        <p:nvSpPr>
          <p:cNvPr id="5350" name="Google Shape;535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1" name="Google Shape;5351;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Given this value of the estimated RTT, TCP computes the timeout interval to be the estimated RTT plus a “safety margin”</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And the intuition is that if we are seeing a large variation in SAMPLERTT – the RTT estimates are fluctuating a lot - then we’ll want a larger savety margin</a:t>
            </a:r>
            <a:endParaRPr/>
          </a:p>
          <a:p>
            <a:pPr marL="0" lvl="0" indent="0" algn="l" rtl="0">
              <a:spcBef>
                <a:spcPts val="0"/>
              </a:spcBef>
              <a:spcAft>
                <a:spcPts val="0"/>
              </a:spcAft>
              <a:buNone/>
            </a:pPr>
            <a:endParaRPr/>
          </a:p>
          <a:p>
            <a:pPr marL="0" lvl="0" indent="0" algn="l" rtl="0">
              <a:spcBef>
                <a:spcPts val="0"/>
              </a:spcBef>
              <a:spcAft>
                <a:spcPts val="0"/>
              </a:spcAft>
              <a:buNone/>
            </a:pPr>
            <a:r>
              <a:rPr lang="en-US"/>
              <a:t>So TCP computes the Timeout interval to be the Estimated RTT plus 4 times a measure of deviation in the RTT.</a:t>
            </a:r>
            <a:endParaRPr/>
          </a:p>
          <a:p>
            <a:pPr marL="0" lvl="0" indent="0" algn="l" rtl="0">
              <a:spcBef>
                <a:spcPts val="0"/>
              </a:spcBef>
              <a:spcAft>
                <a:spcPts val="0"/>
              </a:spcAft>
              <a:buNone/>
            </a:pPr>
            <a:endParaRPr/>
          </a:p>
          <a:p>
            <a:pPr marL="0" lvl="0" indent="0" algn="l" rtl="0">
              <a:spcBef>
                <a:spcPts val="0"/>
              </a:spcBef>
              <a:spcAft>
                <a:spcPts val="0"/>
              </a:spcAft>
              <a:buNone/>
            </a:pPr>
            <a:r>
              <a:rPr lang="en-US"/>
              <a:t>The deviation in the RTT is computed as the eWMA of the difference between the most recently measured SampleRTT from the Estimated RTT</a:t>
            </a:r>
            <a:endParaRPr/>
          </a:p>
        </p:txBody>
      </p:sp>
      <p:sp>
        <p:nvSpPr>
          <p:cNvPr id="5352" name="Google Shape;5352;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1"/>
        <p:cNvGrpSpPr/>
        <p:nvPr/>
      </p:nvGrpSpPr>
      <p:grpSpPr>
        <a:xfrm>
          <a:off x="0" y="0"/>
          <a:ext cx="0" cy="0"/>
          <a:chOff x="0" y="0"/>
          <a:chExt cx="0" cy="0"/>
        </a:xfrm>
      </p:grpSpPr>
      <p:sp>
        <p:nvSpPr>
          <p:cNvPr id="5372" name="Google Shape;5372;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3" name="Google Shape;5373;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Given these details of TCP sequence numbers, acks, and timers, we can now describe the big picture view of how the TCP sender and receiver operate</a:t>
            </a:r>
            <a:endParaRPr/>
          </a:p>
          <a:p>
            <a:pPr marL="0" lvl="0" indent="0" algn="l" rtl="0">
              <a:spcBef>
                <a:spcPts val="0"/>
              </a:spcBef>
              <a:spcAft>
                <a:spcPts val="0"/>
              </a:spcAft>
              <a:buNone/>
            </a:pPr>
            <a:endParaRPr/>
          </a:p>
          <a:p>
            <a:pPr marL="0" lvl="0" indent="0" algn="l" rtl="0">
              <a:spcBef>
                <a:spcPts val="0"/>
              </a:spcBef>
              <a:spcAft>
                <a:spcPts val="0"/>
              </a:spcAft>
              <a:buNone/>
            </a:pPr>
            <a:r>
              <a:rPr lang="en-US"/>
              <a:t>You can check out FSMs in book; let’s just give an English text description here and let’s start with the sender.</a:t>
            </a:r>
            <a:endParaRPr/>
          </a:p>
          <a:p>
            <a:pPr marL="0" lvl="0" indent="0" algn="l" rtl="0">
              <a:spcBef>
                <a:spcPts val="0"/>
              </a:spcBef>
              <a:spcAft>
                <a:spcPts val="0"/>
              </a:spcAft>
              <a:buNone/>
            </a:pPr>
            <a:endParaRPr/>
          </a:p>
        </p:txBody>
      </p:sp>
      <p:sp>
        <p:nvSpPr>
          <p:cNvPr id="5374" name="Google Shape;5374;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1"/>
        <p:cNvGrpSpPr/>
        <p:nvPr/>
      </p:nvGrpSpPr>
      <p:grpSpPr>
        <a:xfrm>
          <a:off x="0" y="0"/>
          <a:ext cx="0" cy="0"/>
          <a:chOff x="0" y="0"/>
          <a:chExt cx="0" cy="0"/>
        </a:xfrm>
      </p:grpSpPr>
      <p:sp>
        <p:nvSpPr>
          <p:cNvPr id="5382" name="Google Shape;5382;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3" name="Google Shape;5383;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Rather than immediately ACKnowledig this segment, many TCP implementations will wait for half a second for another in-order segment to arrive, and then generate a single cumulative ACK for both segments – thus decreasing the amount of ACK traffic.  The arrival of this second in-order segment and the cumulative ACK generation that covers both segments is the second row in this table.</a:t>
            </a:r>
            <a:endParaRPr/>
          </a:p>
        </p:txBody>
      </p:sp>
      <p:sp>
        <p:nvSpPr>
          <p:cNvPr id="5384" name="Google Shape;5384;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1" name="Google Shape;5401;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 cement our understanding of TCP reliability, let’s look a a few retransmission scenarios</a:t>
            </a:r>
            <a:endParaRPr/>
          </a:p>
          <a:p>
            <a:pPr marL="0" lvl="0" indent="0" algn="l" rtl="0">
              <a:spcBef>
                <a:spcPts val="0"/>
              </a:spcBef>
              <a:spcAft>
                <a:spcPts val="0"/>
              </a:spcAft>
              <a:buNone/>
            </a:pPr>
            <a:endParaRPr/>
          </a:p>
          <a:p>
            <a:pPr marL="0" lvl="0" indent="0" algn="l" rtl="0">
              <a:spcBef>
                <a:spcPts val="0"/>
              </a:spcBef>
              <a:spcAft>
                <a:spcPts val="0"/>
              </a:spcAft>
              <a:buNone/>
            </a:pPr>
            <a:r>
              <a:rPr lang="en-US"/>
              <a:t>In the first case a TCP segments is transmited and the ACK is lost, and the TCP timeout mechanism results in another copy of being transmitted and then re-ACKed a the sender</a:t>
            </a:r>
            <a:endParaRPr/>
          </a:p>
          <a:p>
            <a:pPr marL="0" lvl="0" indent="0" algn="l" rtl="0">
              <a:spcBef>
                <a:spcPts val="0"/>
              </a:spcBef>
              <a:spcAft>
                <a:spcPts val="0"/>
              </a:spcAft>
              <a:buNone/>
            </a:pPr>
            <a:endParaRPr/>
          </a:p>
          <a:p>
            <a:pPr marL="0" lvl="0" indent="0" algn="l" rtl="0">
              <a:spcBef>
                <a:spcPts val="0"/>
              </a:spcBef>
              <a:spcAft>
                <a:spcPts val="0"/>
              </a:spcAft>
              <a:buNone/>
            </a:pPr>
            <a:r>
              <a:rPr lang="en-US"/>
              <a:t>In the second example two segments are sent and acknowledged, but there is a premature timeout e for the first segment, which is retransmitted.  Notet that when this retransmitted segment is received, the receiver has already received the first two segments, and so resends a cumulative ACK for both segments received so far, rather than an ACK for just this fist segment.</a:t>
            </a:r>
            <a:endParaRPr/>
          </a:p>
        </p:txBody>
      </p:sp>
      <p:sp>
        <p:nvSpPr>
          <p:cNvPr id="5402" name="Google Shape;5402;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2"/>
        <p:cNvGrpSpPr/>
        <p:nvPr/>
      </p:nvGrpSpPr>
      <p:grpSpPr>
        <a:xfrm>
          <a:off x="0" y="0"/>
          <a:ext cx="0" cy="0"/>
          <a:chOff x="0" y="0"/>
          <a:chExt cx="0" cy="0"/>
        </a:xfrm>
      </p:grpSpPr>
      <p:sp>
        <p:nvSpPr>
          <p:cNvPr id="5493" name="Google Shape;549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4" name="Google Shape;5494;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endParaRPr/>
          </a:p>
        </p:txBody>
      </p:sp>
      <p:sp>
        <p:nvSpPr>
          <p:cNvPr id="5495" name="Google Shape;5495;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8" name="Google Shape;81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2"/>
        <p:cNvGrpSpPr/>
        <p:nvPr/>
      </p:nvGrpSpPr>
      <p:grpSpPr>
        <a:xfrm>
          <a:off x="0" y="0"/>
          <a:ext cx="0" cy="0"/>
          <a:chOff x="0" y="0"/>
          <a:chExt cx="0" cy="0"/>
        </a:xfrm>
      </p:grpSpPr>
      <p:sp>
        <p:nvSpPr>
          <p:cNvPr id="5533" name="Google Shape;5533;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4" name="Google Shape;5534;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Let’s wrap up our study of TCP reliability by discussing an optimization to the original TCP known as TCP fast retransmit,</a:t>
            </a:r>
            <a:endParaRPr/>
          </a:p>
          <a:p>
            <a:pPr marL="0" lvl="0" indent="0" algn="l" rtl="0">
              <a:spcBef>
                <a:spcPts val="0"/>
              </a:spcBef>
              <a:spcAft>
                <a:spcPts val="0"/>
              </a:spcAft>
              <a:buNone/>
            </a:pPr>
            <a:endParaRPr/>
          </a:p>
          <a:p>
            <a:pPr marL="0" lvl="0" indent="0" algn="l" rtl="0">
              <a:spcBef>
                <a:spcPts val="0"/>
              </a:spcBef>
              <a:spcAft>
                <a:spcPts val="0"/>
              </a:spcAft>
              <a:buNone/>
            </a:pPr>
            <a:r>
              <a:rPr lang="en-US"/>
              <a:t>Take a look at this example on the right where 5 segments are transmitted and the second segment is lost.  In this case the TCP receiver sends an ACK 100 acknowledging the first received segment.</a:t>
            </a:r>
            <a:endParaRPr/>
          </a:p>
          <a:p>
            <a:pPr marL="0" lvl="0" indent="0" algn="l" rtl="0">
              <a:spcBef>
                <a:spcPts val="0"/>
              </a:spcBef>
              <a:spcAft>
                <a:spcPts val="0"/>
              </a:spcAft>
              <a:buNone/>
            </a:pPr>
            <a:r>
              <a:rPr lang="en-US"/>
              <a:t>When the third segment arrives at the receiver, the TCP receiver sends another ACK 100 since the second segment has not arrived. And similarly for the 4</a:t>
            </a:r>
            <a:r>
              <a:rPr lang="en-US" baseline="30000"/>
              <a:t>th</a:t>
            </a:r>
            <a:r>
              <a:rPr lang="en-US"/>
              <a:t> and 5</a:t>
            </a:r>
            <a:r>
              <a:rPr lang="en-US" baseline="30000"/>
              <a:t>th</a:t>
            </a:r>
            <a:r>
              <a:rPr lang="en-US"/>
              <a:t> segments to arrive.</a:t>
            </a:r>
            <a:endParaRPr/>
          </a:p>
          <a:p>
            <a:pPr marL="0" lvl="0" indent="0" algn="l" rtl="0">
              <a:spcBef>
                <a:spcPts val="0"/>
              </a:spcBef>
              <a:spcAft>
                <a:spcPts val="0"/>
              </a:spcAft>
              <a:buNone/>
            </a:pPr>
            <a:endParaRPr/>
          </a:p>
          <a:p>
            <a:pPr marL="0" lvl="0" indent="0" algn="l" rtl="0">
              <a:spcBef>
                <a:spcPts val="0"/>
              </a:spcBef>
              <a:spcAft>
                <a:spcPts val="0"/>
              </a:spcAft>
              <a:buNone/>
            </a:pPr>
            <a:r>
              <a:rPr lang="en-US"/>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endParaRPr/>
          </a:p>
          <a:p>
            <a:pPr marL="0" lvl="0" indent="0" algn="l" rtl="0">
              <a:spcBef>
                <a:spcPts val="0"/>
              </a:spcBef>
              <a:spcAft>
                <a:spcPts val="0"/>
              </a:spcAft>
              <a:buNone/>
            </a:pPr>
            <a:endParaRPr/>
          </a:p>
          <a:p>
            <a:pPr marL="0" lvl="0" indent="0" algn="l" rtl="0">
              <a:spcBef>
                <a:spcPts val="0"/>
              </a:spcBef>
              <a:spcAft>
                <a:spcPts val="0"/>
              </a:spcAft>
              <a:buNone/>
            </a:pPr>
            <a:r>
              <a:rPr lang="en-US"/>
              <a:t>With fast retransmit, the arrival of three duplicate ACK causes the sender to retransmit its oldest unACKed segment, without waiting for a timeout event.  This allows TCP to recover more quickly from what is very likely a loss event</a:t>
            </a:r>
            <a:endParaRPr/>
          </a:p>
          <a:p>
            <a:pPr marL="0" lvl="0" indent="0" algn="l" rtl="0">
              <a:spcBef>
                <a:spcPts val="0"/>
              </a:spcBef>
              <a:spcAft>
                <a:spcPts val="0"/>
              </a:spcAft>
              <a:buNone/>
            </a:pPr>
            <a:endParaRPr/>
          </a:p>
          <a:p>
            <a:pPr marL="0" lvl="0" indent="0" algn="l" rtl="0">
              <a:spcBef>
                <a:spcPts val="0"/>
              </a:spcBef>
              <a:spcAft>
                <a:spcPts val="0"/>
              </a:spcAft>
              <a:buNone/>
            </a:pPr>
            <a:r>
              <a:rPr lang="en-US"/>
              <a:t>specifically that the second segment has been lost, since three higher -numbered segments were received</a:t>
            </a:r>
            <a:endParaRPr/>
          </a:p>
        </p:txBody>
      </p:sp>
      <p:sp>
        <p:nvSpPr>
          <p:cNvPr id="5535" name="Google Shape;5535;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8"/>
        <p:cNvGrpSpPr/>
        <p:nvPr/>
      </p:nvGrpSpPr>
      <p:grpSpPr>
        <a:xfrm>
          <a:off x="0" y="0"/>
          <a:ext cx="0" cy="0"/>
          <a:chOff x="0" y="0"/>
          <a:chExt cx="0" cy="0"/>
        </a:xfrm>
      </p:grpSpPr>
      <p:sp>
        <p:nvSpPr>
          <p:cNvPr id="5589" name="Google Shape;5589;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0" name="Google Shape;5590;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1" name="Google Shape;5591;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7"/>
        <p:cNvGrpSpPr/>
        <p:nvPr/>
      </p:nvGrpSpPr>
      <p:grpSpPr>
        <a:xfrm>
          <a:off x="0" y="0"/>
          <a:ext cx="0" cy="0"/>
          <a:chOff x="0" y="0"/>
          <a:chExt cx="0" cy="0"/>
        </a:xfrm>
      </p:grpSpPr>
      <p:sp>
        <p:nvSpPr>
          <p:cNvPr id="5598" name="Google Shape;5598;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9" name="Google Shape;5599;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(Presuming an intro)</a:t>
            </a:r>
            <a:endParaRPr/>
          </a:p>
          <a:p>
            <a:pPr marL="0" lvl="0" indent="0" algn="l" rtl="0">
              <a:spcBef>
                <a:spcPts val="0"/>
              </a:spcBef>
              <a:spcAft>
                <a:spcPts val="0"/>
              </a:spcAft>
              <a:buNone/>
            </a:pPr>
            <a:endParaRPr/>
          </a:p>
          <a:p>
            <a:pPr marL="0" lvl="0" indent="0" algn="l" rtl="0">
              <a:spcBef>
                <a:spcPts val="0"/>
              </a:spcBef>
              <a:spcAft>
                <a:spcPts val="0"/>
              </a:spcAft>
              <a:buNone/>
            </a:pPr>
            <a:r>
              <a:rPr lang="en-US"/>
              <a:t>Before diving into the details of TCP flow control, let’s first get the general context and motivate the need for flow control.</a:t>
            </a:r>
            <a:endParaRPr/>
          </a:p>
          <a:p>
            <a:pPr marL="0" lvl="0" indent="0" algn="l" rtl="0">
              <a:spcBef>
                <a:spcPts val="0"/>
              </a:spcBef>
              <a:spcAft>
                <a:spcPts val="0"/>
              </a:spcAft>
              <a:buNone/>
            </a:pPr>
            <a:endParaRPr/>
          </a:p>
          <a:p>
            <a:pPr marL="0" lvl="0" indent="0" algn="l" rtl="0">
              <a:spcBef>
                <a:spcPts val="0"/>
              </a:spcBef>
              <a:spcAft>
                <a:spcPts val="0"/>
              </a:spcAft>
              <a:buNone/>
            </a:pPr>
            <a:r>
              <a:rPr lang="en-US"/>
              <a:t>This diagram show a typical transport-layer implementation</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Arial"/>
              <a:buChar char="•"/>
            </a:pPr>
            <a:r>
              <a:rPr lang="en-US"/>
              <a:t>A segment is brought up the protocol stack to the transport layer, and the segment’s payload is removed from the segment and written INTO  socket buffers.</a:t>
            </a:r>
            <a:endParaRPr/>
          </a:p>
          <a:p>
            <a:pPr marL="171450" lvl="0"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Font typeface="Arial"/>
              <a:buChar char="•"/>
            </a:pPr>
            <a:r>
              <a:rPr lang="en-US"/>
              <a:t>How does data get taken OUT of socket buffers?  By applications performing socket reads, as we learned in Chapter 2.</a:t>
            </a:r>
            <a:endParaRPr/>
          </a:p>
          <a:p>
            <a:pPr marL="0" lvl="0" indent="0" algn="l" rtl="0">
              <a:spcBef>
                <a:spcPts val="0"/>
              </a:spcBef>
              <a:spcAft>
                <a:spcPts val="0"/>
              </a:spcAft>
              <a:buNone/>
            </a:pPr>
            <a:endParaRPr/>
          </a:p>
          <a:p>
            <a:pPr marL="0" lvl="0" indent="0" algn="l" rtl="0">
              <a:spcBef>
                <a:spcPts val="0"/>
              </a:spcBef>
              <a:spcAft>
                <a:spcPts val="0"/>
              </a:spcAft>
              <a:buNone/>
            </a:pPr>
            <a:r>
              <a:rPr lang="en-US"/>
              <a:t>And so the question is “</a:t>
            </a:r>
            <a:r>
              <a:rPr lang="en-US" sz="1200" b="0" i="0" u="none" strike="noStrike" cap="none">
                <a:solidFill>
                  <a:srgbClr val="000000"/>
                </a:solidFill>
                <a:latin typeface="Calibri"/>
                <a:ea typeface="Calibri"/>
                <a:cs typeface="Calibri"/>
                <a:sym typeface="Calibri"/>
              </a:rPr>
              <a:t>What happens if network layer delivers data faster than an application-layer process removes data from socket buffers?”</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Let’s watch a video of what happens when things arrive  way too fast to fast to be processed.</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&lt;video&gt;.   (I love that video).   Another human analogy showing the need for flow control is the saying – to use some English slang -  “no one can drink from a firehose”</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Flow control is a mechanism to the calamity of a receiver being over-run by a sender that is sending too fast – it allows the RECEIVER to explictly control the SENDER so sender won’t overflow receiver’s buffer by transmitting too much, too fast </a:t>
            </a:r>
            <a:endParaRPr/>
          </a:p>
          <a:p>
            <a:pPr marL="0" lvl="0" indent="0" algn="l" rtl="0">
              <a:spcBef>
                <a:spcPts val="0"/>
              </a:spcBef>
              <a:spcAft>
                <a:spcPts val="0"/>
              </a:spcAft>
              <a:buNone/>
            </a:pPr>
            <a:endParaRPr/>
          </a:p>
        </p:txBody>
      </p:sp>
      <p:sp>
        <p:nvSpPr>
          <p:cNvPr id="5600" name="Google Shape;5600;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9"/>
        <p:cNvGrpSpPr/>
        <p:nvPr/>
      </p:nvGrpSpPr>
      <p:grpSpPr>
        <a:xfrm>
          <a:off x="0" y="0"/>
          <a:ext cx="0" cy="0"/>
          <a:chOff x="0" y="0"/>
          <a:chExt cx="0" cy="0"/>
        </a:xfrm>
      </p:grpSpPr>
      <p:sp>
        <p:nvSpPr>
          <p:cNvPr id="5650" name="Google Shape;5650;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1" name="Google Shape;5651;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(Presuming an intro)</a:t>
            </a:r>
            <a:endParaRPr/>
          </a:p>
          <a:p>
            <a:pPr marL="0" lvl="0" indent="0" algn="l" rtl="0">
              <a:spcBef>
                <a:spcPts val="0"/>
              </a:spcBef>
              <a:spcAft>
                <a:spcPts val="0"/>
              </a:spcAft>
              <a:buNone/>
            </a:pPr>
            <a:endParaRPr/>
          </a:p>
          <a:p>
            <a:pPr marL="0" lvl="0" indent="0" algn="l" rtl="0">
              <a:spcBef>
                <a:spcPts val="0"/>
              </a:spcBef>
              <a:spcAft>
                <a:spcPts val="0"/>
              </a:spcAft>
              <a:buNone/>
            </a:pPr>
            <a:r>
              <a:rPr lang="en-US"/>
              <a:t>Before diving into the details of TCP flow control, let’s first get the general context and motivate the need for flow control.</a:t>
            </a:r>
            <a:endParaRPr/>
          </a:p>
          <a:p>
            <a:pPr marL="0" lvl="0" indent="0" algn="l" rtl="0">
              <a:spcBef>
                <a:spcPts val="0"/>
              </a:spcBef>
              <a:spcAft>
                <a:spcPts val="0"/>
              </a:spcAft>
              <a:buNone/>
            </a:pPr>
            <a:endParaRPr/>
          </a:p>
          <a:p>
            <a:pPr marL="0" lvl="0" indent="0" algn="l" rtl="0">
              <a:spcBef>
                <a:spcPts val="0"/>
              </a:spcBef>
              <a:spcAft>
                <a:spcPts val="0"/>
              </a:spcAft>
              <a:buNone/>
            </a:pPr>
            <a:r>
              <a:rPr lang="en-US"/>
              <a:t>This diagram show a typical transport-layer implementation</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Arial"/>
              <a:buChar char="•"/>
            </a:pPr>
            <a:r>
              <a:rPr lang="en-US"/>
              <a:t>A segment is brought up the protocol stack to the transport layer, and the segment’s payload is removed from the segment and written INTO  socket buffers.</a:t>
            </a:r>
            <a:endParaRPr/>
          </a:p>
          <a:p>
            <a:pPr marL="171450" lvl="0"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Font typeface="Arial"/>
              <a:buChar char="•"/>
            </a:pPr>
            <a:r>
              <a:rPr lang="en-US"/>
              <a:t>How does data get taken OUT of socket buffers?  By applications performing socket reads, as we learned in Chapter 2.</a:t>
            </a:r>
            <a:endParaRPr/>
          </a:p>
          <a:p>
            <a:pPr marL="0" lvl="0" indent="0" algn="l" rtl="0">
              <a:spcBef>
                <a:spcPts val="0"/>
              </a:spcBef>
              <a:spcAft>
                <a:spcPts val="0"/>
              </a:spcAft>
              <a:buNone/>
            </a:pPr>
            <a:endParaRPr/>
          </a:p>
          <a:p>
            <a:pPr marL="0" lvl="0" indent="0" algn="l" rtl="0">
              <a:spcBef>
                <a:spcPts val="0"/>
              </a:spcBef>
              <a:spcAft>
                <a:spcPts val="0"/>
              </a:spcAft>
              <a:buNone/>
            </a:pPr>
            <a:r>
              <a:rPr lang="en-US"/>
              <a:t>And so the question is “</a:t>
            </a:r>
            <a:r>
              <a:rPr lang="en-US" sz="1200" b="0" i="0" u="none" strike="noStrike" cap="none">
                <a:solidFill>
                  <a:srgbClr val="000000"/>
                </a:solidFill>
                <a:latin typeface="Calibri"/>
                <a:ea typeface="Calibri"/>
                <a:cs typeface="Calibri"/>
                <a:sym typeface="Calibri"/>
              </a:rPr>
              <a:t>What happens if network layer delivers data faster than an application-layer process removes data from socket buffers?”</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Let’s watch a video of what happens when things arrive  way too fast to fast to be processed.</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&lt;video&gt;.   (I love that video).   Another human analogy showing the need for flow control is the saying – to use some English slang -  “no one can drink from a firehose”</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Flow control is a mechanism to the calamity of a receiver being over-run by a sender that is sending too fast – it allows the RECEIVER to explictly control the SENDER so sender won’t overflow receiver’s buffer by transmitting too much, too fast </a:t>
            </a:r>
            <a:endParaRPr/>
          </a:p>
          <a:p>
            <a:pPr marL="0" lvl="0" indent="0" algn="l" rtl="0">
              <a:spcBef>
                <a:spcPts val="0"/>
              </a:spcBef>
              <a:spcAft>
                <a:spcPts val="0"/>
              </a:spcAft>
              <a:buNone/>
            </a:pPr>
            <a:endParaRPr/>
          </a:p>
        </p:txBody>
      </p:sp>
      <p:sp>
        <p:nvSpPr>
          <p:cNvPr id="5652" name="Google Shape;5652;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3"/>
        <p:cNvGrpSpPr/>
        <p:nvPr/>
      </p:nvGrpSpPr>
      <p:grpSpPr>
        <a:xfrm>
          <a:off x="0" y="0"/>
          <a:ext cx="0" cy="0"/>
          <a:chOff x="0" y="0"/>
          <a:chExt cx="0" cy="0"/>
        </a:xfrm>
      </p:grpSpPr>
      <p:sp>
        <p:nvSpPr>
          <p:cNvPr id="5704" name="Google Shape;5704;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5" name="Google Shape;5705;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(Presuming an intro)</a:t>
            </a:r>
            <a:endParaRPr/>
          </a:p>
          <a:p>
            <a:pPr marL="0" lvl="0" indent="0" algn="l" rtl="0">
              <a:spcBef>
                <a:spcPts val="0"/>
              </a:spcBef>
              <a:spcAft>
                <a:spcPts val="0"/>
              </a:spcAft>
              <a:buNone/>
            </a:pPr>
            <a:endParaRPr/>
          </a:p>
          <a:p>
            <a:pPr marL="0" lvl="0" indent="0" algn="l" rtl="0">
              <a:spcBef>
                <a:spcPts val="0"/>
              </a:spcBef>
              <a:spcAft>
                <a:spcPts val="0"/>
              </a:spcAft>
              <a:buNone/>
            </a:pPr>
            <a:r>
              <a:rPr lang="en-US"/>
              <a:t>Before diving into the details of TCP flow control, let’s first get the general context and motivate the need for flow control.</a:t>
            </a:r>
            <a:endParaRPr/>
          </a:p>
          <a:p>
            <a:pPr marL="0" lvl="0" indent="0" algn="l" rtl="0">
              <a:spcBef>
                <a:spcPts val="0"/>
              </a:spcBef>
              <a:spcAft>
                <a:spcPts val="0"/>
              </a:spcAft>
              <a:buNone/>
            </a:pPr>
            <a:endParaRPr/>
          </a:p>
          <a:p>
            <a:pPr marL="0" lvl="0" indent="0" algn="l" rtl="0">
              <a:spcBef>
                <a:spcPts val="0"/>
              </a:spcBef>
              <a:spcAft>
                <a:spcPts val="0"/>
              </a:spcAft>
              <a:buNone/>
            </a:pPr>
            <a:r>
              <a:rPr lang="en-US"/>
              <a:t>This diagram show a typical transport-layer implementation</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Arial"/>
              <a:buChar char="•"/>
            </a:pPr>
            <a:r>
              <a:rPr lang="en-US"/>
              <a:t>A segment is brought up the protocol stack to the transport layer, and the segment’s payload is removed from the segment and written INTO  socket buffers.</a:t>
            </a:r>
            <a:endParaRPr/>
          </a:p>
          <a:p>
            <a:pPr marL="171450" lvl="0"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Font typeface="Arial"/>
              <a:buChar char="•"/>
            </a:pPr>
            <a:r>
              <a:rPr lang="en-US"/>
              <a:t>How does data get taken OUT of socket buffers?  By applications performing socket reads, as we learned in Chapter 2.</a:t>
            </a:r>
            <a:endParaRPr/>
          </a:p>
          <a:p>
            <a:pPr marL="0" lvl="0" indent="0" algn="l" rtl="0">
              <a:spcBef>
                <a:spcPts val="0"/>
              </a:spcBef>
              <a:spcAft>
                <a:spcPts val="0"/>
              </a:spcAft>
              <a:buNone/>
            </a:pPr>
            <a:endParaRPr/>
          </a:p>
          <a:p>
            <a:pPr marL="0" lvl="0" indent="0" algn="l" rtl="0">
              <a:spcBef>
                <a:spcPts val="0"/>
              </a:spcBef>
              <a:spcAft>
                <a:spcPts val="0"/>
              </a:spcAft>
              <a:buNone/>
            </a:pPr>
            <a:r>
              <a:rPr lang="en-US"/>
              <a:t>And so the question is “</a:t>
            </a:r>
            <a:r>
              <a:rPr lang="en-US" sz="1200" b="0" i="0" u="none" strike="noStrike" cap="none">
                <a:solidFill>
                  <a:srgbClr val="000000"/>
                </a:solidFill>
                <a:latin typeface="Calibri"/>
                <a:ea typeface="Calibri"/>
                <a:cs typeface="Calibri"/>
                <a:sym typeface="Calibri"/>
              </a:rPr>
              <a:t>What happens if network layer delivers data faster than an application-layer process removes data from socket buffers?”</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Let’s watch a video of what happens when things arrive  way too fast to fast to be processed.</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&lt;video&gt;.   (I love that video).   Another human analogy showing the need for flow control is the saying – to use some English slang -  “no one can drink from a firehose”</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Flow control is a mechanism to the calamity of a receiver being over-run by a sender that is sending too fast – it allows the RECEIVER to explictly control the SENDER so sender won’t overflow receiver’s buffer by transmitting too much, too fast </a:t>
            </a:r>
            <a:endParaRPr/>
          </a:p>
          <a:p>
            <a:pPr marL="0" lvl="0" indent="0" algn="l" rtl="0">
              <a:spcBef>
                <a:spcPts val="0"/>
              </a:spcBef>
              <a:spcAft>
                <a:spcPts val="0"/>
              </a:spcAft>
              <a:buNone/>
            </a:pPr>
            <a:endParaRPr/>
          </a:p>
        </p:txBody>
      </p:sp>
      <p:sp>
        <p:nvSpPr>
          <p:cNvPr id="5706" name="Google Shape;5706;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6"/>
        <p:cNvGrpSpPr/>
        <p:nvPr/>
      </p:nvGrpSpPr>
      <p:grpSpPr>
        <a:xfrm>
          <a:off x="0" y="0"/>
          <a:ext cx="0" cy="0"/>
          <a:chOff x="0" y="0"/>
          <a:chExt cx="0" cy="0"/>
        </a:xfrm>
      </p:grpSpPr>
      <p:sp>
        <p:nvSpPr>
          <p:cNvPr id="5767" name="Google Shape;5767;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8" name="Google Shape;5768;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(Presuming an intro)</a:t>
            </a:r>
            <a:endParaRPr/>
          </a:p>
          <a:p>
            <a:pPr marL="0" lvl="0" indent="0" algn="l" rtl="0">
              <a:spcBef>
                <a:spcPts val="0"/>
              </a:spcBef>
              <a:spcAft>
                <a:spcPts val="0"/>
              </a:spcAft>
              <a:buNone/>
            </a:pPr>
            <a:endParaRPr/>
          </a:p>
          <a:p>
            <a:pPr marL="0" lvl="0" indent="0" algn="l" rtl="0">
              <a:spcBef>
                <a:spcPts val="0"/>
              </a:spcBef>
              <a:spcAft>
                <a:spcPts val="0"/>
              </a:spcAft>
              <a:buNone/>
            </a:pPr>
            <a:r>
              <a:rPr lang="en-US"/>
              <a:t>Before diving into the details of TCP flow control, let’s first get the general context and motivate the need for flow control.</a:t>
            </a:r>
            <a:endParaRPr/>
          </a:p>
          <a:p>
            <a:pPr marL="0" lvl="0" indent="0" algn="l" rtl="0">
              <a:spcBef>
                <a:spcPts val="0"/>
              </a:spcBef>
              <a:spcAft>
                <a:spcPts val="0"/>
              </a:spcAft>
              <a:buNone/>
            </a:pPr>
            <a:endParaRPr/>
          </a:p>
          <a:p>
            <a:pPr marL="0" lvl="0" indent="0" algn="l" rtl="0">
              <a:spcBef>
                <a:spcPts val="0"/>
              </a:spcBef>
              <a:spcAft>
                <a:spcPts val="0"/>
              </a:spcAft>
              <a:buNone/>
            </a:pPr>
            <a:r>
              <a:rPr lang="en-US"/>
              <a:t>This diagram show a typical transport-layer implementation</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Arial"/>
              <a:buChar char="•"/>
            </a:pPr>
            <a:r>
              <a:rPr lang="en-US"/>
              <a:t>A segment is brought up the protocol stack to the transport layer, and the segment’s payload is removed from the segment and written INTO  socket buffers.</a:t>
            </a:r>
            <a:endParaRPr/>
          </a:p>
          <a:p>
            <a:pPr marL="171450" lvl="0"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Font typeface="Arial"/>
              <a:buChar char="•"/>
            </a:pPr>
            <a:r>
              <a:rPr lang="en-US"/>
              <a:t>How does data get taken OUT of socket buffers?  By applications performing socket reads, as we learned in Chapter 2.</a:t>
            </a:r>
            <a:endParaRPr/>
          </a:p>
          <a:p>
            <a:pPr marL="0" lvl="0" indent="0" algn="l" rtl="0">
              <a:spcBef>
                <a:spcPts val="0"/>
              </a:spcBef>
              <a:spcAft>
                <a:spcPts val="0"/>
              </a:spcAft>
              <a:buNone/>
            </a:pPr>
            <a:endParaRPr/>
          </a:p>
          <a:p>
            <a:pPr marL="0" lvl="0" indent="0" algn="l" rtl="0">
              <a:spcBef>
                <a:spcPts val="0"/>
              </a:spcBef>
              <a:spcAft>
                <a:spcPts val="0"/>
              </a:spcAft>
              <a:buNone/>
            </a:pPr>
            <a:r>
              <a:rPr lang="en-US"/>
              <a:t>And so the question is “</a:t>
            </a:r>
            <a:r>
              <a:rPr lang="en-US" sz="1200" b="0" i="0" u="none" strike="noStrike" cap="none">
                <a:solidFill>
                  <a:srgbClr val="000000"/>
                </a:solidFill>
                <a:latin typeface="Calibri"/>
                <a:ea typeface="Calibri"/>
                <a:cs typeface="Calibri"/>
                <a:sym typeface="Calibri"/>
              </a:rPr>
              <a:t>What happens if network layer delivers data faster than an application-layer process removes data from socket buffers?”</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Let’s watch a video of what happens when things arrive  way too fast to fast to be processed.</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&lt;video&gt;.   (I love that video).   Another human analogy showing the need for flow control is the saying – to use some English slang -  “no one can drink from a firehose”</a:t>
            </a:r>
            <a:endParaRPr/>
          </a:p>
          <a:p>
            <a:pPr marL="0" lvl="0" indent="0" algn="l"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lvl="0" indent="0" algn="l" rtl="0">
              <a:spcBef>
                <a:spcPts val="0"/>
              </a:spcBef>
              <a:spcAft>
                <a:spcPts val="0"/>
              </a:spcAft>
              <a:buNone/>
            </a:pPr>
            <a:r>
              <a:rPr lang="en-US" sz="1200" b="0" i="0" u="none" strike="noStrike" cap="none">
                <a:solidFill>
                  <a:srgbClr val="000000"/>
                </a:solidFill>
                <a:latin typeface="Calibri"/>
                <a:ea typeface="Calibri"/>
                <a:cs typeface="Calibri"/>
                <a:sym typeface="Calibri"/>
              </a:rPr>
              <a:t>Flow control is a mechanism to the calamity of a receiver being over-run by a sender that is sending too fast – it allows the RECEIVER to explictly control the SENDER so sender won’t overflow receiver’s buffer by transmitting too much, too fast </a:t>
            </a:r>
            <a:endParaRPr/>
          </a:p>
          <a:p>
            <a:pPr marL="0" lvl="0" indent="0" algn="l" rtl="0">
              <a:spcBef>
                <a:spcPts val="0"/>
              </a:spcBef>
              <a:spcAft>
                <a:spcPts val="0"/>
              </a:spcAft>
              <a:buNone/>
            </a:pPr>
            <a:endParaRPr/>
          </a:p>
        </p:txBody>
      </p:sp>
      <p:sp>
        <p:nvSpPr>
          <p:cNvPr id="5769" name="Google Shape;5769;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2"/>
        <p:cNvGrpSpPr/>
        <p:nvPr/>
      </p:nvGrpSpPr>
      <p:grpSpPr>
        <a:xfrm>
          <a:off x="0" y="0"/>
          <a:ext cx="0" cy="0"/>
          <a:chOff x="0" y="0"/>
          <a:chExt cx="0" cy="0"/>
        </a:xfrm>
      </p:grpSpPr>
      <p:sp>
        <p:nvSpPr>
          <p:cNvPr id="5823" name="Google Shape;5823;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4" name="Google Shape;5824;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how TCP implement flow control.  The basic idea is simple – the receiver informs the sender how much free buffer space there is, and the sender is limited to send no more than this amount of data.  That the value o RWND in the diagram to the right.</a:t>
            </a:r>
            <a:endParaRPr/>
          </a:p>
          <a:p>
            <a:pPr marL="0" lvl="0" indent="0" algn="l" rtl="0">
              <a:spcBef>
                <a:spcPts val="0"/>
              </a:spcBef>
              <a:spcAft>
                <a:spcPts val="0"/>
              </a:spcAft>
              <a:buNone/>
            </a:pPr>
            <a:endParaRPr/>
          </a:p>
          <a:p>
            <a:pPr marL="0" lvl="0" indent="0" algn="l" rtl="0">
              <a:spcBef>
                <a:spcPts val="0"/>
              </a:spcBef>
              <a:spcAft>
                <a:spcPts val="0"/>
              </a:spcAft>
              <a:buNone/>
            </a:pPr>
            <a:r>
              <a:rPr lang="en-US"/>
              <a:t>This information is carried from the receiver to the sender in the “receiver advertised window” (do a PIP of header) in the TCP header, and the value will change as the amount of free buffer space fluctuates over time.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825" name="Google Shape;5825;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6"/>
        <p:cNvGrpSpPr/>
        <p:nvPr/>
      </p:nvGrpSpPr>
      <p:grpSpPr>
        <a:xfrm>
          <a:off x="0" y="0"/>
          <a:ext cx="0" cy="0"/>
          <a:chOff x="0" y="0"/>
          <a:chExt cx="0" cy="0"/>
        </a:xfrm>
      </p:grpSpPr>
      <p:sp>
        <p:nvSpPr>
          <p:cNvPr id="5857" name="Google Shape;5857;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8" name="Google Shape;5858;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how TCP implement flow control.  The basic idea is simple – the receiver informs the sender how much free buffer space there is, and the sender is limited to send no more than this amount of data.  That the value o RWND in the diagram to the right.</a:t>
            </a:r>
            <a:endParaRPr/>
          </a:p>
          <a:p>
            <a:pPr marL="0" lvl="0" indent="0" algn="l" rtl="0">
              <a:spcBef>
                <a:spcPts val="0"/>
              </a:spcBef>
              <a:spcAft>
                <a:spcPts val="0"/>
              </a:spcAft>
              <a:buNone/>
            </a:pPr>
            <a:endParaRPr/>
          </a:p>
          <a:p>
            <a:pPr marL="0" lvl="0" indent="0" algn="l" rtl="0">
              <a:spcBef>
                <a:spcPts val="0"/>
              </a:spcBef>
              <a:spcAft>
                <a:spcPts val="0"/>
              </a:spcAft>
              <a:buNone/>
            </a:pPr>
            <a:r>
              <a:rPr lang="en-US"/>
              <a:t>This information is carried from the receiver to the sender in the “receiver advertised window” (do a PIP of header) in the TCP header, and the value will change as the amount of free buffer space fluctuates over time.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859" name="Google Shape;5859;p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0"/>
        <p:cNvGrpSpPr/>
        <p:nvPr/>
      </p:nvGrpSpPr>
      <p:grpSpPr>
        <a:xfrm>
          <a:off x="0" y="0"/>
          <a:ext cx="0" cy="0"/>
          <a:chOff x="0" y="0"/>
          <a:chExt cx="0" cy="0"/>
        </a:xfrm>
      </p:grpSpPr>
      <p:sp>
        <p:nvSpPr>
          <p:cNvPr id="5881" name="Google Shape;5881;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2" name="Google Shape;5882;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The other TCP topic we’ll want to consider here is that of “connection  management”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200"/>
              <a:buFont typeface="Arial"/>
              <a:buNone/>
            </a:pPr>
            <a:r>
              <a:rPr lang="en-US"/>
              <a:t>The TCP sender and reciver have a number of pieces of shared state that they must establish before actually communication</a:t>
            </a:r>
            <a:endParaRPr/>
          </a:p>
          <a:p>
            <a:pPr marL="171450" lvl="0" indent="-171450" algn="l" rtl="0">
              <a:spcBef>
                <a:spcPts val="0"/>
              </a:spcBef>
              <a:spcAft>
                <a:spcPts val="0"/>
              </a:spcAft>
              <a:buClr>
                <a:schemeClr val="dk1"/>
              </a:buClr>
              <a:buSzPts val="1200"/>
              <a:buFont typeface="Arial"/>
              <a:buChar char="•"/>
            </a:pPr>
            <a:r>
              <a:rPr lang="en-US"/>
              <a:t>FIRST theym ust both agree that they WANT to communicate with each other</a:t>
            </a:r>
            <a:endParaRPr/>
          </a:p>
          <a:p>
            <a:pPr marL="171450" lvl="0" indent="-171450" algn="l" rtl="0">
              <a:spcBef>
                <a:spcPts val="0"/>
              </a:spcBef>
              <a:spcAft>
                <a:spcPts val="0"/>
              </a:spcAft>
              <a:buClr>
                <a:schemeClr val="dk1"/>
              </a:buClr>
              <a:buSzPts val="1200"/>
              <a:buFont typeface="Arial"/>
              <a:buChar char="•"/>
            </a:pPr>
            <a:r>
              <a:rPr lang="en-US"/>
              <a:t>Secondly there are connection parameters – the initial sequence number and the initial receiver-advertised bufferspace that they’ll want to agree on</a:t>
            </a:r>
            <a:endParaRPr/>
          </a:p>
          <a:p>
            <a:pPr marL="171450" lvl="0" indent="-9525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This is done via a so-called handshake protocol – the client reaching our to the server, and the server answering back.</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And before diving into the TCP handshake protocol, let’s first consider the problem of handshaking, of establishing shared state. </a:t>
            </a:r>
            <a:endParaRPr/>
          </a:p>
        </p:txBody>
      </p:sp>
      <p:sp>
        <p:nvSpPr>
          <p:cNvPr id="5883" name="Google Shape;5883;p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8"/>
        <p:cNvGrpSpPr/>
        <p:nvPr/>
      </p:nvGrpSpPr>
      <p:grpSpPr>
        <a:xfrm>
          <a:off x="0" y="0"/>
          <a:ext cx="0" cy="0"/>
          <a:chOff x="0" y="0"/>
          <a:chExt cx="0" cy="0"/>
        </a:xfrm>
      </p:grpSpPr>
      <p:sp>
        <p:nvSpPr>
          <p:cNvPr id="5959" name="Google Shape;5959;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0" name="Google Shape;5960;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Here’s an example of a two way handshake.  Alice reaches out to Bob and say’s “let’s talk” and Bob says OK, and they start their conversation</a:t>
            </a:r>
            <a:endParaRPr/>
          </a:p>
          <a:p>
            <a:pPr marL="0" lvl="0" indent="0" algn="l" rtl="0">
              <a:spcBef>
                <a:spcPts val="0"/>
              </a:spcBef>
              <a:spcAft>
                <a:spcPts val="0"/>
              </a:spcAft>
              <a:buNone/>
            </a:pPr>
            <a:endParaRPr/>
          </a:p>
          <a:p>
            <a:pPr marL="0" lvl="0" indent="0" algn="l" rtl="0">
              <a:spcBef>
                <a:spcPts val="0"/>
              </a:spcBef>
              <a:spcAft>
                <a:spcPts val="0"/>
              </a:spcAft>
              <a:buNone/>
            </a:pPr>
            <a:r>
              <a:rPr lang="en-US"/>
              <a:t>For a network protocol, the equivalent protocol would be a client sending a “request connection” message saying ”let’s talk, the initial sequence number is x”</a:t>
            </a:r>
            <a:endParaRPr/>
          </a:p>
          <a:p>
            <a:pPr marL="0" lvl="0" indent="0" algn="l" rtl="0">
              <a:spcBef>
                <a:spcPts val="0"/>
              </a:spcBef>
              <a:spcAft>
                <a:spcPts val="0"/>
              </a:spcAft>
              <a:buNone/>
            </a:pPr>
            <a:r>
              <a:rPr lang="en-US"/>
              <a:t>And the server would respond with a message ”I accept your connect x”</a:t>
            </a:r>
            <a:endParaRPr/>
          </a:p>
          <a:p>
            <a:pPr marL="0" lvl="0" indent="0" algn="l" rtl="0">
              <a:spcBef>
                <a:spcPts val="0"/>
              </a:spcBef>
              <a:spcAft>
                <a:spcPts val="0"/>
              </a:spcAft>
              <a:buNone/>
            </a:pPr>
            <a:endParaRPr/>
          </a:p>
          <a:p>
            <a:pPr marL="0" lvl="0" indent="0" algn="l" rtl="0">
              <a:spcBef>
                <a:spcPts val="0"/>
              </a:spcBef>
              <a:spcAft>
                <a:spcPts val="0"/>
              </a:spcAft>
              <a:buNone/>
            </a:pPr>
            <a:r>
              <a:rPr lang="en-US"/>
              <a:t>And the question we want to ask ourselves is &lt;talk through&gt;</a:t>
            </a:r>
            <a:endParaRPr/>
          </a:p>
          <a:p>
            <a:pPr marL="0" lvl="0" indent="0" algn="l" rtl="0">
              <a:spcBef>
                <a:spcPts val="0"/>
              </a:spcBef>
              <a:spcAft>
                <a:spcPts val="0"/>
              </a:spcAft>
              <a:buNone/>
            </a:pPr>
            <a:endParaRPr/>
          </a:p>
          <a:p>
            <a:pPr marL="0" lvl="0" indent="0" algn="l" rtl="0">
              <a:spcBef>
                <a:spcPts val="0"/>
              </a:spcBef>
              <a:spcAft>
                <a:spcPts val="0"/>
              </a:spcAft>
              <a:buNone/>
            </a:pPr>
            <a:r>
              <a:rPr lang="en-US"/>
              <a:t>Will this work?  Let’s look at a few scenarios…</a:t>
            </a:r>
            <a:endParaRPr/>
          </a:p>
        </p:txBody>
      </p:sp>
      <p:sp>
        <p:nvSpPr>
          <p:cNvPr id="5961" name="Google Shape;5961;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Transport Layer: 3-</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Transport Layer: 3-</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7F7F7F"/>
                </a:solidFill>
                <a:latin typeface="Calibri"/>
                <a:ea typeface="Calibri"/>
                <a:cs typeface="Calibri"/>
                <a:sym typeface="Calibri"/>
              </a:defRPr>
            </a:lvl1pPr>
            <a:lvl2pPr marL="0" lvl="1" indent="0" algn="r">
              <a:spcBef>
                <a:spcPts val="0"/>
              </a:spcBef>
              <a:buNone/>
              <a:defRPr sz="1100">
                <a:solidFill>
                  <a:srgbClr val="7F7F7F"/>
                </a:solidFill>
                <a:latin typeface="Calibri"/>
                <a:ea typeface="Calibri"/>
                <a:cs typeface="Calibri"/>
                <a:sym typeface="Calibri"/>
              </a:defRPr>
            </a:lvl2pPr>
            <a:lvl3pPr marL="0" lvl="2" indent="0" algn="r">
              <a:spcBef>
                <a:spcPts val="0"/>
              </a:spcBef>
              <a:buNone/>
              <a:defRPr sz="1100">
                <a:solidFill>
                  <a:srgbClr val="7F7F7F"/>
                </a:solidFill>
                <a:latin typeface="Calibri"/>
                <a:ea typeface="Calibri"/>
                <a:cs typeface="Calibri"/>
                <a:sym typeface="Calibri"/>
              </a:defRPr>
            </a:lvl3pPr>
            <a:lvl4pPr marL="0" lvl="3" indent="0" algn="r">
              <a:spcBef>
                <a:spcPts val="0"/>
              </a:spcBef>
              <a:buNone/>
              <a:defRPr sz="1100">
                <a:solidFill>
                  <a:srgbClr val="7F7F7F"/>
                </a:solidFill>
                <a:latin typeface="Calibri"/>
                <a:ea typeface="Calibri"/>
                <a:cs typeface="Calibri"/>
                <a:sym typeface="Calibri"/>
              </a:defRPr>
            </a:lvl4pPr>
            <a:lvl5pPr marL="0" lvl="4" indent="0" algn="r">
              <a:spcBef>
                <a:spcPts val="0"/>
              </a:spcBef>
              <a:buNone/>
              <a:defRPr sz="1100">
                <a:solidFill>
                  <a:srgbClr val="7F7F7F"/>
                </a:solidFill>
                <a:latin typeface="Calibri"/>
                <a:ea typeface="Calibri"/>
                <a:cs typeface="Calibri"/>
                <a:sym typeface="Calibri"/>
              </a:defRPr>
            </a:lvl5pPr>
            <a:lvl6pPr marL="0" lvl="5" indent="0" algn="r">
              <a:spcBef>
                <a:spcPts val="0"/>
              </a:spcBef>
              <a:buNone/>
              <a:defRPr sz="1100">
                <a:solidFill>
                  <a:srgbClr val="7F7F7F"/>
                </a:solidFill>
                <a:latin typeface="Calibri"/>
                <a:ea typeface="Calibri"/>
                <a:cs typeface="Calibri"/>
                <a:sym typeface="Calibri"/>
              </a:defRPr>
            </a:lvl6pPr>
            <a:lvl7pPr marL="0" lvl="6" indent="0" algn="r">
              <a:spcBef>
                <a:spcPts val="0"/>
              </a:spcBef>
              <a:buNone/>
              <a:defRPr sz="1100">
                <a:solidFill>
                  <a:srgbClr val="7F7F7F"/>
                </a:solidFill>
                <a:latin typeface="Calibri"/>
                <a:ea typeface="Calibri"/>
                <a:cs typeface="Calibri"/>
                <a:sym typeface="Calibri"/>
              </a:defRPr>
            </a:lvl7pPr>
            <a:lvl8pPr marL="0" lvl="7" indent="0" algn="r">
              <a:spcBef>
                <a:spcPts val="0"/>
              </a:spcBef>
              <a:buNone/>
              <a:defRPr sz="1100">
                <a:solidFill>
                  <a:srgbClr val="7F7F7F"/>
                </a:solidFill>
                <a:latin typeface="Calibri"/>
                <a:ea typeface="Calibri"/>
                <a:cs typeface="Calibri"/>
                <a:sym typeface="Calibri"/>
              </a:defRPr>
            </a:lvl8pPr>
            <a:lvl9pPr marL="0" lvl="8" indent="0" algn="r">
              <a:spcBef>
                <a:spcPts val="0"/>
              </a:spcBef>
              <a:buNone/>
              <a:defRPr sz="1100">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Transport Layer: 3-</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00A3"/>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7F7F7F"/>
                </a:solidFill>
                <a:latin typeface="Calibri"/>
                <a:ea typeface="Calibri"/>
                <a:cs typeface="Calibri"/>
                <a:sym typeface="Calibri"/>
              </a:defRPr>
            </a:lvl1pPr>
            <a:lvl2pPr marL="0" lvl="1" indent="0" algn="r">
              <a:spcBef>
                <a:spcPts val="0"/>
              </a:spcBef>
              <a:buNone/>
              <a:defRPr sz="1100">
                <a:solidFill>
                  <a:srgbClr val="7F7F7F"/>
                </a:solidFill>
                <a:latin typeface="Calibri"/>
                <a:ea typeface="Calibri"/>
                <a:cs typeface="Calibri"/>
                <a:sym typeface="Calibri"/>
              </a:defRPr>
            </a:lvl2pPr>
            <a:lvl3pPr marL="0" lvl="2" indent="0" algn="r">
              <a:spcBef>
                <a:spcPts val="0"/>
              </a:spcBef>
              <a:buNone/>
              <a:defRPr sz="1100">
                <a:solidFill>
                  <a:srgbClr val="7F7F7F"/>
                </a:solidFill>
                <a:latin typeface="Calibri"/>
                <a:ea typeface="Calibri"/>
                <a:cs typeface="Calibri"/>
                <a:sym typeface="Calibri"/>
              </a:defRPr>
            </a:lvl3pPr>
            <a:lvl4pPr marL="0" lvl="3" indent="0" algn="r">
              <a:spcBef>
                <a:spcPts val="0"/>
              </a:spcBef>
              <a:buNone/>
              <a:defRPr sz="1100">
                <a:solidFill>
                  <a:srgbClr val="7F7F7F"/>
                </a:solidFill>
                <a:latin typeface="Calibri"/>
                <a:ea typeface="Calibri"/>
                <a:cs typeface="Calibri"/>
                <a:sym typeface="Calibri"/>
              </a:defRPr>
            </a:lvl4pPr>
            <a:lvl5pPr marL="0" lvl="4" indent="0" algn="r">
              <a:spcBef>
                <a:spcPts val="0"/>
              </a:spcBef>
              <a:buNone/>
              <a:defRPr sz="1100">
                <a:solidFill>
                  <a:srgbClr val="7F7F7F"/>
                </a:solidFill>
                <a:latin typeface="Calibri"/>
                <a:ea typeface="Calibri"/>
                <a:cs typeface="Calibri"/>
                <a:sym typeface="Calibri"/>
              </a:defRPr>
            </a:lvl5pPr>
            <a:lvl6pPr marL="0" lvl="5" indent="0" algn="r">
              <a:spcBef>
                <a:spcPts val="0"/>
              </a:spcBef>
              <a:buNone/>
              <a:defRPr sz="1100">
                <a:solidFill>
                  <a:srgbClr val="7F7F7F"/>
                </a:solidFill>
                <a:latin typeface="Calibri"/>
                <a:ea typeface="Calibri"/>
                <a:cs typeface="Calibri"/>
                <a:sym typeface="Calibri"/>
              </a:defRPr>
            </a:lvl6pPr>
            <a:lvl7pPr marL="0" lvl="6" indent="0" algn="r">
              <a:spcBef>
                <a:spcPts val="0"/>
              </a:spcBef>
              <a:buNone/>
              <a:defRPr sz="1100">
                <a:solidFill>
                  <a:srgbClr val="7F7F7F"/>
                </a:solidFill>
                <a:latin typeface="Calibri"/>
                <a:ea typeface="Calibri"/>
                <a:cs typeface="Calibri"/>
                <a:sym typeface="Calibri"/>
              </a:defRPr>
            </a:lvl7pPr>
            <a:lvl8pPr marL="0" lvl="7" indent="0" algn="r">
              <a:spcBef>
                <a:spcPts val="0"/>
              </a:spcBef>
              <a:buNone/>
              <a:defRPr sz="1100">
                <a:solidFill>
                  <a:srgbClr val="7F7F7F"/>
                </a:solidFill>
                <a:latin typeface="Calibri"/>
                <a:ea typeface="Calibri"/>
                <a:cs typeface="Calibri"/>
                <a:sym typeface="Calibri"/>
              </a:defRPr>
            </a:lvl8pPr>
            <a:lvl9pPr marL="0" lvl="8" indent="0" algn="r">
              <a:spcBef>
                <a:spcPts val="0"/>
              </a:spcBef>
              <a:buNone/>
              <a:defRPr sz="1100">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Transport Layer: 3-</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A3"/>
              </a:buClr>
              <a:buSzPts val="4000"/>
              <a:buFont typeface="Calibri"/>
              <a:buNone/>
              <a:defRPr sz="4000" b="1" i="0" u="none" strike="noStrike" cap="none">
                <a:solidFill>
                  <a:srgbClr val="0000A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A3"/>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A8"/>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7F7F7F"/>
                </a:solidFill>
                <a:latin typeface="Calibri"/>
                <a:ea typeface="Calibri"/>
                <a:cs typeface="Calibri"/>
                <a:sym typeface="Calibri"/>
              </a:defRPr>
            </a:lvl1pPr>
            <a:lvl2pPr marL="0" marR="0" lvl="1" indent="0" algn="r" rtl="0">
              <a:spcBef>
                <a:spcPts val="0"/>
              </a:spcBef>
              <a:buNone/>
              <a:defRPr sz="1100" b="0" i="0" u="none" strike="noStrike" cap="none">
                <a:solidFill>
                  <a:srgbClr val="7F7F7F"/>
                </a:solidFill>
                <a:latin typeface="Calibri"/>
                <a:ea typeface="Calibri"/>
                <a:cs typeface="Calibri"/>
                <a:sym typeface="Calibri"/>
              </a:defRPr>
            </a:lvl2pPr>
            <a:lvl3pPr marL="0" marR="0" lvl="2" indent="0" algn="r" rtl="0">
              <a:spcBef>
                <a:spcPts val="0"/>
              </a:spcBef>
              <a:buNone/>
              <a:defRPr sz="1100" b="0" i="0" u="none" strike="noStrike" cap="none">
                <a:solidFill>
                  <a:srgbClr val="7F7F7F"/>
                </a:solidFill>
                <a:latin typeface="Calibri"/>
                <a:ea typeface="Calibri"/>
                <a:cs typeface="Calibri"/>
                <a:sym typeface="Calibri"/>
              </a:defRPr>
            </a:lvl3pPr>
            <a:lvl4pPr marL="0" marR="0" lvl="3" indent="0" algn="r" rtl="0">
              <a:spcBef>
                <a:spcPts val="0"/>
              </a:spcBef>
              <a:buNone/>
              <a:defRPr sz="1100" b="0" i="0" u="none" strike="noStrike" cap="none">
                <a:solidFill>
                  <a:srgbClr val="7F7F7F"/>
                </a:solidFill>
                <a:latin typeface="Calibri"/>
                <a:ea typeface="Calibri"/>
                <a:cs typeface="Calibri"/>
                <a:sym typeface="Calibri"/>
              </a:defRPr>
            </a:lvl4pPr>
            <a:lvl5pPr marL="0" marR="0" lvl="4" indent="0" algn="r" rtl="0">
              <a:spcBef>
                <a:spcPts val="0"/>
              </a:spcBef>
              <a:buNone/>
              <a:defRPr sz="1100" b="0" i="0" u="none" strike="noStrike" cap="none">
                <a:solidFill>
                  <a:srgbClr val="7F7F7F"/>
                </a:solidFill>
                <a:latin typeface="Calibri"/>
                <a:ea typeface="Calibri"/>
                <a:cs typeface="Calibri"/>
                <a:sym typeface="Calibri"/>
              </a:defRPr>
            </a:lvl5pPr>
            <a:lvl6pPr marL="0" marR="0" lvl="5" indent="0" algn="r" rtl="0">
              <a:spcBef>
                <a:spcPts val="0"/>
              </a:spcBef>
              <a:buNone/>
              <a:defRPr sz="1100" b="0" i="0" u="none" strike="noStrike" cap="none">
                <a:solidFill>
                  <a:srgbClr val="7F7F7F"/>
                </a:solidFill>
                <a:latin typeface="Calibri"/>
                <a:ea typeface="Calibri"/>
                <a:cs typeface="Calibri"/>
                <a:sym typeface="Calibri"/>
              </a:defRPr>
            </a:lvl6pPr>
            <a:lvl7pPr marL="0" marR="0" lvl="6" indent="0" algn="r" rtl="0">
              <a:spcBef>
                <a:spcPts val="0"/>
              </a:spcBef>
              <a:buNone/>
              <a:defRPr sz="1100" b="0" i="0" u="none" strike="noStrike" cap="none">
                <a:solidFill>
                  <a:srgbClr val="7F7F7F"/>
                </a:solidFill>
                <a:latin typeface="Calibri"/>
                <a:ea typeface="Calibri"/>
                <a:cs typeface="Calibri"/>
                <a:sym typeface="Calibri"/>
              </a:defRPr>
            </a:lvl7pPr>
            <a:lvl8pPr marL="0" marR="0" lvl="7" indent="0" algn="r" rtl="0">
              <a:spcBef>
                <a:spcPts val="0"/>
              </a:spcBef>
              <a:buNone/>
              <a:defRPr sz="1100" b="0" i="0" u="none" strike="noStrike" cap="none">
                <a:solidFill>
                  <a:srgbClr val="7F7F7F"/>
                </a:solidFill>
                <a:latin typeface="Calibri"/>
                <a:ea typeface="Calibri"/>
                <a:cs typeface="Calibri"/>
                <a:sym typeface="Calibri"/>
              </a:defRPr>
            </a:lvl8pPr>
            <a:lvl9pPr marL="0" marR="0" lvl="8" indent="0" algn="r" rtl="0">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9.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6"/>
          <p:cNvSpPr/>
          <p:nvPr/>
        </p:nvSpPr>
        <p:spPr>
          <a:xfrm>
            <a:off x="7981312" y="4289908"/>
            <a:ext cx="3981504" cy="2860675"/>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2800" b="0" i="1" u="none" strike="noStrike" cap="none">
                <a:solidFill>
                  <a:srgbClr val="0000A3"/>
                </a:solidFill>
                <a:latin typeface="Calibri"/>
                <a:ea typeface="Calibri"/>
                <a:cs typeface="Calibri"/>
                <a:sym typeface="Calibri"/>
              </a:rPr>
              <a:t>Computer Networking: A Top-Down Approach </a:t>
            </a:r>
            <a:br>
              <a:rPr lang="en-US" sz="2800" b="0" i="0" u="none" strike="noStrike" cap="none">
                <a:solidFill>
                  <a:srgbClr val="008000"/>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8</a:t>
            </a:r>
            <a:r>
              <a:rPr lang="en-US" sz="1800" b="0" i="0" u="none" strike="noStrike" cap="none" baseline="30000">
                <a:solidFill>
                  <a:schemeClr val="dk1"/>
                </a:solidFill>
                <a:latin typeface="Calibri"/>
                <a:ea typeface="Calibri"/>
                <a:cs typeface="Calibri"/>
                <a:sym typeface="Calibri"/>
              </a:rPr>
              <a:t>th</a:t>
            </a:r>
            <a:r>
              <a:rPr lang="en-US" sz="1800" b="0" i="0" u="none" strike="noStrike" cap="none">
                <a:solidFill>
                  <a:schemeClr val="dk1"/>
                </a:solidFill>
                <a:latin typeface="Calibri"/>
                <a:ea typeface="Calibri"/>
                <a:cs typeface="Calibri"/>
                <a:sym typeface="Calibri"/>
              </a:rPr>
              <a:t> edition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Jim Kurose, Keith Ross</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Pearson, 2020</a:t>
            </a:r>
            <a:endParaRPr sz="2000" b="0" i="0" u="none" strike="noStrike" cap="none">
              <a:solidFill>
                <a:schemeClr val="dk1"/>
              </a:solidFill>
              <a:latin typeface="Calibri"/>
              <a:ea typeface="Calibri"/>
              <a:cs typeface="Calibri"/>
              <a:sym typeface="Calibri"/>
            </a:endParaRPr>
          </a:p>
        </p:txBody>
      </p:sp>
      <p:sp>
        <p:nvSpPr>
          <p:cNvPr id="35" name="Google Shape;35;p6"/>
          <p:cNvSpPr/>
          <p:nvPr/>
        </p:nvSpPr>
        <p:spPr>
          <a:xfrm>
            <a:off x="1325035" y="561975"/>
            <a:ext cx="5052616" cy="1724025"/>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5400" b="1" i="0" u="none" strike="noStrike" cap="none">
                <a:solidFill>
                  <a:srgbClr val="000099"/>
                </a:solidFill>
                <a:latin typeface="Calibri"/>
                <a:ea typeface="Calibri"/>
                <a:cs typeface="Calibri"/>
                <a:sym typeface="Calibri"/>
              </a:rPr>
              <a:t>Chapter 3</a:t>
            </a:r>
            <a:br>
              <a:rPr lang="en-US" sz="6000" b="1" i="0" u="none" strike="noStrike" cap="none">
                <a:solidFill>
                  <a:srgbClr val="000099"/>
                </a:solidFill>
                <a:latin typeface="Calibri"/>
                <a:ea typeface="Calibri"/>
                <a:cs typeface="Calibri"/>
                <a:sym typeface="Calibri"/>
              </a:rPr>
            </a:br>
            <a:r>
              <a:rPr lang="en-US" sz="5400" b="1" i="0" u="none" strike="noStrike" cap="none">
                <a:solidFill>
                  <a:srgbClr val="000099"/>
                </a:solidFill>
                <a:latin typeface="Calibri"/>
                <a:ea typeface="Calibri"/>
                <a:cs typeface="Calibri"/>
                <a:sym typeface="Calibri"/>
              </a:rPr>
              <a:t>Transport Layer</a:t>
            </a:r>
            <a:endParaRPr/>
          </a:p>
        </p:txBody>
      </p:sp>
      <p:sp>
        <p:nvSpPr>
          <p:cNvPr id="38" name="Google Shape;38;p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a:t>
            </a:fld>
            <a:endParaRPr/>
          </a:p>
        </p:txBody>
      </p:sp>
      <p:pic>
        <p:nvPicPr>
          <p:cNvPr id="39" name="Google Shape;39;p6" descr="A picture containing outdoor, water, bridge, building&#10;&#10;Description automatically generated"/>
          <p:cNvPicPr preferRelativeResize="0"/>
          <p:nvPr/>
        </p:nvPicPr>
        <p:blipFill rotWithShape="1">
          <a:blip r:embed="rId3">
            <a:alphaModFix/>
          </a:blip>
          <a:srcRect/>
          <a:stretch/>
        </p:blipFill>
        <p:spPr>
          <a:xfrm>
            <a:off x="8135257" y="887185"/>
            <a:ext cx="3040743" cy="38009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5"/>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3: roadmap</a:t>
            </a:r>
            <a:endParaRPr/>
          </a:p>
        </p:txBody>
      </p:sp>
      <p:sp>
        <p:nvSpPr>
          <p:cNvPr id="1325" name="Google Shape;1325;p15"/>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a:p>
          <a:p>
            <a:pPr marL="403225" lvl="0" indent="-285750" algn="l" rtl="0">
              <a:lnSpc>
                <a:spcPct val="90000"/>
              </a:lnSpc>
              <a:spcBef>
                <a:spcPts val="800"/>
              </a:spcBef>
              <a:spcAft>
                <a:spcPts val="0"/>
              </a:spcAft>
              <a:buClr>
                <a:srgbClr val="010086"/>
              </a:buClr>
              <a:buSzPts val="3200"/>
              <a:buChar char="▪"/>
            </a:pPr>
            <a:r>
              <a:rPr lang="en-US" sz="3200"/>
              <a:t>Multiplexing and demultiplexing</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Evolution of transport-layer functionality</a:t>
            </a:r>
            <a:endParaRPr/>
          </a:p>
          <a:p>
            <a:pPr marL="403225" lvl="0" indent="-82550" algn="l" rtl="0">
              <a:lnSpc>
                <a:spcPct val="90000"/>
              </a:lnSpc>
              <a:spcBef>
                <a:spcPts val="800"/>
              </a:spcBef>
              <a:spcAft>
                <a:spcPts val="0"/>
              </a:spcAft>
              <a:buClr>
                <a:srgbClr val="BFBFBF"/>
              </a:buClr>
              <a:buSzPts val="3200"/>
              <a:buNone/>
            </a:pPr>
            <a:endParaRPr sz="3200">
              <a:solidFill>
                <a:srgbClr val="BFBFBF"/>
              </a:solidFill>
            </a:endParaRPr>
          </a:p>
          <a:p>
            <a:pPr marL="352425" lvl="0" indent="-222250" algn="l" rtl="0">
              <a:lnSpc>
                <a:spcPct val="90000"/>
              </a:lnSpc>
              <a:spcBef>
                <a:spcPts val="1000"/>
              </a:spcBef>
              <a:spcAft>
                <a:spcPts val="0"/>
              </a:spcAft>
              <a:buSzPts val="2400"/>
              <a:buFont typeface="Noto Sans Symbols"/>
              <a:buNone/>
            </a:pPr>
            <a:endParaRPr sz="2400"/>
          </a:p>
        </p:txBody>
      </p:sp>
      <p:sp>
        <p:nvSpPr>
          <p:cNvPr id="1326" name="Google Shape;1326;p1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10</a:t>
            </a:fld>
            <a:endParaRPr/>
          </a:p>
        </p:txBody>
      </p:sp>
      <p:pic>
        <p:nvPicPr>
          <p:cNvPr id="1327" name="Google Shape;1327;p15"/>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sp>
        <p:nvSpPr>
          <p:cNvPr id="6036" name="Google Shape;6036;p105"/>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2-way handshake scenarios</a:t>
            </a:r>
            <a:endParaRPr/>
          </a:p>
        </p:txBody>
      </p:sp>
      <p:grpSp>
        <p:nvGrpSpPr>
          <p:cNvPr id="6037" name="Google Shape;6037;p105"/>
          <p:cNvGrpSpPr/>
          <p:nvPr/>
        </p:nvGrpSpPr>
        <p:grpSpPr>
          <a:xfrm>
            <a:off x="435655" y="1435139"/>
            <a:ext cx="3855401" cy="3186116"/>
            <a:chOff x="435655" y="1990325"/>
            <a:chExt cx="3855401" cy="3186116"/>
          </a:xfrm>
        </p:grpSpPr>
        <p:cxnSp>
          <p:nvCxnSpPr>
            <p:cNvPr id="6038" name="Google Shape;6038;p105"/>
            <p:cNvCxnSpPr/>
            <p:nvPr/>
          </p:nvCxnSpPr>
          <p:spPr>
            <a:xfrm flipH="1">
              <a:off x="1461180" y="2545950"/>
              <a:ext cx="1588" cy="2470150"/>
            </a:xfrm>
            <a:prstGeom prst="straightConnector1">
              <a:avLst/>
            </a:prstGeom>
            <a:noFill/>
            <a:ln w="9525" cap="flat" cmpd="sng">
              <a:solidFill>
                <a:srgbClr val="777777"/>
              </a:solidFill>
              <a:prstDash val="solid"/>
              <a:round/>
              <a:headEnd type="none" w="med" len="med"/>
              <a:tailEnd type="none" w="med" len="med"/>
            </a:ln>
          </p:spPr>
        </p:cxnSp>
        <p:cxnSp>
          <p:nvCxnSpPr>
            <p:cNvPr id="6039" name="Google Shape;6039;p105"/>
            <p:cNvCxnSpPr/>
            <p:nvPr/>
          </p:nvCxnSpPr>
          <p:spPr>
            <a:xfrm>
              <a:off x="2991529" y="2618975"/>
              <a:ext cx="0" cy="2524525"/>
            </a:xfrm>
            <a:prstGeom prst="straightConnector1">
              <a:avLst/>
            </a:prstGeom>
            <a:noFill/>
            <a:ln w="9525" cap="flat" cmpd="sng">
              <a:solidFill>
                <a:srgbClr val="777777"/>
              </a:solidFill>
              <a:prstDash val="solid"/>
              <a:round/>
              <a:headEnd type="none" w="med" len="med"/>
              <a:tailEnd type="none" w="med" len="med"/>
            </a:ln>
          </p:spPr>
        </p:cxnSp>
        <p:grpSp>
          <p:nvGrpSpPr>
            <p:cNvPr id="6040" name="Google Shape;6040;p105"/>
            <p:cNvGrpSpPr/>
            <p:nvPr/>
          </p:nvGrpSpPr>
          <p:grpSpPr>
            <a:xfrm>
              <a:off x="1386567" y="4700191"/>
              <a:ext cx="2405063" cy="476250"/>
              <a:chOff x="1097" y="2807"/>
              <a:chExt cx="1515" cy="300"/>
            </a:xfrm>
          </p:grpSpPr>
          <p:cxnSp>
            <p:nvCxnSpPr>
              <p:cNvPr id="6041" name="Google Shape;6041;p105"/>
              <p:cNvCxnSpPr/>
              <p:nvPr/>
            </p:nvCxnSpPr>
            <p:spPr>
              <a:xfrm>
                <a:off x="1097" y="2964"/>
                <a:ext cx="1515" cy="0"/>
              </a:xfrm>
              <a:prstGeom prst="straightConnector1">
                <a:avLst/>
              </a:prstGeom>
              <a:noFill/>
              <a:ln w="28575" cap="flat" cmpd="sng">
                <a:solidFill>
                  <a:srgbClr val="CC0000"/>
                </a:solidFill>
                <a:prstDash val="dash"/>
                <a:round/>
                <a:headEnd type="none" w="med" len="med"/>
                <a:tailEnd type="none" w="med" len="med"/>
              </a:ln>
            </p:spPr>
          </p:cxnSp>
          <p:sp>
            <p:nvSpPr>
              <p:cNvPr id="6042" name="Google Shape;6042;p105"/>
              <p:cNvSpPr txBox="1"/>
              <p:nvPr/>
            </p:nvSpPr>
            <p:spPr>
              <a:xfrm>
                <a:off x="1269" y="2807"/>
                <a:ext cx="706" cy="30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connection </a:t>
                </a:r>
                <a:endParaRPr/>
              </a:p>
              <a:p>
                <a:pPr marL="0" marR="0" lvl="0" indent="0" algn="ct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x completes</a:t>
                </a:r>
                <a:endParaRPr/>
              </a:p>
            </p:txBody>
          </p:sp>
        </p:grpSp>
        <p:grpSp>
          <p:nvGrpSpPr>
            <p:cNvPr id="6043" name="Google Shape;6043;p105"/>
            <p:cNvGrpSpPr/>
            <p:nvPr/>
          </p:nvGrpSpPr>
          <p:grpSpPr>
            <a:xfrm>
              <a:off x="435655" y="1990325"/>
              <a:ext cx="3389313" cy="2136775"/>
              <a:chOff x="484" y="1100"/>
              <a:chExt cx="2135" cy="1346"/>
            </a:xfrm>
          </p:grpSpPr>
          <p:sp>
            <p:nvSpPr>
              <p:cNvPr id="6044" name="Google Shape;6044;p105"/>
              <p:cNvSpPr txBox="1"/>
              <p:nvPr/>
            </p:nvSpPr>
            <p:spPr>
              <a:xfrm>
                <a:off x="484" y="1393"/>
                <a:ext cx="613" cy="36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choose x</a:t>
                </a:r>
                <a:endParaRPr/>
              </a:p>
              <a:p>
                <a:pPr marL="0" marR="0" lvl="0" indent="0" algn="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6045" name="Google Shape;6045;p105"/>
              <p:cNvCxnSpPr/>
              <p:nvPr/>
            </p:nvCxnSpPr>
            <p:spPr>
              <a:xfrm>
                <a:off x="1159" y="1516"/>
                <a:ext cx="932" cy="199"/>
              </a:xfrm>
              <a:prstGeom prst="straightConnector1">
                <a:avLst/>
              </a:prstGeom>
              <a:noFill/>
              <a:ln w="28575" cap="flat" cmpd="sng">
                <a:solidFill>
                  <a:srgbClr val="000099"/>
                </a:solidFill>
                <a:prstDash val="solid"/>
                <a:round/>
                <a:headEnd type="none" w="med" len="med"/>
                <a:tailEnd type="triangle" w="med" len="med"/>
              </a:ln>
            </p:spPr>
          </p:cxnSp>
          <p:cxnSp>
            <p:nvCxnSpPr>
              <p:cNvPr id="6046" name="Google Shape;6046;p105"/>
              <p:cNvCxnSpPr/>
              <p:nvPr/>
            </p:nvCxnSpPr>
            <p:spPr>
              <a:xfrm flipH="1">
                <a:off x="1121" y="1739"/>
                <a:ext cx="990" cy="602"/>
              </a:xfrm>
              <a:prstGeom prst="straightConnector1">
                <a:avLst/>
              </a:prstGeom>
              <a:noFill/>
              <a:ln w="28575" cap="flat" cmpd="sng">
                <a:solidFill>
                  <a:srgbClr val="000099"/>
                </a:solidFill>
                <a:prstDash val="solid"/>
                <a:round/>
                <a:headEnd type="none" w="med" len="med"/>
                <a:tailEnd type="triangle" w="med" len="med"/>
              </a:ln>
            </p:spPr>
          </p:cxnSp>
          <p:sp>
            <p:nvSpPr>
              <p:cNvPr id="6047" name="Google Shape;6047;p105"/>
              <p:cNvSpPr/>
              <p:nvPr/>
            </p:nvSpPr>
            <p:spPr>
              <a:xfrm>
                <a:off x="1359" y="1507"/>
                <a:ext cx="490"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48" name="Google Shape;6048;p105"/>
              <p:cNvSpPr txBox="1"/>
              <p:nvPr/>
            </p:nvSpPr>
            <p:spPr>
              <a:xfrm>
                <a:off x="1214" y="1486"/>
                <a:ext cx="80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req_conn(x)</a:t>
                </a:r>
                <a:endParaRPr/>
              </a:p>
            </p:txBody>
          </p:sp>
          <p:sp>
            <p:nvSpPr>
              <p:cNvPr id="6049" name="Google Shape;6049;p105"/>
              <p:cNvSpPr/>
              <p:nvPr/>
            </p:nvSpPr>
            <p:spPr>
              <a:xfrm>
                <a:off x="1471" y="1774"/>
                <a:ext cx="277"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50" name="Google Shape;6050;p105"/>
              <p:cNvSpPr txBox="1"/>
              <p:nvPr/>
            </p:nvSpPr>
            <p:spPr>
              <a:xfrm>
                <a:off x="2133" y="1649"/>
                <a:ext cx="4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ESTAB</a:t>
                </a:r>
                <a:endParaRPr/>
              </a:p>
            </p:txBody>
          </p:sp>
          <p:sp>
            <p:nvSpPr>
              <p:cNvPr id="6051" name="Google Shape;6051;p105"/>
              <p:cNvSpPr txBox="1"/>
              <p:nvPr/>
            </p:nvSpPr>
            <p:spPr>
              <a:xfrm>
                <a:off x="583" y="2234"/>
                <a:ext cx="4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ESTAB</a:t>
                </a:r>
                <a:endParaRPr/>
              </a:p>
            </p:txBody>
          </p:sp>
          <p:sp>
            <p:nvSpPr>
              <p:cNvPr id="6052" name="Google Shape;6052;p105"/>
              <p:cNvSpPr/>
              <p:nvPr/>
            </p:nvSpPr>
            <p:spPr>
              <a:xfrm>
                <a:off x="1095" y="2298"/>
                <a:ext cx="57" cy="56"/>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sp>
            <p:nvSpPr>
              <p:cNvPr id="6053" name="Google Shape;6053;p105"/>
              <p:cNvSpPr/>
              <p:nvPr/>
            </p:nvSpPr>
            <p:spPr>
              <a:xfrm>
                <a:off x="2065" y="1723"/>
                <a:ext cx="57" cy="56"/>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grpSp>
            <p:nvGrpSpPr>
              <p:cNvPr id="6054" name="Google Shape;6054;p105"/>
              <p:cNvGrpSpPr/>
              <p:nvPr/>
            </p:nvGrpSpPr>
            <p:grpSpPr>
              <a:xfrm>
                <a:off x="1277" y="1861"/>
                <a:ext cx="803" cy="212"/>
                <a:chOff x="1065" y="2085"/>
                <a:chExt cx="803" cy="212"/>
              </a:xfrm>
            </p:grpSpPr>
            <p:sp>
              <p:nvSpPr>
                <p:cNvPr id="6055" name="Google Shape;6055;p105"/>
                <p:cNvSpPr/>
                <p:nvPr/>
              </p:nvSpPr>
              <p:spPr>
                <a:xfrm>
                  <a:off x="1137" y="2123"/>
                  <a:ext cx="675" cy="16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56" name="Google Shape;6056;p105"/>
                <p:cNvSpPr txBox="1"/>
                <p:nvPr/>
              </p:nvSpPr>
              <p:spPr>
                <a:xfrm>
                  <a:off x="1065" y="2085"/>
                  <a:ext cx="803"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acc_conn(x)</a:t>
                  </a:r>
                  <a:endParaRPr/>
                </a:p>
              </p:txBody>
            </p:sp>
          </p:grpSp>
          <p:grpSp>
            <p:nvGrpSpPr>
              <p:cNvPr id="6057" name="Google Shape;6057;p105"/>
              <p:cNvGrpSpPr/>
              <p:nvPr/>
            </p:nvGrpSpPr>
            <p:grpSpPr>
              <a:xfrm>
                <a:off x="834" y="1112"/>
                <a:ext cx="391" cy="307"/>
                <a:chOff x="-44" y="1473"/>
                <a:chExt cx="981" cy="1105"/>
              </a:xfrm>
            </p:grpSpPr>
            <p:pic>
              <p:nvPicPr>
                <p:cNvPr id="6058" name="Google Shape;6058;p10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059" name="Google Shape;6059;p10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060" name="Google Shape;6060;p105"/>
              <p:cNvGrpSpPr/>
              <p:nvPr/>
            </p:nvGrpSpPr>
            <p:grpSpPr>
              <a:xfrm>
                <a:off x="1973" y="1100"/>
                <a:ext cx="212" cy="323"/>
                <a:chOff x="4140" y="429"/>
                <a:chExt cx="1425" cy="2396"/>
              </a:xfrm>
            </p:grpSpPr>
            <p:sp>
              <p:nvSpPr>
                <p:cNvPr id="6061" name="Google Shape;6061;p10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62" name="Google Shape;6062;p105"/>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63" name="Google Shape;6063;p10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64" name="Google Shape;6064;p10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65" name="Google Shape;6065;p105"/>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066" name="Google Shape;6066;p105"/>
                <p:cNvGrpSpPr/>
                <p:nvPr/>
              </p:nvGrpSpPr>
              <p:grpSpPr>
                <a:xfrm>
                  <a:off x="4751" y="666"/>
                  <a:ext cx="578" cy="148"/>
                  <a:chOff x="617" y="2566"/>
                  <a:chExt cx="721" cy="142"/>
                </a:xfrm>
              </p:grpSpPr>
              <p:sp>
                <p:nvSpPr>
                  <p:cNvPr id="6067" name="Google Shape;6067;p105"/>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68" name="Google Shape;6068;p105"/>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069" name="Google Shape;6069;p105"/>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070" name="Google Shape;6070;p105"/>
                <p:cNvGrpSpPr/>
                <p:nvPr/>
              </p:nvGrpSpPr>
              <p:grpSpPr>
                <a:xfrm>
                  <a:off x="4745" y="993"/>
                  <a:ext cx="585" cy="134"/>
                  <a:chOff x="611" y="2567"/>
                  <a:chExt cx="730" cy="139"/>
                </a:xfrm>
              </p:grpSpPr>
              <p:sp>
                <p:nvSpPr>
                  <p:cNvPr id="6071" name="Google Shape;6071;p105"/>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72" name="Google Shape;6072;p105"/>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073" name="Google Shape;6073;p105"/>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74" name="Google Shape;6074;p105"/>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075" name="Google Shape;6075;p105"/>
                <p:cNvGrpSpPr/>
                <p:nvPr/>
              </p:nvGrpSpPr>
              <p:grpSpPr>
                <a:xfrm>
                  <a:off x="4738" y="1630"/>
                  <a:ext cx="578" cy="149"/>
                  <a:chOff x="618" y="2571"/>
                  <a:chExt cx="720" cy="137"/>
                </a:xfrm>
              </p:grpSpPr>
              <p:sp>
                <p:nvSpPr>
                  <p:cNvPr id="6076" name="Google Shape;6076;p105"/>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77" name="Google Shape;6077;p105"/>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078" name="Google Shape;6078;p10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079" name="Google Shape;6079;p105"/>
                <p:cNvGrpSpPr/>
                <p:nvPr/>
              </p:nvGrpSpPr>
              <p:grpSpPr>
                <a:xfrm>
                  <a:off x="4738" y="1327"/>
                  <a:ext cx="584" cy="141"/>
                  <a:chOff x="613" y="2568"/>
                  <a:chExt cx="728" cy="141"/>
                </a:xfrm>
              </p:grpSpPr>
              <p:sp>
                <p:nvSpPr>
                  <p:cNvPr id="6080" name="Google Shape;6080;p105"/>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81" name="Google Shape;6081;p105"/>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082" name="Google Shape;6082;p105"/>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83" name="Google Shape;6083;p10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84" name="Google Shape;6084;p10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85" name="Google Shape;6085;p105"/>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86" name="Google Shape;6086;p10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87" name="Google Shape;6087;p105"/>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88" name="Google Shape;6088;p105"/>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89" name="Google Shape;6089;p105"/>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90" name="Google Shape;6090;p105"/>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6091" name="Google Shape;6091;p105"/>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92" name="Google Shape;6092;p105"/>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sp>
          <p:nvSpPr>
            <p:cNvPr id="6093" name="Google Shape;6093;p105"/>
            <p:cNvSpPr/>
            <p:nvPr/>
          </p:nvSpPr>
          <p:spPr>
            <a:xfrm>
              <a:off x="1416094" y="3893738"/>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cxnSp>
          <p:nvCxnSpPr>
            <p:cNvPr id="6094" name="Google Shape;6094;p105"/>
            <p:cNvCxnSpPr/>
            <p:nvPr/>
          </p:nvCxnSpPr>
          <p:spPr>
            <a:xfrm>
              <a:off x="1511344" y="3966763"/>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6095" name="Google Shape;6095;p105"/>
            <p:cNvSpPr/>
            <p:nvPr/>
          </p:nvSpPr>
          <p:spPr>
            <a:xfrm>
              <a:off x="1828844" y="3952476"/>
              <a:ext cx="777875" cy="327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096" name="Google Shape;6096;p105"/>
            <p:cNvSpPr txBox="1"/>
            <p:nvPr/>
          </p:nvSpPr>
          <p:spPr>
            <a:xfrm>
              <a:off x="1689144" y="3919138"/>
              <a:ext cx="10922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data(x+1)</a:t>
              </a:r>
              <a:endParaRPr/>
            </a:p>
          </p:txBody>
        </p:sp>
        <p:sp>
          <p:nvSpPr>
            <p:cNvPr id="6097" name="Google Shape;6097;p105"/>
            <p:cNvSpPr/>
            <p:nvPr/>
          </p:nvSpPr>
          <p:spPr>
            <a:xfrm>
              <a:off x="2960731" y="4250926"/>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sp>
          <p:nvSpPr>
            <p:cNvPr id="6098" name="Google Shape;6098;p105"/>
            <p:cNvSpPr txBox="1"/>
            <p:nvPr/>
          </p:nvSpPr>
          <p:spPr>
            <a:xfrm>
              <a:off x="3119481" y="4011213"/>
              <a:ext cx="1171575" cy="50800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accept</a:t>
              </a:r>
              <a:endParaRPr/>
            </a:p>
            <a:p>
              <a:pPr marL="0" marR="0" lvl="0" indent="0" algn="l"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data(x+1)</a:t>
              </a:r>
              <a:endParaRPr/>
            </a:p>
          </p:txBody>
        </p:sp>
        <p:grpSp>
          <p:nvGrpSpPr>
            <p:cNvPr id="6099" name="Google Shape;6099;p105"/>
            <p:cNvGrpSpPr/>
            <p:nvPr/>
          </p:nvGrpSpPr>
          <p:grpSpPr>
            <a:xfrm flipH="1">
              <a:off x="1449388" y="4279047"/>
              <a:ext cx="1539875" cy="390924"/>
              <a:chOff x="796245" y="5993547"/>
              <a:chExt cx="1539875" cy="390924"/>
            </a:xfrm>
          </p:grpSpPr>
          <p:cxnSp>
            <p:nvCxnSpPr>
              <p:cNvPr id="6100" name="Google Shape;6100;p105"/>
              <p:cNvCxnSpPr/>
              <p:nvPr/>
            </p:nvCxnSpPr>
            <p:spPr>
              <a:xfrm>
                <a:off x="796245" y="6007834"/>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6101" name="Google Shape;6101;p105"/>
              <p:cNvSpPr/>
              <p:nvPr/>
            </p:nvSpPr>
            <p:spPr>
              <a:xfrm>
                <a:off x="1113745" y="5993547"/>
                <a:ext cx="859292" cy="39092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02" name="Google Shape;6102;p105"/>
              <p:cNvSpPr/>
              <p:nvPr/>
            </p:nvSpPr>
            <p:spPr>
              <a:xfrm>
                <a:off x="2245632" y="6291997"/>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grpSp>
        <p:sp>
          <p:nvSpPr>
            <p:cNvPr id="6103" name="Google Shape;6103;p105"/>
            <p:cNvSpPr txBox="1"/>
            <p:nvPr/>
          </p:nvSpPr>
          <p:spPr>
            <a:xfrm>
              <a:off x="1735694" y="4283529"/>
              <a:ext cx="107112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ACK(x+1)</a:t>
              </a:r>
              <a:endParaRPr/>
            </a:p>
          </p:txBody>
        </p:sp>
      </p:grpSp>
      <p:grpSp>
        <p:nvGrpSpPr>
          <p:cNvPr id="6104" name="Google Shape;6104;p105"/>
          <p:cNvGrpSpPr/>
          <p:nvPr/>
        </p:nvGrpSpPr>
        <p:grpSpPr>
          <a:xfrm>
            <a:off x="1273629" y="5146706"/>
            <a:ext cx="1773114" cy="1003723"/>
            <a:chOff x="1273629" y="5146706"/>
            <a:chExt cx="1773114" cy="1003723"/>
          </a:xfrm>
        </p:grpSpPr>
        <p:sp>
          <p:nvSpPr>
            <p:cNvPr id="6105" name="Google Shape;6105;p105"/>
            <p:cNvSpPr txBox="1"/>
            <p:nvPr/>
          </p:nvSpPr>
          <p:spPr>
            <a:xfrm>
              <a:off x="1273629" y="5146706"/>
              <a:ext cx="17731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No problem!</a:t>
              </a:r>
              <a:endParaRPr/>
            </a:p>
          </p:txBody>
        </p:sp>
        <p:pic>
          <p:nvPicPr>
            <p:cNvPr id="6106" name="Google Shape;6106;p105" descr="A picture containing drawing&#10;&#10;Description automatically generated"/>
            <p:cNvPicPr preferRelativeResize="0"/>
            <p:nvPr/>
          </p:nvPicPr>
          <p:blipFill rotWithShape="1">
            <a:blip r:embed="rId4">
              <a:alphaModFix/>
            </a:blip>
            <a:srcRect/>
            <a:stretch/>
          </p:blipFill>
          <p:spPr>
            <a:xfrm>
              <a:off x="1812470" y="5524500"/>
              <a:ext cx="625929" cy="625929"/>
            </a:xfrm>
            <a:prstGeom prst="rect">
              <a:avLst/>
            </a:prstGeom>
            <a:noFill/>
            <a:ln>
              <a:noFill/>
            </a:ln>
          </p:spPr>
        </p:pic>
      </p:grpSp>
      <p:sp>
        <p:nvSpPr>
          <p:cNvPr id="6107" name="Google Shape;6107;p10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100</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4"/>
                                        </p:tgtEl>
                                        <p:attrNameLst>
                                          <p:attrName>style.visibility</p:attrName>
                                        </p:attrNameLst>
                                      </p:cBhvr>
                                      <p:to>
                                        <p:strVal val="visible"/>
                                      </p:to>
                                    </p:set>
                                    <p:animEffect transition="in" filter="fade">
                                      <p:cBhvr>
                                        <p:cTn id="7" dur="500"/>
                                        <p:tgtEl>
                                          <p:spTgt spid="6104"/>
                                        </p:tgtEl>
                                      </p:cBhvr>
                                    </p:animEffect>
                                  </p:childTnLst>
                                </p:cTn>
                              </p:par>
                              <p:par>
                                <p:cTn id="8" presetID="10" presetClass="exit" presetSubtype="0" fill="hold" nodeType="withEffect">
                                  <p:stCondLst>
                                    <p:cond delay="0"/>
                                  </p:stCondLst>
                                  <p:childTnLst>
                                    <p:animEffect transition="out" filter="fade">
                                      <p:cBhvr>
                                        <p:cTn id="9" dur="500"/>
                                        <p:tgtEl>
                                          <p:spTgt spid="6037"/>
                                        </p:tgtEl>
                                      </p:cBhvr>
                                    </p:animEffect>
                                    <p:set>
                                      <p:cBhvr>
                                        <p:cTn id="10" dur="1" fill="hold">
                                          <p:stCondLst>
                                            <p:cond delay="500"/>
                                          </p:stCondLst>
                                        </p:cTn>
                                        <p:tgtEl>
                                          <p:spTgt spid="603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104"/>
                                        </p:tgtEl>
                                      </p:cBhvr>
                                    </p:animEffect>
                                    <p:set>
                                      <p:cBhvr>
                                        <p:cTn id="13" dur="1" fill="hold">
                                          <p:stCondLst>
                                            <p:cond delay="500"/>
                                          </p:stCondLst>
                                        </p:cTn>
                                        <p:tgtEl>
                                          <p:spTgt spid="6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112"/>
        <p:cNvGrpSpPr/>
        <p:nvPr/>
      </p:nvGrpSpPr>
      <p:grpSpPr>
        <a:xfrm>
          <a:off x="0" y="0"/>
          <a:ext cx="0" cy="0"/>
          <a:chOff x="0" y="0"/>
          <a:chExt cx="0" cy="0"/>
        </a:xfrm>
      </p:grpSpPr>
      <p:sp>
        <p:nvSpPr>
          <p:cNvPr id="6113" name="Google Shape;6113;p106"/>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2-way handshake scenarios</a:t>
            </a:r>
            <a:endParaRPr/>
          </a:p>
        </p:txBody>
      </p:sp>
      <p:grpSp>
        <p:nvGrpSpPr>
          <p:cNvPr id="6114" name="Google Shape;6114;p106"/>
          <p:cNvGrpSpPr/>
          <p:nvPr/>
        </p:nvGrpSpPr>
        <p:grpSpPr>
          <a:xfrm>
            <a:off x="5262108" y="1983508"/>
            <a:ext cx="1530350" cy="4033838"/>
            <a:chOff x="5276623" y="2475192"/>
            <a:chExt cx="1530350" cy="4033838"/>
          </a:xfrm>
        </p:grpSpPr>
        <p:cxnSp>
          <p:nvCxnSpPr>
            <p:cNvPr id="6115" name="Google Shape;6115;p106"/>
            <p:cNvCxnSpPr/>
            <p:nvPr/>
          </p:nvCxnSpPr>
          <p:spPr>
            <a:xfrm flipH="1">
              <a:off x="5276623" y="2475192"/>
              <a:ext cx="1588" cy="2470150"/>
            </a:xfrm>
            <a:prstGeom prst="straightConnector1">
              <a:avLst/>
            </a:prstGeom>
            <a:noFill/>
            <a:ln w="9525" cap="flat" cmpd="sng">
              <a:solidFill>
                <a:srgbClr val="777777"/>
              </a:solidFill>
              <a:prstDash val="solid"/>
              <a:round/>
              <a:headEnd type="none" w="med" len="med"/>
              <a:tailEnd type="none" w="med" len="med"/>
            </a:ln>
          </p:spPr>
        </p:cxnSp>
        <p:cxnSp>
          <p:nvCxnSpPr>
            <p:cNvPr id="6116" name="Google Shape;6116;p106"/>
            <p:cNvCxnSpPr/>
            <p:nvPr/>
          </p:nvCxnSpPr>
          <p:spPr>
            <a:xfrm flipH="1">
              <a:off x="6805386" y="2548217"/>
              <a:ext cx="1587" cy="3960813"/>
            </a:xfrm>
            <a:prstGeom prst="straightConnector1">
              <a:avLst/>
            </a:prstGeom>
            <a:noFill/>
            <a:ln w="9525" cap="flat" cmpd="sng">
              <a:solidFill>
                <a:srgbClr val="777777"/>
              </a:solidFill>
              <a:prstDash val="solid"/>
              <a:round/>
              <a:headEnd type="none" w="med" len="med"/>
              <a:tailEnd type="none" w="med" len="med"/>
            </a:ln>
          </p:spPr>
        </p:cxnSp>
      </p:grpSp>
      <p:grpSp>
        <p:nvGrpSpPr>
          <p:cNvPr id="6117" name="Google Shape;6117;p106"/>
          <p:cNvGrpSpPr/>
          <p:nvPr/>
        </p:nvGrpSpPr>
        <p:grpSpPr>
          <a:xfrm>
            <a:off x="6768421" y="5356225"/>
            <a:ext cx="847724" cy="336550"/>
            <a:chOff x="11151735" y="5148718"/>
            <a:chExt cx="847724" cy="336550"/>
          </a:xfrm>
        </p:grpSpPr>
        <p:sp>
          <p:nvSpPr>
            <p:cNvPr id="6118" name="Google Shape;6118;p106"/>
            <p:cNvSpPr txBox="1"/>
            <p:nvPr/>
          </p:nvSpPr>
          <p:spPr>
            <a:xfrm>
              <a:off x="11227935" y="5148718"/>
              <a:ext cx="771524"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ESTAB</a:t>
              </a:r>
              <a:endParaRPr/>
            </a:p>
          </p:txBody>
        </p:sp>
        <p:sp>
          <p:nvSpPr>
            <p:cNvPr id="6119" name="Google Shape;6119;p106"/>
            <p:cNvSpPr/>
            <p:nvPr/>
          </p:nvSpPr>
          <p:spPr>
            <a:xfrm>
              <a:off x="11151735" y="5275718"/>
              <a:ext cx="90487"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grpSp>
      <p:grpSp>
        <p:nvGrpSpPr>
          <p:cNvPr id="6120" name="Google Shape;6120;p106"/>
          <p:cNvGrpSpPr/>
          <p:nvPr/>
        </p:nvGrpSpPr>
        <p:grpSpPr>
          <a:xfrm>
            <a:off x="3998688" y="2674935"/>
            <a:ext cx="2841623" cy="2849565"/>
            <a:chOff x="8352974" y="2492829"/>
            <a:chExt cx="2841623" cy="2849565"/>
          </a:xfrm>
        </p:grpSpPr>
        <p:sp>
          <p:nvSpPr>
            <p:cNvPr id="6121" name="Google Shape;6121;p106"/>
            <p:cNvSpPr txBox="1"/>
            <p:nvPr/>
          </p:nvSpPr>
          <p:spPr>
            <a:xfrm>
              <a:off x="8352974" y="2492829"/>
              <a:ext cx="1273174" cy="752475"/>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retransmit</a:t>
              </a:r>
              <a:endParaRPr/>
            </a:p>
            <a:p>
              <a:pPr marL="0" marR="0" lvl="0" indent="0" algn="r"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req_conn(x)</a:t>
              </a:r>
              <a:endParaRPr/>
            </a:p>
            <a:p>
              <a:pPr marL="0" marR="0" lvl="0" indent="0" algn="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6122" name="Google Shape;6122;p106"/>
            <p:cNvSpPr/>
            <p:nvPr/>
          </p:nvSpPr>
          <p:spPr>
            <a:xfrm>
              <a:off x="9667423" y="2783342"/>
              <a:ext cx="1527174" cy="2559052"/>
            </a:xfrm>
            <a:custGeom>
              <a:avLst/>
              <a:gdLst/>
              <a:ahLst/>
              <a:cxnLst/>
              <a:rect l="l" t="t" r="r" b="b"/>
              <a:pathLst>
                <a:path w="962" h="1612" extrusionOk="0">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123" name="Google Shape;6123;p106"/>
            <p:cNvGrpSpPr/>
            <p:nvPr/>
          </p:nvGrpSpPr>
          <p:grpSpPr>
            <a:xfrm>
              <a:off x="9764261" y="3386592"/>
              <a:ext cx="1273174" cy="336550"/>
              <a:chOff x="1065" y="2085"/>
              <a:chExt cx="802" cy="212"/>
            </a:xfrm>
          </p:grpSpPr>
          <p:sp>
            <p:nvSpPr>
              <p:cNvPr id="6124" name="Google Shape;6124;p106"/>
              <p:cNvSpPr/>
              <p:nvPr/>
            </p:nvSpPr>
            <p:spPr>
              <a:xfrm>
                <a:off x="1137" y="2123"/>
                <a:ext cx="675" cy="16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25" name="Google Shape;6125;p106"/>
              <p:cNvSpPr txBox="1"/>
              <p:nvPr/>
            </p:nvSpPr>
            <p:spPr>
              <a:xfrm>
                <a:off x="1065" y="2085"/>
                <a:ext cx="80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req_conn(x)</a:t>
                </a:r>
                <a:endParaRPr/>
              </a:p>
            </p:txBody>
          </p:sp>
        </p:grpSp>
      </p:grpSp>
      <p:grpSp>
        <p:nvGrpSpPr>
          <p:cNvPr id="6126" name="Google Shape;6126;p106"/>
          <p:cNvGrpSpPr/>
          <p:nvPr/>
        </p:nvGrpSpPr>
        <p:grpSpPr>
          <a:xfrm>
            <a:off x="4105048" y="4123231"/>
            <a:ext cx="3830638" cy="715962"/>
            <a:chOff x="406" y="2807"/>
            <a:chExt cx="2413" cy="451"/>
          </a:xfrm>
        </p:grpSpPr>
        <p:cxnSp>
          <p:nvCxnSpPr>
            <p:cNvPr id="6127" name="Google Shape;6127;p106"/>
            <p:cNvCxnSpPr/>
            <p:nvPr/>
          </p:nvCxnSpPr>
          <p:spPr>
            <a:xfrm>
              <a:off x="1097" y="2964"/>
              <a:ext cx="1515" cy="0"/>
            </a:xfrm>
            <a:prstGeom prst="straightConnector1">
              <a:avLst/>
            </a:prstGeom>
            <a:noFill/>
            <a:ln w="28575" cap="flat" cmpd="sng">
              <a:solidFill>
                <a:srgbClr val="CC0000"/>
              </a:solidFill>
              <a:prstDash val="dash"/>
              <a:round/>
              <a:headEnd type="none" w="med" len="med"/>
              <a:tailEnd type="none" w="med" len="med"/>
            </a:ln>
          </p:spPr>
        </p:cxnSp>
        <p:sp>
          <p:nvSpPr>
            <p:cNvPr id="6128" name="Google Shape;6128;p106"/>
            <p:cNvSpPr txBox="1"/>
            <p:nvPr/>
          </p:nvSpPr>
          <p:spPr>
            <a:xfrm>
              <a:off x="406" y="2937"/>
              <a:ext cx="738" cy="320"/>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client terminates</a:t>
              </a:r>
              <a:endParaRPr/>
            </a:p>
          </p:txBody>
        </p:sp>
        <p:sp>
          <p:nvSpPr>
            <p:cNvPr id="6129" name="Google Shape;6129;p106"/>
            <p:cNvSpPr txBox="1"/>
            <p:nvPr/>
          </p:nvSpPr>
          <p:spPr>
            <a:xfrm>
              <a:off x="2081" y="2938"/>
              <a:ext cx="738" cy="3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server</a:t>
              </a:r>
              <a:endParaRPr/>
            </a:p>
            <a:p>
              <a:pPr marL="0" marR="0" lvl="0" indent="0" algn="l"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forgets x</a:t>
              </a:r>
              <a:endParaRPr/>
            </a:p>
          </p:txBody>
        </p:sp>
        <p:sp>
          <p:nvSpPr>
            <p:cNvPr id="6130" name="Google Shape;6130;p106"/>
            <p:cNvSpPr txBox="1"/>
            <p:nvPr/>
          </p:nvSpPr>
          <p:spPr>
            <a:xfrm>
              <a:off x="1269" y="2807"/>
              <a:ext cx="706" cy="30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connection </a:t>
              </a:r>
              <a:endParaRPr/>
            </a:p>
            <a:p>
              <a:pPr marL="0" marR="0" lvl="0" indent="0" algn="ct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x completes</a:t>
              </a:r>
              <a:endParaRPr/>
            </a:p>
          </p:txBody>
        </p:sp>
      </p:grpSp>
      <p:grpSp>
        <p:nvGrpSpPr>
          <p:cNvPr id="6131" name="Google Shape;6131;p106"/>
          <p:cNvGrpSpPr/>
          <p:nvPr/>
        </p:nvGrpSpPr>
        <p:grpSpPr>
          <a:xfrm>
            <a:off x="4222070" y="1980106"/>
            <a:ext cx="3389313" cy="1671637"/>
            <a:chOff x="7865155" y="1602735"/>
            <a:chExt cx="3389313" cy="1671637"/>
          </a:xfrm>
        </p:grpSpPr>
        <p:sp>
          <p:nvSpPr>
            <p:cNvPr id="6132" name="Google Shape;6132;p106"/>
            <p:cNvSpPr txBox="1"/>
            <p:nvPr/>
          </p:nvSpPr>
          <p:spPr>
            <a:xfrm>
              <a:off x="7865155" y="1602735"/>
              <a:ext cx="973138" cy="58102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choose x</a:t>
              </a:r>
              <a:endParaRPr/>
            </a:p>
            <a:p>
              <a:pPr marL="0" marR="0" lvl="0" indent="0" algn="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6133" name="Google Shape;6133;p106"/>
            <p:cNvCxnSpPr/>
            <p:nvPr/>
          </p:nvCxnSpPr>
          <p:spPr>
            <a:xfrm>
              <a:off x="8936718" y="1797997"/>
              <a:ext cx="1479550" cy="315913"/>
            </a:xfrm>
            <a:prstGeom prst="straightConnector1">
              <a:avLst/>
            </a:prstGeom>
            <a:noFill/>
            <a:ln w="28575" cap="flat" cmpd="sng">
              <a:solidFill>
                <a:srgbClr val="000099"/>
              </a:solidFill>
              <a:prstDash val="solid"/>
              <a:round/>
              <a:headEnd type="none" w="med" len="med"/>
              <a:tailEnd type="triangle" w="med" len="med"/>
            </a:ln>
          </p:spPr>
        </p:cxnSp>
        <p:cxnSp>
          <p:nvCxnSpPr>
            <p:cNvPr id="6134" name="Google Shape;6134;p106"/>
            <p:cNvCxnSpPr/>
            <p:nvPr/>
          </p:nvCxnSpPr>
          <p:spPr>
            <a:xfrm flipH="1">
              <a:off x="8876393" y="2152010"/>
              <a:ext cx="1571625" cy="955675"/>
            </a:xfrm>
            <a:prstGeom prst="straightConnector1">
              <a:avLst/>
            </a:prstGeom>
            <a:noFill/>
            <a:ln w="28575" cap="flat" cmpd="sng">
              <a:solidFill>
                <a:srgbClr val="000099"/>
              </a:solidFill>
              <a:prstDash val="solid"/>
              <a:round/>
              <a:headEnd type="none" w="med" len="med"/>
              <a:tailEnd type="triangle" w="med" len="med"/>
            </a:ln>
          </p:spPr>
        </p:cxnSp>
        <p:sp>
          <p:nvSpPr>
            <p:cNvPr id="6135" name="Google Shape;6135;p106"/>
            <p:cNvSpPr/>
            <p:nvPr/>
          </p:nvSpPr>
          <p:spPr>
            <a:xfrm>
              <a:off x="9254218" y="1783710"/>
              <a:ext cx="777875" cy="327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36" name="Google Shape;6136;p106"/>
            <p:cNvSpPr txBox="1"/>
            <p:nvPr/>
          </p:nvSpPr>
          <p:spPr>
            <a:xfrm>
              <a:off x="9024030" y="1750372"/>
              <a:ext cx="12731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req_conn(x)</a:t>
              </a:r>
              <a:endParaRPr/>
            </a:p>
          </p:txBody>
        </p:sp>
        <p:sp>
          <p:nvSpPr>
            <p:cNvPr id="6137" name="Google Shape;6137;p106"/>
            <p:cNvSpPr/>
            <p:nvPr/>
          </p:nvSpPr>
          <p:spPr>
            <a:xfrm>
              <a:off x="9432018" y="2207572"/>
              <a:ext cx="439738" cy="327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38" name="Google Shape;6138;p106"/>
            <p:cNvSpPr txBox="1"/>
            <p:nvPr/>
          </p:nvSpPr>
          <p:spPr>
            <a:xfrm>
              <a:off x="10482943" y="2009135"/>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ESTAB</a:t>
              </a:r>
              <a:endParaRPr/>
            </a:p>
          </p:txBody>
        </p:sp>
        <p:sp>
          <p:nvSpPr>
            <p:cNvPr id="6139" name="Google Shape;6139;p106"/>
            <p:cNvSpPr txBox="1"/>
            <p:nvPr/>
          </p:nvSpPr>
          <p:spPr>
            <a:xfrm>
              <a:off x="8022318" y="2937822"/>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ESTAB</a:t>
              </a:r>
              <a:endParaRPr/>
            </a:p>
          </p:txBody>
        </p:sp>
        <p:sp>
          <p:nvSpPr>
            <p:cNvPr id="6140" name="Google Shape;6140;p106"/>
            <p:cNvSpPr/>
            <p:nvPr/>
          </p:nvSpPr>
          <p:spPr>
            <a:xfrm>
              <a:off x="8835118" y="3039422"/>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sp>
          <p:nvSpPr>
            <p:cNvPr id="6141" name="Google Shape;6141;p106"/>
            <p:cNvSpPr/>
            <p:nvPr/>
          </p:nvSpPr>
          <p:spPr>
            <a:xfrm>
              <a:off x="10374993" y="2126610"/>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grpSp>
          <p:nvGrpSpPr>
            <p:cNvPr id="6142" name="Google Shape;6142;p106"/>
            <p:cNvGrpSpPr/>
            <p:nvPr/>
          </p:nvGrpSpPr>
          <p:grpSpPr>
            <a:xfrm>
              <a:off x="9124043" y="2345685"/>
              <a:ext cx="1274763" cy="336550"/>
              <a:chOff x="1065" y="2085"/>
              <a:chExt cx="803" cy="212"/>
            </a:xfrm>
          </p:grpSpPr>
          <p:sp>
            <p:nvSpPr>
              <p:cNvPr id="6143" name="Google Shape;6143;p106"/>
              <p:cNvSpPr/>
              <p:nvPr/>
            </p:nvSpPr>
            <p:spPr>
              <a:xfrm>
                <a:off x="1137" y="2123"/>
                <a:ext cx="675" cy="16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44" name="Google Shape;6144;p106"/>
              <p:cNvSpPr txBox="1"/>
              <p:nvPr/>
            </p:nvSpPr>
            <p:spPr>
              <a:xfrm>
                <a:off x="1065" y="2085"/>
                <a:ext cx="803"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acc_conn(x)</a:t>
                </a:r>
                <a:endParaRPr/>
              </a:p>
            </p:txBody>
          </p:sp>
        </p:grpSp>
      </p:grpSp>
      <p:grpSp>
        <p:nvGrpSpPr>
          <p:cNvPr id="6145" name="Google Shape;6145;p106"/>
          <p:cNvGrpSpPr/>
          <p:nvPr/>
        </p:nvGrpSpPr>
        <p:grpSpPr>
          <a:xfrm>
            <a:off x="4879295" y="1432418"/>
            <a:ext cx="620713" cy="487363"/>
            <a:chOff x="-44" y="1473"/>
            <a:chExt cx="981" cy="1105"/>
          </a:xfrm>
        </p:grpSpPr>
        <p:pic>
          <p:nvPicPr>
            <p:cNvPr id="6146" name="Google Shape;6146;p10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147" name="Google Shape;6147;p10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148" name="Google Shape;6148;p106"/>
          <p:cNvGrpSpPr/>
          <p:nvPr/>
        </p:nvGrpSpPr>
        <p:grpSpPr>
          <a:xfrm>
            <a:off x="6687458" y="1413368"/>
            <a:ext cx="336550" cy="512763"/>
            <a:chOff x="4140" y="429"/>
            <a:chExt cx="1425" cy="2396"/>
          </a:xfrm>
        </p:grpSpPr>
        <p:sp>
          <p:nvSpPr>
            <p:cNvPr id="6149" name="Google Shape;6149;p10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50" name="Google Shape;6150;p106"/>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51" name="Google Shape;6151;p10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52" name="Google Shape;6152;p10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53" name="Google Shape;6153;p106"/>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154" name="Google Shape;6154;p106"/>
            <p:cNvGrpSpPr/>
            <p:nvPr/>
          </p:nvGrpSpPr>
          <p:grpSpPr>
            <a:xfrm>
              <a:off x="4751" y="666"/>
              <a:ext cx="578" cy="148"/>
              <a:chOff x="617" y="2566"/>
              <a:chExt cx="721" cy="142"/>
            </a:xfrm>
          </p:grpSpPr>
          <p:sp>
            <p:nvSpPr>
              <p:cNvPr id="6155" name="Google Shape;6155;p106"/>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56" name="Google Shape;6156;p106"/>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157" name="Google Shape;6157;p106"/>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158" name="Google Shape;6158;p106"/>
            <p:cNvGrpSpPr/>
            <p:nvPr/>
          </p:nvGrpSpPr>
          <p:grpSpPr>
            <a:xfrm>
              <a:off x="4745" y="993"/>
              <a:ext cx="585" cy="134"/>
              <a:chOff x="611" y="2567"/>
              <a:chExt cx="730" cy="139"/>
            </a:xfrm>
          </p:grpSpPr>
          <p:sp>
            <p:nvSpPr>
              <p:cNvPr id="6159" name="Google Shape;6159;p106"/>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60" name="Google Shape;6160;p106"/>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161" name="Google Shape;6161;p106"/>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62" name="Google Shape;6162;p106"/>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163" name="Google Shape;6163;p106"/>
            <p:cNvGrpSpPr/>
            <p:nvPr/>
          </p:nvGrpSpPr>
          <p:grpSpPr>
            <a:xfrm>
              <a:off x="4738" y="1630"/>
              <a:ext cx="578" cy="149"/>
              <a:chOff x="618" y="2571"/>
              <a:chExt cx="720" cy="137"/>
            </a:xfrm>
          </p:grpSpPr>
          <p:sp>
            <p:nvSpPr>
              <p:cNvPr id="6164" name="Google Shape;6164;p106"/>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65" name="Google Shape;6165;p106"/>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166" name="Google Shape;6166;p10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167" name="Google Shape;6167;p106"/>
            <p:cNvGrpSpPr/>
            <p:nvPr/>
          </p:nvGrpSpPr>
          <p:grpSpPr>
            <a:xfrm>
              <a:off x="4738" y="1327"/>
              <a:ext cx="584" cy="141"/>
              <a:chOff x="613" y="2568"/>
              <a:chExt cx="728" cy="141"/>
            </a:xfrm>
          </p:grpSpPr>
          <p:sp>
            <p:nvSpPr>
              <p:cNvPr id="6168" name="Google Shape;6168;p106"/>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69" name="Google Shape;6169;p106"/>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170" name="Google Shape;6170;p106"/>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71" name="Google Shape;6171;p10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72" name="Google Shape;6172;p10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73" name="Google Shape;6173;p106"/>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74" name="Google Shape;6174;p10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75" name="Google Shape;6175;p106"/>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76" name="Google Shape;6176;p106"/>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77" name="Google Shape;6177;p106"/>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78" name="Google Shape;6178;p106"/>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6179" name="Google Shape;6179;p106"/>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80" name="Google Shape;6180;p106"/>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181" name="Google Shape;6181;p106"/>
          <p:cNvGrpSpPr/>
          <p:nvPr/>
        </p:nvGrpSpPr>
        <p:grpSpPr>
          <a:xfrm>
            <a:off x="4917394" y="5539014"/>
            <a:ext cx="1889805" cy="662028"/>
            <a:chOff x="9620023" y="2667000"/>
            <a:chExt cx="1889805" cy="662028"/>
          </a:xfrm>
        </p:grpSpPr>
        <p:cxnSp>
          <p:nvCxnSpPr>
            <p:cNvPr id="6182" name="Google Shape;6182;p106"/>
            <p:cNvCxnSpPr/>
            <p:nvPr/>
          </p:nvCxnSpPr>
          <p:spPr>
            <a:xfrm flipH="1">
              <a:off x="9620023" y="2667000"/>
              <a:ext cx="1889805" cy="662028"/>
            </a:xfrm>
            <a:prstGeom prst="straightConnector1">
              <a:avLst/>
            </a:prstGeom>
            <a:noFill/>
            <a:ln w="28575" cap="flat" cmpd="sng">
              <a:solidFill>
                <a:srgbClr val="000099"/>
              </a:solidFill>
              <a:prstDash val="solid"/>
              <a:round/>
              <a:headEnd type="none" w="med" len="med"/>
              <a:tailEnd type="triangle" w="med" len="med"/>
            </a:ln>
          </p:spPr>
        </p:cxnSp>
        <p:sp>
          <p:nvSpPr>
            <p:cNvPr id="6183" name="Google Shape;6183;p106"/>
            <p:cNvSpPr/>
            <p:nvPr/>
          </p:nvSpPr>
          <p:spPr>
            <a:xfrm>
              <a:off x="10132106" y="2824428"/>
              <a:ext cx="855208" cy="39774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184" name="Google Shape;6184;p106"/>
            <p:cNvGrpSpPr/>
            <p:nvPr/>
          </p:nvGrpSpPr>
          <p:grpSpPr>
            <a:xfrm>
              <a:off x="9998301" y="2802885"/>
              <a:ext cx="1274763" cy="336550"/>
              <a:chOff x="1065" y="2085"/>
              <a:chExt cx="803" cy="212"/>
            </a:xfrm>
          </p:grpSpPr>
          <p:sp>
            <p:nvSpPr>
              <p:cNvPr id="6185" name="Google Shape;6185;p106"/>
              <p:cNvSpPr/>
              <p:nvPr/>
            </p:nvSpPr>
            <p:spPr>
              <a:xfrm>
                <a:off x="1137" y="2123"/>
                <a:ext cx="675" cy="16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186" name="Google Shape;6186;p106"/>
              <p:cNvSpPr txBox="1"/>
              <p:nvPr/>
            </p:nvSpPr>
            <p:spPr>
              <a:xfrm>
                <a:off x="1065" y="2085"/>
                <a:ext cx="803"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acc_conn(x)</a:t>
                </a:r>
                <a:endParaRPr/>
              </a:p>
            </p:txBody>
          </p:sp>
        </p:grpSp>
      </p:grpSp>
      <p:grpSp>
        <p:nvGrpSpPr>
          <p:cNvPr id="6187" name="Google Shape;6187;p106"/>
          <p:cNvGrpSpPr/>
          <p:nvPr/>
        </p:nvGrpSpPr>
        <p:grpSpPr>
          <a:xfrm>
            <a:off x="4080329" y="5732236"/>
            <a:ext cx="4134756" cy="1082222"/>
            <a:chOff x="3673928" y="5775778"/>
            <a:chExt cx="4134756" cy="1082222"/>
          </a:xfrm>
        </p:grpSpPr>
        <p:sp>
          <p:nvSpPr>
            <p:cNvPr id="6188" name="Google Shape;6188;p106"/>
            <p:cNvSpPr/>
            <p:nvPr/>
          </p:nvSpPr>
          <p:spPr>
            <a:xfrm>
              <a:off x="4020455" y="5775778"/>
              <a:ext cx="3788229" cy="10822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189" name="Google Shape;6189;p106"/>
            <p:cNvGrpSpPr/>
            <p:nvPr/>
          </p:nvGrpSpPr>
          <p:grpSpPr>
            <a:xfrm>
              <a:off x="3673928" y="5804239"/>
              <a:ext cx="3829958" cy="830263"/>
              <a:chOff x="4588327" y="5819777"/>
              <a:chExt cx="3829958" cy="830263"/>
            </a:xfrm>
          </p:grpSpPr>
          <p:sp>
            <p:nvSpPr>
              <p:cNvPr id="6190" name="Google Shape;6190;p106"/>
              <p:cNvSpPr txBox="1"/>
              <p:nvPr/>
            </p:nvSpPr>
            <p:spPr>
              <a:xfrm>
                <a:off x="5202012" y="5819777"/>
                <a:ext cx="3216273" cy="8302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Problem: half open connection! (no client)</a:t>
                </a:r>
                <a:endParaRPr/>
              </a:p>
            </p:txBody>
          </p:sp>
          <p:pic>
            <p:nvPicPr>
              <p:cNvPr id="6191" name="Google Shape;6191;p106" descr="A picture containing drawing&#10;&#10;Description automatically generated"/>
              <p:cNvPicPr preferRelativeResize="0"/>
              <p:nvPr/>
            </p:nvPicPr>
            <p:blipFill rotWithShape="1">
              <a:blip r:embed="rId4">
                <a:alphaModFix/>
              </a:blip>
              <a:srcRect/>
              <a:stretch/>
            </p:blipFill>
            <p:spPr>
              <a:xfrm>
                <a:off x="4588327" y="5916386"/>
                <a:ext cx="636815" cy="636815"/>
              </a:xfrm>
              <a:prstGeom prst="rect">
                <a:avLst/>
              </a:prstGeom>
              <a:noFill/>
              <a:ln>
                <a:noFill/>
              </a:ln>
            </p:spPr>
          </p:pic>
        </p:grpSp>
      </p:grpSp>
      <p:sp>
        <p:nvSpPr>
          <p:cNvPr id="6192" name="Google Shape;6192;p10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101</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31"/>
                                        </p:tgtEl>
                                        <p:attrNameLst>
                                          <p:attrName>style.visibility</p:attrName>
                                        </p:attrNameLst>
                                      </p:cBhvr>
                                      <p:to>
                                        <p:strVal val="visible"/>
                                      </p:to>
                                    </p:set>
                                    <p:animEffect transition="in" filter="fade">
                                      <p:cBhvr>
                                        <p:cTn id="7" dur="2000"/>
                                        <p:tgtEl>
                                          <p:spTgt spid="6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26"/>
                                        </p:tgtEl>
                                        <p:attrNameLst>
                                          <p:attrName>style.visibility</p:attrName>
                                        </p:attrNameLst>
                                      </p:cBhvr>
                                      <p:to>
                                        <p:strVal val="visible"/>
                                      </p:to>
                                    </p:set>
                                    <p:animEffect transition="in" filter="fade">
                                      <p:cBhvr>
                                        <p:cTn id="12" dur="500"/>
                                        <p:tgtEl>
                                          <p:spTgt spid="6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20"/>
                                        </p:tgtEl>
                                        <p:attrNameLst>
                                          <p:attrName>style.visibility</p:attrName>
                                        </p:attrNameLst>
                                      </p:cBhvr>
                                      <p:to>
                                        <p:strVal val="visible"/>
                                      </p:to>
                                    </p:set>
                                    <p:animEffect transition="in" filter="fade">
                                      <p:cBhvr>
                                        <p:cTn id="17" dur="500"/>
                                        <p:tgtEl>
                                          <p:spTgt spid="61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17"/>
                                        </p:tgtEl>
                                        <p:attrNameLst>
                                          <p:attrName>style.visibility</p:attrName>
                                        </p:attrNameLst>
                                      </p:cBhvr>
                                      <p:to>
                                        <p:strVal val="visible"/>
                                      </p:to>
                                    </p:set>
                                    <p:animEffect transition="in" filter="fade">
                                      <p:cBhvr>
                                        <p:cTn id="22" dur="500"/>
                                        <p:tgtEl>
                                          <p:spTgt spid="61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81"/>
                                        </p:tgtEl>
                                        <p:attrNameLst>
                                          <p:attrName>style.visibility</p:attrName>
                                        </p:attrNameLst>
                                      </p:cBhvr>
                                      <p:to>
                                        <p:strVal val="visible"/>
                                      </p:to>
                                    </p:set>
                                    <p:animEffect transition="in" filter="fade">
                                      <p:cBhvr>
                                        <p:cTn id="27" dur="500"/>
                                        <p:tgtEl>
                                          <p:spTgt spid="61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87"/>
                                        </p:tgtEl>
                                        <p:attrNameLst>
                                          <p:attrName>style.visibility</p:attrName>
                                        </p:attrNameLst>
                                      </p:cBhvr>
                                      <p:to>
                                        <p:strVal val="visible"/>
                                      </p:to>
                                    </p:set>
                                    <p:animEffect transition="in" filter="fade">
                                      <p:cBhvr>
                                        <p:cTn id="32" dur="500"/>
                                        <p:tgtEl>
                                          <p:spTgt spid="6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197"/>
        <p:cNvGrpSpPr/>
        <p:nvPr/>
      </p:nvGrpSpPr>
      <p:grpSpPr>
        <a:xfrm>
          <a:off x="0" y="0"/>
          <a:ext cx="0" cy="0"/>
          <a:chOff x="0" y="0"/>
          <a:chExt cx="0" cy="0"/>
        </a:xfrm>
      </p:grpSpPr>
      <p:sp>
        <p:nvSpPr>
          <p:cNvPr id="6198" name="Google Shape;6198;p107"/>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2-way handshake scenarios</a:t>
            </a:r>
            <a:endParaRPr/>
          </a:p>
        </p:txBody>
      </p:sp>
      <p:grpSp>
        <p:nvGrpSpPr>
          <p:cNvPr id="6199" name="Google Shape;6199;p107"/>
          <p:cNvGrpSpPr/>
          <p:nvPr/>
        </p:nvGrpSpPr>
        <p:grpSpPr>
          <a:xfrm>
            <a:off x="8173174" y="1342839"/>
            <a:ext cx="3933825" cy="4568825"/>
            <a:chOff x="3150" y="1107"/>
            <a:chExt cx="2478" cy="2878"/>
          </a:xfrm>
        </p:grpSpPr>
        <p:cxnSp>
          <p:nvCxnSpPr>
            <p:cNvPr id="6200" name="Google Shape;6200;p107"/>
            <p:cNvCxnSpPr/>
            <p:nvPr/>
          </p:nvCxnSpPr>
          <p:spPr>
            <a:xfrm flipH="1">
              <a:off x="4822" y="1490"/>
              <a:ext cx="1" cy="2495"/>
            </a:xfrm>
            <a:prstGeom prst="straightConnector1">
              <a:avLst/>
            </a:prstGeom>
            <a:noFill/>
            <a:ln w="9525" cap="flat" cmpd="sng">
              <a:solidFill>
                <a:srgbClr val="777777"/>
              </a:solidFill>
              <a:prstDash val="solid"/>
              <a:round/>
              <a:headEnd type="none" w="med" len="med"/>
              <a:tailEnd type="none" w="med" len="med"/>
            </a:ln>
          </p:spPr>
        </p:cxnSp>
        <p:sp>
          <p:nvSpPr>
            <p:cNvPr id="6201" name="Google Shape;6201;p107"/>
            <p:cNvSpPr txBox="1"/>
            <p:nvPr/>
          </p:nvSpPr>
          <p:spPr>
            <a:xfrm>
              <a:off x="3150" y="2983"/>
              <a:ext cx="738" cy="320"/>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client terminates</a:t>
              </a:r>
              <a:endParaRPr/>
            </a:p>
          </p:txBody>
        </p:sp>
        <p:cxnSp>
          <p:nvCxnSpPr>
            <p:cNvPr id="6202" name="Google Shape;6202;p107"/>
            <p:cNvCxnSpPr/>
            <p:nvPr/>
          </p:nvCxnSpPr>
          <p:spPr>
            <a:xfrm flipH="1">
              <a:off x="3845" y="1451"/>
              <a:ext cx="15" cy="1549"/>
            </a:xfrm>
            <a:prstGeom prst="straightConnector1">
              <a:avLst/>
            </a:prstGeom>
            <a:noFill/>
            <a:ln w="9525" cap="flat" cmpd="sng">
              <a:solidFill>
                <a:srgbClr val="777777"/>
              </a:solidFill>
              <a:prstDash val="solid"/>
              <a:round/>
              <a:headEnd type="none" w="med" len="med"/>
              <a:tailEnd type="none" w="med" len="med"/>
            </a:ln>
          </p:spPr>
        </p:cxnSp>
        <p:cxnSp>
          <p:nvCxnSpPr>
            <p:cNvPr id="6203" name="Google Shape;6203;p107"/>
            <p:cNvCxnSpPr/>
            <p:nvPr/>
          </p:nvCxnSpPr>
          <p:spPr>
            <a:xfrm flipH="1">
              <a:off x="3850" y="1726"/>
              <a:ext cx="990" cy="602"/>
            </a:xfrm>
            <a:prstGeom prst="straightConnector1">
              <a:avLst/>
            </a:prstGeom>
            <a:noFill/>
            <a:ln w="28575" cap="flat" cmpd="sng">
              <a:solidFill>
                <a:srgbClr val="000099"/>
              </a:solidFill>
              <a:prstDash val="solid"/>
              <a:round/>
              <a:headEnd type="none" w="med" len="med"/>
              <a:tailEnd type="triangle" w="med" len="med"/>
            </a:ln>
          </p:spPr>
        </p:cxnSp>
        <p:sp>
          <p:nvSpPr>
            <p:cNvPr id="6204" name="Google Shape;6204;p107"/>
            <p:cNvSpPr/>
            <p:nvPr/>
          </p:nvSpPr>
          <p:spPr>
            <a:xfrm>
              <a:off x="4200" y="1761"/>
              <a:ext cx="277"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05" name="Google Shape;6205;p107"/>
            <p:cNvSpPr txBox="1"/>
            <p:nvPr/>
          </p:nvSpPr>
          <p:spPr>
            <a:xfrm>
              <a:off x="3312" y="2221"/>
              <a:ext cx="4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ESTAB</a:t>
              </a:r>
              <a:endParaRPr/>
            </a:p>
          </p:txBody>
        </p:sp>
        <p:sp>
          <p:nvSpPr>
            <p:cNvPr id="6206" name="Google Shape;6206;p107"/>
            <p:cNvSpPr/>
            <p:nvPr/>
          </p:nvSpPr>
          <p:spPr>
            <a:xfrm>
              <a:off x="3817" y="2299"/>
              <a:ext cx="57" cy="56"/>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sp>
          <p:nvSpPr>
            <p:cNvPr id="6207" name="Google Shape;6207;p107"/>
            <p:cNvSpPr txBox="1"/>
            <p:nvPr/>
          </p:nvSpPr>
          <p:spPr>
            <a:xfrm>
              <a:off x="3213" y="1380"/>
              <a:ext cx="613" cy="36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choose x</a:t>
              </a:r>
              <a:endParaRPr/>
            </a:p>
            <a:p>
              <a:pPr marL="0" marR="0" lvl="0" indent="0" algn="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6208" name="Google Shape;6208;p107"/>
            <p:cNvCxnSpPr/>
            <p:nvPr/>
          </p:nvCxnSpPr>
          <p:spPr>
            <a:xfrm>
              <a:off x="3888" y="1503"/>
              <a:ext cx="932" cy="199"/>
            </a:xfrm>
            <a:prstGeom prst="straightConnector1">
              <a:avLst/>
            </a:prstGeom>
            <a:noFill/>
            <a:ln w="28575" cap="flat" cmpd="sng">
              <a:solidFill>
                <a:srgbClr val="000099"/>
              </a:solidFill>
              <a:prstDash val="solid"/>
              <a:round/>
              <a:headEnd type="none" w="med" len="med"/>
              <a:tailEnd type="triangle" w="med" len="med"/>
            </a:ln>
          </p:spPr>
        </p:cxnSp>
        <p:sp>
          <p:nvSpPr>
            <p:cNvPr id="6209" name="Google Shape;6209;p107"/>
            <p:cNvSpPr/>
            <p:nvPr/>
          </p:nvSpPr>
          <p:spPr>
            <a:xfrm>
              <a:off x="4088" y="1494"/>
              <a:ext cx="490"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10" name="Google Shape;6210;p107"/>
            <p:cNvSpPr txBox="1"/>
            <p:nvPr/>
          </p:nvSpPr>
          <p:spPr>
            <a:xfrm>
              <a:off x="3943" y="1473"/>
              <a:ext cx="80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req_conn(x)</a:t>
              </a:r>
              <a:endParaRPr/>
            </a:p>
          </p:txBody>
        </p:sp>
        <p:sp>
          <p:nvSpPr>
            <p:cNvPr id="6211" name="Google Shape;6211;p107"/>
            <p:cNvSpPr txBox="1"/>
            <p:nvPr/>
          </p:nvSpPr>
          <p:spPr>
            <a:xfrm>
              <a:off x="4862" y="1636"/>
              <a:ext cx="4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ESTAB</a:t>
              </a:r>
              <a:endParaRPr/>
            </a:p>
          </p:txBody>
        </p:sp>
        <p:sp>
          <p:nvSpPr>
            <p:cNvPr id="6212" name="Google Shape;6212;p107"/>
            <p:cNvSpPr/>
            <p:nvPr/>
          </p:nvSpPr>
          <p:spPr>
            <a:xfrm>
              <a:off x="4794" y="1710"/>
              <a:ext cx="57" cy="56"/>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grpSp>
          <p:nvGrpSpPr>
            <p:cNvPr id="6213" name="Google Shape;6213;p107"/>
            <p:cNvGrpSpPr/>
            <p:nvPr/>
          </p:nvGrpSpPr>
          <p:grpSpPr>
            <a:xfrm>
              <a:off x="4006" y="1848"/>
              <a:ext cx="803" cy="212"/>
              <a:chOff x="1065" y="2085"/>
              <a:chExt cx="803" cy="212"/>
            </a:xfrm>
          </p:grpSpPr>
          <p:sp>
            <p:nvSpPr>
              <p:cNvPr id="6214" name="Google Shape;6214;p107"/>
              <p:cNvSpPr/>
              <p:nvPr/>
            </p:nvSpPr>
            <p:spPr>
              <a:xfrm>
                <a:off x="1137" y="2123"/>
                <a:ext cx="675" cy="16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15" name="Google Shape;6215;p107"/>
              <p:cNvSpPr txBox="1"/>
              <p:nvPr/>
            </p:nvSpPr>
            <p:spPr>
              <a:xfrm>
                <a:off x="1065" y="2085"/>
                <a:ext cx="803"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acc_conn(x)</a:t>
                </a:r>
                <a:endParaRPr/>
              </a:p>
            </p:txBody>
          </p:sp>
        </p:grpSp>
        <p:cxnSp>
          <p:nvCxnSpPr>
            <p:cNvPr id="6216" name="Google Shape;6216;p107"/>
            <p:cNvCxnSpPr/>
            <p:nvPr/>
          </p:nvCxnSpPr>
          <p:spPr>
            <a:xfrm>
              <a:off x="3877" y="2345"/>
              <a:ext cx="932" cy="199"/>
            </a:xfrm>
            <a:prstGeom prst="straightConnector1">
              <a:avLst/>
            </a:prstGeom>
            <a:noFill/>
            <a:ln w="28575" cap="flat" cmpd="sng">
              <a:solidFill>
                <a:srgbClr val="000099"/>
              </a:solidFill>
              <a:prstDash val="solid"/>
              <a:round/>
              <a:headEnd type="none" w="med" len="med"/>
              <a:tailEnd type="triangle" w="med" len="med"/>
            </a:ln>
          </p:spPr>
        </p:cxnSp>
        <p:sp>
          <p:nvSpPr>
            <p:cNvPr id="6217" name="Google Shape;6217;p107"/>
            <p:cNvSpPr/>
            <p:nvPr/>
          </p:nvSpPr>
          <p:spPr>
            <a:xfrm>
              <a:off x="4077" y="2336"/>
              <a:ext cx="490"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18" name="Google Shape;6218;p107"/>
            <p:cNvSpPr txBox="1"/>
            <p:nvPr/>
          </p:nvSpPr>
          <p:spPr>
            <a:xfrm>
              <a:off x="3989" y="2315"/>
              <a:ext cx="68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data(x+1)</a:t>
              </a:r>
              <a:endParaRPr/>
            </a:p>
          </p:txBody>
        </p:sp>
        <p:sp>
          <p:nvSpPr>
            <p:cNvPr id="6219" name="Google Shape;6219;p107"/>
            <p:cNvSpPr/>
            <p:nvPr/>
          </p:nvSpPr>
          <p:spPr>
            <a:xfrm>
              <a:off x="4790" y="2524"/>
              <a:ext cx="57" cy="56"/>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sp>
          <p:nvSpPr>
            <p:cNvPr id="6220" name="Google Shape;6220;p107"/>
            <p:cNvSpPr txBox="1"/>
            <p:nvPr/>
          </p:nvSpPr>
          <p:spPr>
            <a:xfrm>
              <a:off x="4890" y="2373"/>
              <a:ext cx="738" cy="3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accept</a:t>
              </a:r>
              <a:endParaRPr/>
            </a:p>
            <a:p>
              <a:pPr marL="0" marR="0" lvl="0" indent="0" algn="l"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data(x+1)</a:t>
              </a:r>
              <a:endParaRPr/>
            </a:p>
          </p:txBody>
        </p:sp>
        <p:grpSp>
          <p:nvGrpSpPr>
            <p:cNvPr id="6221" name="Google Shape;6221;p107"/>
            <p:cNvGrpSpPr/>
            <p:nvPr/>
          </p:nvGrpSpPr>
          <p:grpSpPr>
            <a:xfrm>
              <a:off x="3826" y="2803"/>
              <a:ext cx="1515" cy="300"/>
              <a:chOff x="3818" y="2796"/>
              <a:chExt cx="1515" cy="300"/>
            </a:xfrm>
          </p:grpSpPr>
          <p:cxnSp>
            <p:nvCxnSpPr>
              <p:cNvPr id="6222" name="Google Shape;6222;p107"/>
              <p:cNvCxnSpPr/>
              <p:nvPr/>
            </p:nvCxnSpPr>
            <p:spPr>
              <a:xfrm>
                <a:off x="3818" y="2951"/>
                <a:ext cx="1515" cy="0"/>
              </a:xfrm>
              <a:prstGeom prst="straightConnector1">
                <a:avLst/>
              </a:prstGeom>
              <a:noFill/>
              <a:ln w="28575" cap="flat" cmpd="sng">
                <a:solidFill>
                  <a:srgbClr val="CC0000"/>
                </a:solidFill>
                <a:prstDash val="dash"/>
                <a:round/>
                <a:headEnd type="none" w="med" len="med"/>
                <a:tailEnd type="none" w="med" len="med"/>
              </a:ln>
            </p:spPr>
          </p:cxnSp>
          <p:sp>
            <p:nvSpPr>
              <p:cNvPr id="6223" name="Google Shape;6223;p107"/>
              <p:cNvSpPr txBox="1"/>
              <p:nvPr/>
            </p:nvSpPr>
            <p:spPr>
              <a:xfrm>
                <a:off x="3989" y="2796"/>
                <a:ext cx="706" cy="30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connection </a:t>
                </a:r>
                <a:endParaRPr/>
              </a:p>
              <a:p>
                <a:pPr marL="0" marR="0" lvl="0" indent="0" algn="ct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x completes</a:t>
                </a:r>
                <a:endParaRPr/>
              </a:p>
            </p:txBody>
          </p:sp>
        </p:grpSp>
        <p:sp>
          <p:nvSpPr>
            <p:cNvPr id="6224" name="Google Shape;6224;p107"/>
            <p:cNvSpPr txBox="1"/>
            <p:nvPr/>
          </p:nvSpPr>
          <p:spPr>
            <a:xfrm>
              <a:off x="4830" y="2962"/>
              <a:ext cx="738" cy="3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server</a:t>
              </a:r>
              <a:endParaRPr/>
            </a:p>
            <a:p>
              <a:pPr marL="0" marR="0" lvl="0" indent="0" algn="l"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forgets x</a:t>
              </a:r>
              <a:endParaRPr/>
            </a:p>
          </p:txBody>
        </p:sp>
        <p:grpSp>
          <p:nvGrpSpPr>
            <p:cNvPr id="6225" name="Google Shape;6225;p107"/>
            <p:cNvGrpSpPr/>
            <p:nvPr/>
          </p:nvGrpSpPr>
          <p:grpSpPr>
            <a:xfrm>
              <a:off x="3570" y="1119"/>
              <a:ext cx="391" cy="307"/>
              <a:chOff x="-44" y="1473"/>
              <a:chExt cx="981" cy="1105"/>
            </a:xfrm>
          </p:grpSpPr>
          <p:pic>
            <p:nvPicPr>
              <p:cNvPr id="6226" name="Google Shape;6226;p10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227" name="Google Shape;6227;p10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228" name="Google Shape;6228;p107"/>
            <p:cNvGrpSpPr/>
            <p:nvPr/>
          </p:nvGrpSpPr>
          <p:grpSpPr>
            <a:xfrm>
              <a:off x="4709" y="1107"/>
              <a:ext cx="212" cy="323"/>
              <a:chOff x="4140" y="429"/>
              <a:chExt cx="1425" cy="2396"/>
            </a:xfrm>
          </p:grpSpPr>
          <p:sp>
            <p:nvSpPr>
              <p:cNvPr id="6229" name="Google Shape;6229;p10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30" name="Google Shape;6230;p107"/>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31" name="Google Shape;6231;p10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32" name="Google Shape;6232;p10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33" name="Google Shape;6233;p107"/>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234" name="Google Shape;6234;p107"/>
              <p:cNvGrpSpPr/>
              <p:nvPr/>
            </p:nvGrpSpPr>
            <p:grpSpPr>
              <a:xfrm>
                <a:off x="4751" y="666"/>
                <a:ext cx="578" cy="148"/>
                <a:chOff x="617" y="2566"/>
                <a:chExt cx="721" cy="142"/>
              </a:xfrm>
            </p:grpSpPr>
            <p:sp>
              <p:nvSpPr>
                <p:cNvPr id="6235" name="Google Shape;6235;p107"/>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36" name="Google Shape;6236;p107"/>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237" name="Google Shape;6237;p107"/>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238" name="Google Shape;6238;p107"/>
              <p:cNvGrpSpPr/>
              <p:nvPr/>
            </p:nvGrpSpPr>
            <p:grpSpPr>
              <a:xfrm>
                <a:off x="4745" y="993"/>
                <a:ext cx="585" cy="134"/>
                <a:chOff x="611" y="2567"/>
                <a:chExt cx="730" cy="139"/>
              </a:xfrm>
            </p:grpSpPr>
            <p:sp>
              <p:nvSpPr>
                <p:cNvPr id="6239" name="Google Shape;6239;p107"/>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40" name="Google Shape;6240;p107"/>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241" name="Google Shape;6241;p107"/>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42" name="Google Shape;6242;p107"/>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243" name="Google Shape;6243;p107"/>
              <p:cNvGrpSpPr/>
              <p:nvPr/>
            </p:nvGrpSpPr>
            <p:grpSpPr>
              <a:xfrm>
                <a:off x="4738" y="1630"/>
                <a:ext cx="578" cy="149"/>
                <a:chOff x="618" y="2571"/>
                <a:chExt cx="720" cy="137"/>
              </a:xfrm>
            </p:grpSpPr>
            <p:sp>
              <p:nvSpPr>
                <p:cNvPr id="6244" name="Google Shape;6244;p107"/>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45" name="Google Shape;6245;p107"/>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246" name="Google Shape;6246;p10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247" name="Google Shape;6247;p107"/>
              <p:cNvGrpSpPr/>
              <p:nvPr/>
            </p:nvGrpSpPr>
            <p:grpSpPr>
              <a:xfrm>
                <a:off x="4738" y="1327"/>
                <a:ext cx="584" cy="141"/>
                <a:chOff x="613" y="2568"/>
                <a:chExt cx="728" cy="141"/>
              </a:xfrm>
            </p:grpSpPr>
            <p:sp>
              <p:nvSpPr>
                <p:cNvPr id="6248" name="Google Shape;6248;p107"/>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49" name="Google Shape;6249;p107"/>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250" name="Google Shape;6250;p107"/>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51" name="Google Shape;6251;p10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52" name="Google Shape;6252;p10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53" name="Google Shape;6253;p107"/>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54" name="Google Shape;6254;p10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55" name="Google Shape;6255;p107"/>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56" name="Google Shape;6256;p107"/>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57" name="Google Shape;6257;p107"/>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58" name="Google Shape;6258;p107"/>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6259" name="Google Shape;6259;p107"/>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60" name="Google Shape;6260;p107"/>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grpSp>
        <p:nvGrpSpPr>
          <p:cNvPr id="6261" name="Google Shape;6261;p107"/>
          <p:cNvGrpSpPr/>
          <p:nvPr/>
        </p:nvGrpSpPr>
        <p:grpSpPr>
          <a:xfrm>
            <a:off x="9120415" y="5983461"/>
            <a:ext cx="3548742" cy="830997"/>
            <a:chOff x="8757558" y="5903267"/>
            <a:chExt cx="3548742" cy="830997"/>
          </a:xfrm>
        </p:grpSpPr>
        <p:sp>
          <p:nvSpPr>
            <p:cNvPr id="6262" name="Google Shape;6262;p107"/>
            <p:cNvSpPr txBox="1"/>
            <p:nvPr/>
          </p:nvSpPr>
          <p:spPr>
            <a:xfrm>
              <a:off x="9372601" y="5903267"/>
              <a:ext cx="293369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Problem: dup data</a:t>
              </a:r>
              <a:endParaRPr/>
            </a:p>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accepted!</a:t>
              </a:r>
              <a:endParaRPr/>
            </a:p>
          </p:txBody>
        </p:sp>
        <p:pic>
          <p:nvPicPr>
            <p:cNvPr id="6263" name="Google Shape;6263;p107" descr="A picture containing drawing&#10;&#10;Description automatically generated"/>
            <p:cNvPicPr preferRelativeResize="0"/>
            <p:nvPr/>
          </p:nvPicPr>
          <p:blipFill rotWithShape="1">
            <a:blip r:embed="rId4">
              <a:alphaModFix/>
            </a:blip>
            <a:srcRect/>
            <a:stretch/>
          </p:blipFill>
          <p:spPr>
            <a:xfrm>
              <a:off x="8757558" y="6003472"/>
              <a:ext cx="636815" cy="636815"/>
            </a:xfrm>
            <a:prstGeom prst="rect">
              <a:avLst/>
            </a:prstGeom>
            <a:noFill/>
            <a:ln>
              <a:noFill/>
            </a:ln>
          </p:spPr>
        </p:pic>
      </p:grpSp>
      <p:grpSp>
        <p:nvGrpSpPr>
          <p:cNvPr id="6264" name="Google Shape;6264;p107"/>
          <p:cNvGrpSpPr/>
          <p:nvPr/>
        </p:nvGrpSpPr>
        <p:grpSpPr>
          <a:xfrm>
            <a:off x="8091532" y="3683267"/>
            <a:ext cx="3997325" cy="2365375"/>
            <a:chOff x="3185703" y="3422010"/>
            <a:chExt cx="3997325" cy="2365375"/>
          </a:xfrm>
        </p:grpSpPr>
        <p:sp>
          <p:nvSpPr>
            <p:cNvPr id="6265" name="Google Shape;6265;p107"/>
            <p:cNvSpPr/>
            <p:nvPr/>
          </p:nvSpPr>
          <p:spPr>
            <a:xfrm>
              <a:off x="4431891" y="3661722"/>
              <a:ext cx="1501775" cy="1897063"/>
            </a:xfrm>
            <a:custGeom>
              <a:avLst/>
              <a:gdLst/>
              <a:ahLst/>
              <a:cxnLst/>
              <a:rect l="l" t="t" r="r" b="b"/>
              <a:pathLst>
                <a:path w="946" h="1195" extrusionOk="0">
                  <a:moveTo>
                    <a:pt x="0" y="15"/>
                  </a:moveTo>
                  <a:cubicBezTo>
                    <a:pt x="32" y="40"/>
                    <a:pt x="114" y="0"/>
                    <a:pt x="199" y="164"/>
                  </a:cubicBezTo>
                  <a:cubicBezTo>
                    <a:pt x="284" y="328"/>
                    <a:pt x="195" y="798"/>
                    <a:pt x="320" y="960"/>
                  </a:cubicBezTo>
                  <a:cubicBezTo>
                    <a:pt x="477" y="1195"/>
                    <a:pt x="816" y="1101"/>
                    <a:pt x="946" y="1138"/>
                  </a:cubicBezTo>
                </a:path>
              </a:pathLst>
            </a:custGeom>
            <a:noFill/>
            <a:ln w="28575" cap="flat" cmpd="sng">
              <a:solidFill>
                <a:srgbClr val="00009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66" name="Google Shape;6266;p107"/>
            <p:cNvSpPr/>
            <p:nvPr/>
          </p:nvSpPr>
          <p:spPr>
            <a:xfrm>
              <a:off x="4782728" y="5196835"/>
              <a:ext cx="711200" cy="2825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67" name="Google Shape;6267;p107"/>
            <p:cNvSpPr txBox="1"/>
            <p:nvPr/>
          </p:nvSpPr>
          <p:spPr>
            <a:xfrm>
              <a:off x="4468403" y="5152385"/>
              <a:ext cx="10922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data(x+1)</a:t>
              </a:r>
              <a:endParaRPr/>
            </a:p>
          </p:txBody>
        </p:sp>
        <p:sp>
          <p:nvSpPr>
            <p:cNvPr id="6268" name="Google Shape;6268;p107"/>
            <p:cNvSpPr txBox="1"/>
            <p:nvPr/>
          </p:nvSpPr>
          <p:spPr>
            <a:xfrm>
              <a:off x="3185703" y="3422010"/>
              <a:ext cx="1273175" cy="752475"/>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retransmit</a:t>
              </a:r>
              <a:endParaRPr/>
            </a:p>
            <a:p>
              <a:pPr marL="0" marR="0" lvl="0" indent="0" algn="r"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data(x+1)</a:t>
              </a:r>
              <a:endParaRPr/>
            </a:p>
            <a:p>
              <a:pPr marL="0" marR="0" lvl="0" indent="0" algn="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6269" name="Google Shape;6269;p107"/>
            <p:cNvSpPr txBox="1"/>
            <p:nvPr/>
          </p:nvSpPr>
          <p:spPr>
            <a:xfrm>
              <a:off x="6011453" y="5279385"/>
              <a:ext cx="1171575" cy="50800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accept</a:t>
              </a:r>
              <a:endParaRPr/>
            </a:p>
            <a:p>
              <a:pPr marL="0" marR="0" lvl="0" indent="0" algn="l"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data(x+1)</a:t>
              </a:r>
              <a:endParaRPr/>
            </a:p>
          </p:txBody>
        </p:sp>
      </p:grpSp>
      <p:grpSp>
        <p:nvGrpSpPr>
          <p:cNvPr id="6270" name="Google Shape;6270;p107"/>
          <p:cNvGrpSpPr/>
          <p:nvPr/>
        </p:nvGrpSpPr>
        <p:grpSpPr>
          <a:xfrm>
            <a:off x="7997186" y="2493962"/>
            <a:ext cx="3646488" cy="2992438"/>
            <a:chOff x="3134903" y="2369497"/>
            <a:chExt cx="3646488" cy="2992438"/>
          </a:xfrm>
        </p:grpSpPr>
        <p:grpSp>
          <p:nvGrpSpPr>
            <p:cNvPr id="6271" name="Google Shape;6271;p107"/>
            <p:cNvGrpSpPr/>
            <p:nvPr/>
          </p:nvGrpSpPr>
          <p:grpSpPr>
            <a:xfrm>
              <a:off x="3134903" y="2369497"/>
              <a:ext cx="3646488" cy="2992438"/>
              <a:chOff x="3134903" y="2369497"/>
              <a:chExt cx="3646488" cy="2992438"/>
            </a:xfrm>
          </p:grpSpPr>
          <p:grpSp>
            <p:nvGrpSpPr>
              <p:cNvPr id="6272" name="Google Shape;6272;p107"/>
              <p:cNvGrpSpPr/>
              <p:nvPr/>
            </p:nvGrpSpPr>
            <p:grpSpPr>
              <a:xfrm>
                <a:off x="3134903" y="2369497"/>
                <a:ext cx="3646488" cy="2992438"/>
                <a:chOff x="3134903" y="2369497"/>
                <a:chExt cx="3646488" cy="2992438"/>
              </a:xfrm>
            </p:grpSpPr>
            <p:sp>
              <p:nvSpPr>
                <p:cNvPr id="6273" name="Google Shape;6273;p107"/>
                <p:cNvSpPr txBox="1"/>
                <p:nvPr/>
              </p:nvSpPr>
              <p:spPr>
                <a:xfrm>
                  <a:off x="3134903" y="2369497"/>
                  <a:ext cx="1273175" cy="752475"/>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retransmit</a:t>
                  </a:r>
                  <a:endParaRPr/>
                </a:p>
                <a:p>
                  <a:pPr marL="0" marR="0" lvl="0" indent="0" algn="r" rtl="0">
                    <a:lnSpc>
                      <a:spcPct val="8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req_conn(x)</a:t>
                  </a:r>
                  <a:endParaRPr/>
                </a:p>
                <a:p>
                  <a:pPr marL="0" marR="0" lvl="0" indent="0" algn="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6274" name="Google Shape;6274;p107"/>
                <p:cNvSpPr/>
                <p:nvPr/>
              </p:nvSpPr>
              <p:spPr>
                <a:xfrm>
                  <a:off x="4449353" y="2671122"/>
                  <a:ext cx="1527175" cy="2559050"/>
                </a:xfrm>
                <a:custGeom>
                  <a:avLst/>
                  <a:gdLst/>
                  <a:ahLst/>
                  <a:cxnLst/>
                  <a:rect l="l" t="t" r="r" b="b"/>
                  <a:pathLst>
                    <a:path w="962" h="1612" extrusionOk="0">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75" name="Google Shape;6275;p107"/>
                <p:cNvSpPr txBox="1"/>
                <p:nvPr/>
              </p:nvSpPr>
              <p:spPr>
                <a:xfrm>
                  <a:off x="6009866" y="5025385"/>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ESTAB</a:t>
                  </a:r>
                  <a:endParaRPr/>
                </a:p>
              </p:txBody>
            </p:sp>
          </p:grpSp>
          <p:sp>
            <p:nvSpPr>
              <p:cNvPr id="6276" name="Google Shape;6276;p107"/>
              <p:cNvSpPr/>
              <p:nvPr/>
            </p:nvSpPr>
            <p:spPr>
              <a:xfrm>
                <a:off x="5933666" y="5152385"/>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CC0000"/>
                  </a:solidFill>
                  <a:latin typeface="Tahoma"/>
                  <a:ea typeface="Tahoma"/>
                  <a:cs typeface="Tahoma"/>
                  <a:sym typeface="Tahoma"/>
                </a:endParaRPr>
              </a:p>
            </p:txBody>
          </p:sp>
        </p:grpSp>
        <p:sp>
          <p:nvSpPr>
            <p:cNvPr id="6277" name="Google Shape;6277;p107"/>
            <p:cNvSpPr/>
            <p:nvPr/>
          </p:nvSpPr>
          <p:spPr>
            <a:xfrm>
              <a:off x="4660491" y="4725570"/>
              <a:ext cx="1071563" cy="26035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78" name="Google Shape;6278;p107"/>
            <p:cNvSpPr txBox="1"/>
            <p:nvPr/>
          </p:nvSpPr>
          <p:spPr>
            <a:xfrm>
              <a:off x="4768441" y="4650731"/>
              <a:ext cx="12731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req_conn(x)</a:t>
              </a:r>
              <a:endParaRPr/>
            </a:p>
          </p:txBody>
        </p:sp>
      </p:grpSp>
      <p:sp>
        <p:nvSpPr>
          <p:cNvPr id="6279" name="Google Shape;6279;p107"/>
          <p:cNvSpPr/>
          <p:nvPr/>
        </p:nvSpPr>
        <p:spPr>
          <a:xfrm>
            <a:off x="7997371" y="1857830"/>
            <a:ext cx="4194629" cy="3062514"/>
          </a:xfrm>
          <a:custGeom>
            <a:avLst/>
            <a:gdLst/>
            <a:ahLst/>
            <a:cxnLst/>
            <a:rect l="l" t="t" r="r" b="b"/>
            <a:pathLst>
              <a:path w="4194629" h="3062514" extrusionOk="0">
                <a:moveTo>
                  <a:pt x="0" y="29028"/>
                </a:moveTo>
                <a:lnTo>
                  <a:pt x="1320800" y="0"/>
                </a:lnTo>
                <a:lnTo>
                  <a:pt x="1915886" y="29028"/>
                </a:lnTo>
                <a:lnTo>
                  <a:pt x="3294743" y="72571"/>
                </a:lnTo>
                <a:lnTo>
                  <a:pt x="4194629" y="58057"/>
                </a:lnTo>
                <a:lnTo>
                  <a:pt x="4165600" y="3062514"/>
                </a:lnTo>
                <a:lnTo>
                  <a:pt x="3773715" y="2510971"/>
                </a:lnTo>
                <a:lnTo>
                  <a:pt x="3570515" y="2481942"/>
                </a:lnTo>
                <a:lnTo>
                  <a:pt x="2902857" y="2496457"/>
                </a:lnTo>
                <a:lnTo>
                  <a:pt x="2540001" y="2772228"/>
                </a:lnTo>
                <a:lnTo>
                  <a:pt x="1393372" y="3004456"/>
                </a:lnTo>
                <a:lnTo>
                  <a:pt x="29028" y="3033485"/>
                </a:lnTo>
                <a:lnTo>
                  <a:pt x="0" y="29028"/>
                </a:lnTo>
                <a:close/>
              </a:path>
            </a:pathLst>
          </a:custGeom>
          <a:solidFill>
            <a:schemeClr val="lt1">
              <a:alpha val="9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270"/>
                                        </p:tgtEl>
                                        <p:attrNameLst>
                                          <p:attrName>style.visibility</p:attrName>
                                        </p:attrNameLst>
                                      </p:cBhvr>
                                      <p:to>
                                        <p:strVal val="visible"/>
                                      </p:to>
                                    </p:set>
                                    <p:animEffect transition="in" filter="fade">
                                      <p:cBhvr>
                                        <p:cTn id="11" dur="500"/>
                                        <p:tgtEl>
                                          <p:spTgt spid="627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264"/>
                                        </p:tgtEl>
                                        <p:attrNameLst>
                                          <p:attrName>style.visibility</p:attrName>
                                        </p:attrNameLst>
                                      </p:cBhvr>
                                      <p:to>
                                        <p:strVal val="visible"/>
                                      </p:to>
                                    </p:set>
                                    <p:animEffect transition="in" filter="fade">
                                      <p:cBhvr>
                                        <p:cTn id="16" dur="500"/>
                                        <p:tgtEl>
                                          <p:spTgt spid="626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279"/>
                                        </p:tgtEl>
                                        <p:attrNameLst>
                                          <p:attrName>style.visibility</p:attrName>
                                        </p:attrNameLst>
                                      </p:cBhvr>
                                      <p:to>
                                        <p:strVal val="visible"/>
                                      </p:to>
                                    </p:set>
                                    <p:animEffect transition="in" filter="fade">
                                      <p:cBhvr>
                                        <p:cTn id="21" dur="500"/>
                                        <p:tgtEl>
                                          <p:spTgt spid="62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261"/>
                                        </p:tgtEl>
                                        <p:attrNameLst>
                                          <p:attrName>style.visibility</p:attrName>
                                        </p:attrNameLst>
                                      </p:cBhvr>
                                      <p:to>
                                        <p:strVal val="visible"/>
                                      </p:to>
                                    </p:set>
                                    <p:animEffect transition="in" filter="fade">
                                      <p:cBhvr>
                                        <p:cTn id="26" dur="500"/>
                                        <p:tgtEl>
                                          <p:spTgt spid="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284"/>
        <p:cNvGrpSpPr/>
        <p:nvPr/>
      </p:nvGrpSpPr>
      <p:grpSpPr>
        <a:xfrm>
          <a:off x="0" y="0"/>
          <a:ext cx="0" cy="0"/>
          <a:chOff x="0" y="0"/>
          <a:chExt cx="0" cy="0"/>
        </a:xfrm>
      </p:grpSpPr>
      <p:sp>
        <p:nvSpPr>
          <p:cNvPr id="6285" name="Google Shape;6285;p108"/>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3-way handshake</a:t>
            </a:r>
            <a:endParaRPr sz="4400" b="0"/>
          </a:p>
        </p:txBody>
      </p:sp>
      <p:cxnSp>
        <p:nvCxnSpPr>
          <p:cNvPr id="6286" name="Google Shape;6286;p108"/>
          <p:cNvCxnSpPr/>
          <p:nvPr/>
        </p:nvCxnSpPr>
        <p:spPr>
          <a:xfrm flipH="1">
            <a:off x="4796631" y="3078661"/>
            <a:ext cx="1588" cy="2470150"/>
          </a:xfrm>
          <a:prstGeom prst="straightConnector1">
            <a:avLst/>
          </a:prstGeom>
          <a:noFill/>
          <a:ln w="9525" cap="flat" cmpd="sng">
            <a:solidFill>
              <a:srgbClr val="777777"/>
            </a:solidFill>
            <a:prstDash val="solid"/>
            <a:round/>
            <a:headEnd type="none" w="med" len="med"/>
            <a:tailEnd type="none" w="med" len="med"/>
          </a:ln>
        </p:spPr>
      </p:cxnSp>
      <p:grpSp>
        <p:nvGrpSpPr>
          <p:cNvPr id="6287" name="Google Shape;6287;p108"/>
          <p:cNvGrpSpPr/>
          <p:nvPr/>
        </p:nvGrpSpPr>
        <p:grpSpPr>
          <a:xfrm>
            <a:off x="2810669" y="3005636"/>
            <a:ext cx="4494212" cy="955675"/>
            <a:chOff x="810" y="1363"/>
            <a:chExt cx="2831" cy="602"/>
          </a:xfrm>
        </p:grpSpPr>
        <p:cxnSp>
          <p:nvCxnSpPr>
            <p:cNvPr id="6288" name="Google Shape;6288;p108"/>
            <p:cNvCxnSpPr/>
            <p:nvPr/>
          </p:nvCxnSpPr>
          <p:spPr>
            <a:xfrm>
              <a:off x="2062" y="1502"/>
              <a:ext cx="1579" cy="463"/>
            </a:xfrm>
            <a:prstGeom prst="straightConnector1">
              <a:avLst/>
            </a:prstGeom>
            <a:noFill/>
            <a:ln w="28575" cap="flat" cmpd="sng">
              <a:solidFill>
                <a:srgbClr val="000099"/>
              </a:solidFill>
              <a:prstDash val="solid"/>
              <a:round/>
              <a:headEnd type="none" w="med" len="med"/>
              <a:tailEnd type="triangle" w="med" len="med"/>
            </a:ln>
          </p:spPr>
        </p:cxnSp>
        <p:sp>
          <p:nvSpPr>
            <p:cNvPr id="6289" name="Google Shape;6289;p108"/>
            <p:cNvSpPr/>
            <p:nvPr/>
          </p:nvSpPr>
          <p:spPr>
            <a:xfrm>
              <a:off x="2518" y="1565"/>
              <a:ext cx="590" cy="27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90" name="Google Shape;6290;p108"/>
            <p:cNvSpPr txBox="1"/>
            <p:nvPr/>
          </p:nvSpPr>
          <p:spPr>
            <a:xfrm>
              <a:off x="2310" y="1624"/>
              <a:ext cx="109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SYNbit=1, Seq=x</a:t>
              </a:r>
              <a:endParaRPr/>
            </a:p>
          </p:txBody>
        </p:sp>
        <p:sp>
          <p:nvSpPr>
            <p:cNvPr id="6291" name="Google Shape;6291;p108"/>
            <p:cNvSpPr txBox="1"/>
            <p:nvPr/>
          </p:nvSpPr>
          <p:spPr>
            <a:xfrm>
              <a:off x="810" y="1363"/>
              <a:ext cx="1230" cy="30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choose init seq num, x</a:t>
              </a:r>
              <a:endParaRPr/>
            </a:p>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 TCP SYN msg</a:t>
              </a:r>
              <a:endParaRPr/>
            </a:p>
          </p:txBody>
        </p:sp>
      </p:grpSp>
      <p:cxnSp>
        <p:nvCxnSpPr>
          <p:cNvPr id="6292" name="Google Shape;6292;p108"/>
          <p:cNvCxnSpPr/>
          <p:nvPr/>
        </p:nvCxnSpPr>
        <p:spPr>
          <a:xfrm flipH="1">
            <a:off x="7385844" y="3148511"/>
            <a:ext cx="1587" cy="3417888"/>
          </a:xfrm>
          <a:prstGeom prst="straightConnector1">
            <a:avLst/>
          </a:prstGeom>
          <a:noFill/>
          <a:ln w="9525" cap="flat" cmpd="sng">
            <a:solidFill>
              <a:srgbClr val="777777"/>
            </a:solidFill>
            <a:prstDash val="solid"/>
            <a:round/>
            <a:headEnd type="none" w="med" len="med"/>
            <a:tailEnd type="none" w="med" len="med"/>
          </a:ln>
        </p:spPr>
      </p:cxnSp>
      <p:sp>
        <p:nvSpPr>
          <p:cNvPr id="6293" name="Google Shape;6293;p108"/>
          <p:cNvSpPr txBox="1"/>
          <p:nvPr/>
        </p:nvSpPr>
        <p:spPr>
          <a:xfrm>
            <a:off x="9571831" y="5986961"/>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ESTAB</a:t>
            </a:r>
            <a:endParaRPr/>
          </a:p>
        </p:txBody>
      </p:sp>
      <p:grpSp>
        <p:nvGrpSpPr>
          <p:cNvPr id="6294" name="Google Shape;6294;p108"/>
          <p:cNvGrpSpPr/>
          <p:nvPr/>
        </p:nvGrpSpPr>
        <p:grpSpPr>
          <a:xfrm>
            <a:off x="4795044" y="3675561"/>
            <a:ext cx="4519612" cy="1425575"/>
            <a:chOff x="2060" y="1785"/>
            <a:chExt cx="2847" cy="898"/>
          </a:xfrm>
        </p:grpSpPr>
        <p:cxnSp>
          <p:nvCxnSpPr>
            <p:cNvPr id="6295" name="Google Shape;6295;p108"/>
            <p:cNvCxnSpPr/>
            <p:nvPr/>
          </p:nvCxnSpPr>
          <p:spPr>
            <a:xfrm flipH="1">
              <a:off x="2060" y="2031"/>
              <a:ext cx="1580" cy="652"/>
            </a:xfrm>
            <a:prstGeom prst="straightConnector1">
              <a:avLst/>
            </a:prstGeom>
            <a:noFill/>
            <a:ln w="28575" cap="flat" cmpd="sng">
              <a:solidFill>
                <a:srgbClr val="000099"/>
              </a:solidFill>
              <a:prstDash val="solid"/>
              <a:round/>
              <a:headEnd type="none" w="med" len="med"/>
              <a:tailEnd type="triangle" w="med" len="med"/>
            </a:ln>
          </p:spPr>
        </p:cxnSp>
        <p:sp>
          <p:nvSpPr>
            <p:cNvPr id="6296" name="Google Shape;6296;p108"/>
            <p:cNvSpPr/>
            <p:nvPr/>
          </p:nvSpPr>
          <p:spPr>
            <a:xfrm>
              <a:off x="2381" y="2206"/>
              <a:ext cx="896" cy="327"/>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297" name="Google Shape;6297;p108"/>
            <p:cNvSpPr txBox="1"/>
            <p:nvPr/>
          </p:nvSpPr>
          <p:spPr>
            <a:xfrm>
              <a:off x="2159" y="2169"/>
              <a:ext cx="1534" cy="3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SYNbit=1, Seq=y</a:t>
              </a:r>
              <a:endParaRPr/>
            </a:p>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ACKbit=1; ACKnum=x+1</a:t>
              </a:r>
              <a:endParaRPr/>
            </a:p>
          </p:txBody>
        </p:sp>
        <p:sp>
          <p:nvSpPr>
            <p:cNvPr id="6298" name="Google Shape;6298;p108"/>
            <p:cNvSpPr txBox="1"/>
            <p:nvPr/>
          </p:nvSpPr>
          <p:spPr>
            <a:xfrm>
              <a:off x="3676" y="1785"/>
              <a:ext cx="1231" cy="42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choose init seq num, y</a:t>
              </a:r>
              <a:endParaRPr/>
            </a:p>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 TCP SYNACK</a:t>
              </a:r>
              <a:endParaRPr/>
            </a:p>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msg, acking SYN</a:t>
              </a:r>
              <a:endParaRPr/>
            </a:p>
          </p:txBody>
        </p:sp>
      </p:grpSp>
      <p:grpSp>
        <p:nvGrpSpPr>
          <p:cNvPr id="6299" name="Google Shape;6299;p108"/>
          <p:cNvGrpSpPr/>
          <p:nvPr/>
        </p:nvGrpSpPr>
        <p:grpSpPr>
          <a:xfrm>
            <a:off x="2512219" y="4774111"/>
            <a:ext cx="6630987" cy="1373188"/>
            <a:chOff x="622" y="2477"/>
            <a:chExt cx="4177" cy="865"/>
          </a:xfrm>
        </p:grpSpPr>
        <p:cxnSp>
          <p:nvCxnSpPr>
            <p:cNvPr id="6300" name="Google Shape;6300;p108"/>
            <p:cNvCxnSpPr/>
            <p:nvPr/>
          </p:nvCxnSpPr>
          <p:spPr>
            <a:xfrm>
              <a:off x="2073" y="2728"/>
              <a:ext cx="1579" cy="463"/>
            </a:xfrm>
            <a:prstGeom prst="straightConnector1">
              <a:avLst/>
            </a:prstGeom>
            <a:noFill/>
            <a:ln w="28575" cap="flat" cmpd="sng">
              <a:solidFill>
                <a:srgbClr val="000099"/>
              </a:solidFill>
              <a:prstDash val="solid"/>
              <a:round/>
              <a:headEnd type="none" w="med" len="med"/>
              <a:tailEnd type="triangle" w="med" len="med"/>
            </a:ln>
          </p:spPr>
        </p:cxnSp>
        <p:sp>
          <p:nvSpPr>
            <p:cNvPr id="6301" name="Google Shape;6301;p108"/>
            <p:cNvSpPr/>
            <p:nvPr/>
          </p:nvSpPr>
          <p:spPr>
            <a:xfrm>
              <a:off x="2486" y="2806"/>
              <a:ext cx="775" cy="27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02" name="Google Shape;6302;p108"/>
            <p:cNvSpPr txBox="1"/>
            <p:nvPr/>
          </p:nvSpPr>
          <p:spPr>
            <a:xfrm>
              <a:off x="2092" y="2852"/>
              <a:ext cx="1529"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ACKbit=1, ACKnum=y+1</a:t>
              </a:r>
              <a:endParaRPr/>
            </a:p>
          </p:txBody>
        </p:sp>
        <p:sp>
          <p:nvSpPr>
            <p:cNvPr id="6303" name="Google Shape;6303;p108"/>
            <p:cNvSpPr txBox="1"/>
            <p:nvPr/>
          </p:nvSpPr>
          <p:spPr>
            <a:xfrm>
              <a:off x="622" y="2477"/>
              <a:ext cx="1422" cy="663"/>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received SYNACK(x) </a:t>
              </a:r>
              <a:endParaRPr/>
            </a:p>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indicates server is live;</a:t>
              </a:r>
              <a:endParaRPr/>
            </a:p>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 ACK for SYNACK;</a:t>
              </a:r>
              <a:endParaRPr/>
            </a:p>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this segment may contain </a:t>
              </a:r>
              <a:endParaRPr/>
            </a:p>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client-to-server data</a:t>
              </a:r>
              <a:endParaRPr/>
            </a:p>
          </p:txBody>
        </p:sp>
        <p:sp>
          <p:nvSpPr>
            <p:cNvPr id="6304" name="Google Shape;6304;p108"/>
            <p:cNvSpPr txBox="1"/>
            <p:nvPr/>
          </p:nvSpPr>
          <p:spPr>
            <a:xfrm>
              <a:off x="3640" y="3042"/>
              <a:ext cx="1159" cy="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received ACK(y) </a:t>
              </a:r>
              <a:endParaRPr/>
            </a:p>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indicates client is live</a:t>
              </a:r>
              <a:endParaRPr/>
            </a:p>
          </p:txBody>
        </p:sp>
      </p:grpSp>
      <p:grpSp>
        <p:nvGrpSpPr>
          <p:cNvPr id="6305" name="Google Shape;6305;p108"/>
          <p:cNvGrpSpPr/>
          <p:nvPr/>
        </p:nvGrpSpPr>
        <p:grpSpPr>
          <a:xfrm>
            <a:off x="1813719" y="3043736"/>
            <a:ext cx="1030287" cy="700088"/>
            <a:chOff x="182" y="1387"/>
            <a:chExt cx="649" cy="441"/>
          </a:xfrm>
        </p:grpSpPr>
        <p:sp>
          <p:nvSpPr>
            <p:cNvPr id="6306" name="Google Shape;6306;p108"/>
            <p:cNvSpPr txBox="1"/>
            <p:nvPr/>
          </p:nvSpPr>
          <p:spPr>
            <a:xfrm>
              <a:off x="182" y="1616"/>
              <a:ext cx="649"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SYNSENT</a:t>
              </a:r>
              <a:endParaRPr/>
            </a:p>
          </p:txBody>
        </p:sp>
        <p:cxnSp>
          <p:nvCxnSpPr>
            <p:cNvPr id="6307" name="Google Shape;6307;p108"/>
            <p:cNvCxnSpPr/>
            <p:nvPr/>
          </p:nvCxnSpPr>
          <p:spPr>
            <a:xfrm>
              <a:off x="462" y="1387"/>
              <a:ext cx="0" cy="277"/>
            </a:xfrm>
            <a:prstGeom prst="straightConnector1">
              <a:avLst/>
            </a:prstGeom>
            <a:noFill/>
            <a:ln w="9525" cap="flat" cmpd="sng">
              <a:solidFill>
                <a:srgbClr val="000000"/>
              </a:solidFill>
              <a:prstDash val="solid"/>
              <a:round/>
              <a:headEnd type="none" w="med" len="med"/>
              <a:tailEnd type="triangle" w="med" len="med"/>
            </a:ln>
          </p:spPr>
        </p:cxnSp>
      </p:grpSp>
      <p:grpSp>
        <p:nvGrpSpPr>
          <p:cNvPr id="6308" name="Google Shape;6308;p108"/>
          <p:cNvGrpSpPr/>
          <p:nvPr/>
        </p:nvGrpSpPr>
        <p:grpSpPr>
          <a:xfrm>
            <a:off x="1815306" y="3704136"/>
            <a:ext cx="771525" cy="1622425"/>
            <a:chOff x="183" y="1803"/>
            <a:chExt cx="486" cy="1022"/>
          </a:xfrm>
        </p:grpSpPr>
        <p:sp>
          <p:nvSpPr>
            <p:cNvPr id="6309" name="Google Shape;6309;p108"/>
            <p:cNvSpPr txBox="1"/>
            <p:nvPr/>
          </p:nvSpPr>
          <p:spPr>
            <a:xfrm>
              <a:off x="183" y="2613"/>
              <a:ext cx="4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ESTAB</a:t>
              </a:r>
              <a:endParaRPr/>
            </a:p>
          </p:txBody>
        </p:sp>
        <p:cxnSp>
          <p:nvCxnSpPr>
            <p:cNvPr id="6310" name="Google Shape;6310;p108"/>
            <p:cNvCxnSpPr/>
            <p:nvPr/>
          </p:nvCxnSpPr>
          <p:spPr>
            <a:xfrm>
              <a:off x="465" y="1803"/>
              <a:ext cx="0" cy="797"/>
            </a:xfrm>
            <a:prstGeom prst="straightConnector1">
              <a:avLst/>
            </a:prstGeom>
            <a:noFill/>
            <a:ln w="9525" cap="flat" cmpd="sng">
              <a:solidFill>
                <a:srgbClr val="000000"/>
              </a:solidFill>
              <a:prstDash val="solid"/>
              <a:round/>
              <a:headEnd type="none" w="med" len="med"/>
              <a:tailEnd type="triangle" w="med" len="med"/>
            </a:ln>
          </p:spPr>
        </p:cxnSp>
      </p:grpSp>
      <p:grpSp>
        <p:nvGrpSpPr>
          <p:cNvPr id="6311" name="Google Shape;6311;p108"/>
          <p:cNvGrpSpPr/>
          <p:nvPr/>
        </p:nvGrpSpPr>
        <p:grpSpPr>
          <a:xfrm>
            <a:off x="9268619" y="3099299"/>
            <a:ext cx="1119187" cy="1192212"/>
            <a:chOff x="4878" y="1422"/>
            <a:chExt cx="705" cy="751"/>
          </a:xfrm>
        </p:grpSpPr>
        <p:sp>
          <p:nvSpPr>
            <p:cNvPr id="6312" name="Google Shape;6312;p108"/>
            <p:cNvSpPr txBox="1"/>
            <p:nvPr/>
          </p:nvSpPr>
          <p:spPr>
            <a:xfrm>
              <a:off x="4878" y="1961"/>
              <a:ext cx="705"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SYN RCVD</a:t>
              </a:r>
              <a:endParaRPr/>
            </a:p>
          </p:txBody>
        </p:sp>
        <p:cxnSp>
          <p:nvCxnSpPr>
            <p:cNvPr id="6313" name="Google Shape;6313;p108"/>
            <p:cNvCxnSpPr/>
            <p:nvPr/>
          </p:nvCxnSpPr>
          <p:spPr>
            <a:xfrm>
              <a:off x="5339" y="1422"/>
              <a:ext cx="0" cy="569"/>
            </a:xfrm>
            <a:prstGeom prst="straightConnector1">
              <a:avLst/>
            </a:prstGeom>
            <a:noFill/>
            <a:ln w="9525" cap="flat" cmpd="sng">
              <a:solidFill>
                <a:srgbClr val="000000"/>
              </a:solidFill>
              <a:prstDash val="solid"/>
              <a:round/>
              <a:headEnd type="none" w="med" len="med"/>
              <a:tailEnd type="triangle" w="med" len="med"/>
            </a:ln>
          </p:spPr>
        </p:cxnSp>
      </p:grpSp>
      <p:cxnSp>
        <p:nvCxnSpPr>
          <p:cNvPr id="6314" name="Google Shape;6314;p108"/>
          <p:cNvCxnSpPr/>
          <p:nvPr/>
        </p:nvCxnSpPr>
        <p:spPr>
          <a:xfrm>
            <a:off x="9982994" y="4301036"/>
            <a:ext cx="0" cy="1704975"/>
          </a:xfrm>
          <a:prstGeom prst="straightConnector1">
            <a:avLst/>
          </a:prstGeom>
          <a:noFill/>
          <a:ln w="9525" cap="flat" cmpd="sng">
            <a:solidFill>
              <a:srgbClr val="000000"/>
            </a:solidFill>
            <a:prstDash val="solid"/>
            <a:round/>
            <a:headEnd type="none" w="med" len="med"/>
            <a:tailEnd type="triangle" w="med" len="med"/>
          </a:ln>
        </p:spPr>
      </p:cxnSp>
      <p:sp>
        <p:nvSpPr>
          <p:cNvPr id="6315" name="Google Shape;6315;p108"/>
          <p:cNvSpPr txBox="1"/>
          <p:nvPr/>
        </p:nvSpPr>
        <p:spPr>
          <a:xfrm>
            <a:off x="1395197" y="1675748"/>
            <a:ext cx="1839030"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Client state</a:t>
            </a:r>
            <a:endParaRPr/>
          </a:p>
          <a:p>
            <a:pPr marL="0" marR="0" lvl="0" indent="0" algn="r" rtl="0">
              <a:lnSpc>
                <a:spcPct val="100000"/>
              </a:lnSpc>
              <a:spcBef>
                <a:spcPts val="0"/>
              </a:spcBef>
              <a:spcAft>
                <a:spcPts val="0"/>
              </a:spcAft>
              <a:buClr>
                <a:schemeClr val="dk1"/>
              </a:buClr>
              <a:buSzPts val="1600"/>
              <a:buFont typeface="Tahoma"/>
              <a:buNone/>
            </a:pPr>
            <a:endParaRPr sz="1600" b="0" i="1" u="none" strike="noStrike" cap="none">
              <a:solidFill>
                <a:srgbClr val="000099"/>
              </a:solidFill>
              <a:latin typeface="Tahoma"/>
              <a:ea typeface="Tahoma"/>
              <a:cs typeface="Tahoma"/>
              <a:sym typeface="Tahoma"/>
            </a:endParaRPr>
          </a:p>
        </p:txBody>
      </p:sp>
      <p:sp>
        <p:nvSpPr>
          <p:cNvPr id="6316" name="Google Shape;6316;p108"/>
          <p:cNvSpPr txBox="1"/>
          <p:nvPr/>
        </p:nvSpPr>
        <p:spPr>
          <a:xfrm>
            <a:off x="1807368" y="2389622"/>
            <a:ext cx="842962"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LISTEN</a:t>
            </a:r>
            <a:endParaRPr/>
          </a:p>
        </p:txBody>
      </p:sp>
      <p:sp>
        <p:nvSpPr>
          <p:cNvPr id="6317" name="Google Shape;6317;p108"/>
          <p:cNvSpPr txBox="1"/>
          <p:nvPr/>
        </p:nvSpPr>
        <p:spPr>
          <a:xfrm>
            <a:off x="8905645" y="1081958"/>
            <a:ext cx="1930400"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Server state</a:t>
            </a:r>
            <a:endParaRPr/>
          </a:p>
          <a:p>
            <a:pPr marL="0" marR="0" lvl="0" indent="0" algn="r" rtl="0">
              <a:lnSpc>
                <a:spcPct val="100000"/>
              </a:lnSpc>
              <a:spcBef>
                <a:spcPts val="0"/>
              </a:spcBef>
              <a:spcAft>
                <a:spcPts val="0"/>
              </a:spcAft>
              <a:buClr>
                <a:schemeClr val="dk1"/>
              </a:buClr>
              <a:buSzPts val="1600"/>
              <a:buFont typeface="Tahoma"/>
              <a:buNone/>
            </a:pPr>
            <a:endParaRPr sz="1600" b="0" i="1" u="none" strike="noStrike" cap="none">
              <a:solidFill>
                <a:srgbClr val="000099"/>
              </a:solidFill>
              <a:latin typeface="Tahoma"/>
              <a:ea typeface="Tahoma"/>
              <a:cs typeface="Tahoma"/>
              <a:sym typeface="Tahoma"/>
            </a:endParaRPr>
          </a:p>
        </p:txBody>
      </p:sp>
      <p:sp>
        <p:nvSpPr>
          <p:cNvPr id="6318" name="Google Shape;6318;p108"/>
          <p:cNvSpPr txBox="1"/>
          <p:nvPr/>
        </p:nvSpPr>
        <p:spPr>
          <a:xfrm>
            <a:off x="9511504" y="2632510"/>
            <a:ext cx="842962"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LISTEN</a:t>
            </a:r>
            <a:endParaRPr/>
          </a:p>
        </p:txBody>
      </p:sp>
      <p:grpSp>
        <p:nvGrpSpPr>
          <p:cNvPr id="6319" name="Google Shape;6319;p108"/>
          <p:cNvGrpSpPr/>
          <p:nvPr/>
        </p:nvGrpSpPr>
        <p:grpSpPr>
          <a:xfrm>
            <a:off x="4464473" y="2492809"/>
            <a:ext cx="642937" cy="600075"/>
            <a:chOff x="-44" y="1473"/>
            <a:chExt cx="981" cy="1105"/>
          </a:xfrm>
        </p:grpSpPr>
        <p:pic>
          <p:nvPicPr>
            <p:cNvPr id="6320" name="Google Shape;6320;p10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321" name="Google Shape;6321;p10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322" name="Google Shape;6322;p108"/>
          <p:cNvGrpSpPr/>
          <p:nvPr/>
        </p:nvGrpSpPr>
        <p:grpSpPr>
          <a:xfrm>
            <a:off x="7221809" y="2580121"/>
            <a:ext cx="336550" cy="512763"/>
            <a:chOff x="4140" y="429"/>
            <a:chExt cx="1425" cy="2396"/>
          </a:xfrm>
        </p:grpSpPr>
        <p:sp>
          <p:nvSpPr>
            <p:cNvPr id="6323" name="Google Shape;6323;p10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24" name="Google Shape;6324;p108"/>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25" name="Google Shape;6325;p10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26" name="Google Shape;6326;p10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27" name="Google Shape;6327;p108"/>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328" name="Google Shape;6328;p108"/>
            <p:cNvGrpSpPr/>
            <p:nvPr/>
          </p:nvGrpSpPr>
          <p:grpSpPr>
            <a:xfrm>
              <a:off x="4751" y="666"/>
              <a:ext cx="578" cy="148"/>
              <a:chOff x="617" y="2566"/>
              <a:chExt cx="721" cy="142"/>
            </a:xfrm>
          </p:grpSpPr>
          <p:sp>
            <p:nvSpPr>
              <p:cNvPr id="6329" name="Google Shape;6329;p108"/>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30" name="Google Shape;6330;p108"/>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331" name="Google Shape;6331;p108"/>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332" name="Google Shape;6332;p108"/>
            <p:cNvGrpSpPr/>
            <p:nvPr/>
          </p:nvGrpSpPr>
          <p:grpSpPr>
            <a:xfrm>
              <a:off x="4745" y="993"/>
              <a:ext cx="585" cy="134"/>
              <a:chOff x="611" y="2567"/>
              <a:chExt cx="730" cy="139"/>
            </a:xfrm>
          </p:grpSpPr>
          <p:sp>
            <p:nvSpPr>
              <p:cNvPr id="6333" name="Google Shape;6333;p108"/>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34" name="Google Shape;6334;p108"/>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335" name="Google Shape;6335;p108"/>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36" name="Google Shape;6336;p108"/>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337" name="Google Shape;6337;p108"/>
            <p:cNvGrpSpPr/>
            <p:nvPr/>
          </p:nvGrpSpPr>
          <p:grpSpPr>
            <a:xfrm>
              <a:off x="4738" y="1630"/>
              <a:ext cx="578" cy="149"/>
              <a:chOff x="618" y="2571"/>
              <a:chExt cx="720" cy="137"/>
            </a:xfrm>
          </p:grpSpPr>
          <p:sp>
            <p:nvSpPr>
              <p:cNvPr id="6338" name="Google Shape;6338;p108"/>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39" name="Google Shape;6339;p108"/>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340" name="Google Shape;6340;p10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341" name="Google Shape;6341;p108"/>
            <p:cNvGrpSpPr/>
            <p:nvPr/>
          </p:nvGrpSpPr>
          <p:grpSpPr>
            <a:xfrm>
              <a:off x="4738" y="1327"/>
              <a:ext cx="584" cy="141"/>
              <a:chOff x="613" y="2568"/>
              <a:chExt cx="728" cy="141"/>
            </a:xfrm>
          </p:grpSpPr>
          <p:sp>
            <p:nvSpPr>
              <p:cNvPr id="6342" name="Google Shape;6342;p108"/>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43" name="Google Shape;6343;p108"/>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344" name="Google Shape;6344;p108"/>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45" name="Google Shape;6345;p10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46" name="Google Shape;6346;p10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47" name="Google Shape;6347;p108"/>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48" name="Google Shape;6348;p10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49" name="Google Shape;6349;p108"/>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50" name="Google Shape;6350;p108"/>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51" name="Google Shape;6351;p108"/>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52" name="Google Shape;6352;p108"/>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6353" name="Google Shape;6353;p108"/>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354" name="Google Shape;6354;p108"/>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355" name="Google Shape;6355;p108"/>
          <p:cNvSpPr txBox="1"/>
          <p:nvPr/>
        </p:nvSpPr>
        <p:spPr>
          <a:xfrm>
            <a:off x="374662" y="2181018"/>
            <a:ext cx="4209864" cy="26155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clientSocket = socket(AF_INET, SOCK_STREAM)</a:t>
            </a:r>
            <a:endParaRPr/>
          </a:p>
        </p:txBody>
      </p:sp>
      <p:sp>
        <p:nvSpPr>
          <p:cNvPr id="6356" name="Google Shape;6356;p108"/>
          <p:cNvSpPr txBox="1"/>
          <p:nvPr/>
        </p:nvSpPr>
        <p:spPr>
          <a:xfrm>
            <a:off x="7821898" y="1651172"/>
            <a:ext cx="4461478" cy="104644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serverSocket = socket(AF_INET,SOCK_STREAM)</a:t>
            </a:r>
            <a:endParaRPr/>
          </a:p>
          <a:p>
            <a:pPr marL="0" marR="0" lvl="0" indent="0" algn="l" rtl="0">
              <a:lnSpc>
                <a:spcPct val="10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serverSocket.bind((‘’,serverPort))</a:t>
            </a:r>
            <a:endParaRPr/>
          </a:p>
          <a:p>
            <a:pPr marL="0" marR="0" lvl="0" indent="0" algn="l" rtl="0">
              <a:lnSpc>
                <a:spcPct val="10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serverSocket.listen(1)</a:t>
            </a:r>
            <a:endParaRPr/>
          </a:p>
          <a:p>
            <a:pPr marL="0" marR="0" lvl="0" indent="0" algn="l" rtl="0">
              <a:lnSpc>
                <a:spcPct val="10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connectionSocket, addr = serverSocket.accept()</a:t>
            </a:r>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7" name="Google Shape;6357;p108"/>
          <p:cNvSpPr txBox="1"/>
          <p:nvPr/>
        </p:nvSpPr>
        <p:spPr>
          <a:xfrm>
            <a:off x="276543" y="2694832"/>
            <a:ext cx="4433244" cy="263149"/>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clientSocket.connect((serverName,serverPort))</a:t>
            </a:r>
            <a:endParaRPr/>
          </a:p>
        </p:txBody>
      </p:sp>
      <p:sp>
        <p:nvSpPr>
          <p:cNvPr id="6358" name="Google Shape;6358;p10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103</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87"/>
                                        </p:tgtEl>
                                        <p:attrNameLst>
                                          <p:attrName>style.visibility</p:attrName>
                                        </p:attrNameLst>
                                      </p:cBhvr>
                                      <p:to>
                                        <p:strVal val="visible"/>
                                      </p:to>
                                    </p:set>
                                    <p:animEffect transition="in" filter="fade">
                                      <p:cBhvr>
                                        <p:cTn id="7" dur="500"/>
                                        <p:tgtEl>
                                          <p:spTgt spid="6287"/>
                                        </p:tgtEl>
                                      </p:cBhvr>
                                    </p:animEffect>
                                  </p:childTnLst>
                                </p:cTn>
                              </p:par>
                              <p:par>
                                <p:cTn id="8" presetID="10" presetClass="entr" presetSubtype="0" fill="hold" nodeType="withEffect">
                                  <p:stCondLst>
                                    <p:cond delay="0"/>
                                  </p:stCondLst>
                                  <p:childTnLst>
                                    <p:set>
                                      <p:cBhvr>
                                        <p:cTn id="9" dur="1" fill="hold">
                                          <p:stCondLst>
                                            <p:cond delay="0"/>
                                          </p:stCondLst>
                                        </p:cTn>
                                        <p:tgtEl>
                                          <p:spTgt spid="6305"/>
                                        </p:tgtEl>
                                        <p:attrNameLst>
                                          <p:attrName>style.visibility</p:attrName>
                                        </p:attrNameLst>
                                      </p:cBhvr>
                                      <p:to>
                                        <p:strVal val="visible"/>
                                      </p:to>
                                    </p:set>
                                    <p:animEffect transition="in" filter="fade">
                                      <p:cBhvr>
                                        <p:cTn id="10" dur="500"/>
                                        <p:tgtEl>
                                          <p:spTgt spid="6305"/>
                                        </p:tgtEl>
                                      </p:cBhvr>
                                    </p:animEffect>
                                  </p:childTnLst>
                                </p:cTn>
                              </p:par>
                              <p:par>
                                <p:cTn id="11" presetID="10" presetClass="entr" presetSubtype="0" fill="hold" nodeType="withEffect">
                                  <p:stCondLst>
                                    <p:cond delay="0"/>
                                  </p:stCondLst>
                                  <p:childTnLst>
                                    <p:set>
                                      <p:cBhvr>
                                        <p:cTn id="12" dur="1" fill="hold">
                                          <p:stCondLst>
                                            <p:cond delay="0"/>
                                          </p:stCondLst>
                                        </p:cTn>
                                        <p:tgtEl>
                                          <p:spTgt spid="6357"/>
                                        </p:tgtEl>
                                        <p:attrNameLst>
                                          <p:attrName>style.visibility</p:attrName>
                                        </p:attrNameLst>
                                      </p:cBhvr>
                                      <p:to>
                                        <p:strVal val="visible"/>
                                      </p:to>
                                    </p:set>
                                    <p:animEffect transition="in" filter="fade">
                                      <p:cBhvr>
                                        <p:cTn id="13" dur="500"/>
                                        <p:tgtEl>
                                          <p:spTgt spid="63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311"/>
                                        </p:tgtEl>
                                        <p:attrNameLst>
                                          <p:attrName>style.visibility</p:attrName>
                                        </p:attrNameLst>
                                      </p:cBhvr>
                                      <p:to>
                                        <p:strVal val="visible"/>
                                      </p:to>
                                    </p:set>
                                    <p:animEffect transition="in" filter="fade">
                                      <p:cBhvr>
                                        <p:cTn id="18" dur="500"/>
                                        <p:tgtEl>
                                          <p:spTgt spid="6311"/>
                                        </p:tgtEl>
                                      </p:cBhvr>
                                    </p:animEffect>
                                  </p:childTnLst>
                                </p:cTn>
                              </p:par>
                              <p:par>
                                <p:cTn id="19" presetID="10" presetClass="entr" presetSubtype="0" fill="hold" nodeType="withEffect">
                                  <p:stCondLst>
                                    <p:cond delay="0"/>
                                  </p:stCondLst>
                                  <p:childTnLst>
                                    <p:set>
                                      <p:cBhvr>
                                        <p:cTn id="20" dur="1" fill="hold">
                                          <p:stCondLst>
                                            <p:cond delay="0"/>
                                          </p:stCondLst>
                                        </p:cTn>
                                        <p:tgtEl>
                                          <p:spTgt spid="6294"/>
                                        </p:tgtEl>
                                        <p:attrNameLst>
                                          <p:attrName>style.visibility</p:attrName>
                                        </p:attrNameLst>
                                      </p:cBhvr>
                                      <p:to>
                                        <p:strVal val="visible"/>
                                      </p:to>
                                    </p:set>
                                    <p:animEffect transition="in" filter="fade">
                                      <p:cBhvr>
                                        <p:cTn id="21" dur="500"/>
                                        <p:tgtEl>
                                          <p:spTgt spid="629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299"/>
                                        </p:tgtEl>
                                        <p:attrNameLst>
                                          <p:attrName>style.visibility</p:attrName>
                                        </p:attrNameLst>
                                      </p:cBhvr>
                                      <p:to>
                                        <p:strVal val="visible"/>
                                      </p:to>
                                    </p:set>
                                    <p:animEffect transition="in" filter="fade">
                                      <p:cBhvr>
                                        <p:cTn id="26" dur="500"/>
                                        <p:tgtEl>
                                          <p:spTgt spid="6299"/>
                                        </p:tgtEl>
                                      </p:cBhvr>
                                    </p:animEffect>
                                  </p:childTnLst>
                                </p:cTn>
                              </p:par>
                              <p:par>
                                <p:cTn id="27" presetID="10" presetClass="entr" presetSubtype="0" fill="hold" nodeType="withEffect">
                                  <p:stCondLst>
                                    <p:cond delay="0"/>
                                  </p:stCondLst>
                                  <p:childTnLst>
                                    <p:set>
                                      <p:cBhvr>
                                        <p:cTn id="28" dur="1" fill="hold">
                                          <p:stCondLst>
                                            <p:cond delay="0"/>
                                          </p:stCondLst>
                                        </p:cTn>
                                        <p:tgtEl>
                                          <p:spTgt spid="6308"/>
                                        </p:tgtEl>
                                        <p:attrNameLst>
                                          <p:attrName>style.visibility</p:attrName>
                                        </p:attrNameLst>
                                      </p:cBhvr>
                                      <p:to>
                                        <p:strVal val="visible"/>
                                      </p:to>
                                    </p:set>
                                    <p:animEffect transition="in" filter="fade">
                                      <p:cBhvr>
                                        <p:cTn id="29" dur="500"/>
                                        <p:tgtEl>
                                          <p:spTgt spid="630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293"/>
                                        </p:tgtEl>
                                        <p:attrNameLst>
                                          <p:attrName>style.visibility</p:attrName>
                                        </p:attrNameLst>
                                      </p:cBhvr>
                                      <p:to>
                                        <p:strVal val="visible"/>
                                      </p:to>
                                    </p:set>
                                    <p:animEffect transition="in" filter="fade">
                                      <p:cBhvr>
                                        <p:cTn id="33" dur="500"/>
                                        <p:tgtEl>
                                          <p:spTgt spid="6293"/>
                                        </p:tgtEl>
                                      </p:cBhvr>
                                    </p:animEffect>
                                  </p:childTnLst>
                                </p:cTn>
                              </p:par>
                              <p:par>
                                <p:cTn id="34" presetID="10" presetClass="entr" presetSubtype="0" fill="hold" nodeType="withEffect">
                                  <p:stCondLst>
                                    <p:cond delay="0"/>
                                  </p:stCondLst>
                                  <p:childTnLst>
                                    <p:set>
                                      <p:cBhvr>
                                        <p:cTn id="35" dur="1" fill="hold">
                                          <p:stCondLst>
                                            <p:cond delay="0"/>
                                          </p:stCondLst>
                                        </p:cTn>
                                        <p:tgtEl>
                                          <p:spTgt spid="6314"/>
                                        </p:tgtEl>
                                        <p:attrNameLst>
                                          <p:attrName>style.visibility</p:attrName>
                                        </p:attrNameLst>
                                      </p:cBhvr>
                                      <p:to>
                                        <p:strVal val="visible"/>
                                      </p:to>
                                    </p:set>
                                    <p:animEffect transition="in" filter="fade">
                                      <p:cBhvr>
                                        <p:cTn id="36" dur="500"/>
                                        <p:tgtEl>
                                          <p:spTgt spid="6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363"/>
        <p:cNvGrpSpPr/>
        <p:nvPr/>
      </p:nvGrpSpPr>
      <p:grpSpPr>
        <a:xfrm>
          <a:off x="0" y="0"/>
          <a:ext cx="0" cy="0"/>
          <a:chOff x="0" y="0"/>
          <a:chExt cx="0" cy="0"/>
        </a:xfrm>
      </p:grpSpPr>
      <p:sp>
        <p:nvSpPr>
          <p:cNvPr id="6364" name="Google Shape;6364;p109"/>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A human 3-way handshake protocol</a:t>
            </a:r>
            <a:endParaRPr sz="4400" b="0"/>
          </a:p>
        </p:txBody>
      </p:sp>
      <p:pic>
        <p:nvPicPr>
          <p:cNvPr id="6365" name="Google Shape;6365;p109" descr="A pile of snow&#10;&#10;Description automatically generated"/>
          <p:cNvPicPr preferRelativeResize="0"/>
          <p:nvPr/>
        </p:nvPicPr>
        <p:blipFill rotWithShape="1">
          <a:blip r:embed="rId3">
            <a:alphaModFix/>
          </a:blip>
          <a:srcRect/>
          <a:stretch/>
        </p:blipFill>
        <p:spPr>
          <a:xfrm>
            <a:off x="1750251" y="1530219"/>
            <a:ext cx="8358252" cy="5472528"/>
          </a:xfrm>
          <a:prstGeom prst="rect">
            <a:avLst/>
          </a:prstGeom>
          <a:noFill/>
          <a:ln>
            <a:noFill/>
          </a:ln>
        </p:spPr>
      </p:pic>
      <p:grpSp>
        <p:nvGrpSpPr>
          <p:cNvPr id="6366" name="Google Shape;6366;p109"/>
          <p:cNvGrpSpPr/>
          <p:nvPr/>
        </p:nvGrpSpPr>
        <p:grpSpPr>
          <a:xfrm>
            <a:off x="6538586" y="2065751"/>
            <a:ext cx="1730667" cy="612648"/>
            <a:chOff x="6538586" y="2065751"/>
            <a:chExt cx="1730667" cy="612648"/>
          </a:xfrm>
        </p:grpSpPr>
        <p:sp>
          <p:nvSpPr>
            <p:cNvPr id="6367" name="Google Shape;6367;p109"/>
            <p:cNvSpPr/>
            <p:nvPr/>
          </p:nvSpPr>
          <p:spPr>
            <a:xfrm>
              <a:off x="6551111" y="2065751"/>
              <a:ext cx="1672748" cy="612648"/>
            </a:xfrm>
            <a:prstGeom prst="wedgeRoundRectCallout">
              <a:avLst>
                <a:gd name="adj1" fmla="val 54830"/>
                <a:gd name="adj2" fmla="val 429311"/>
                <a:gd name="adj3"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68" name="Google Shape;6368;p109"/>
            <p:cNvSpPr txBox="1"/>
            <p:nvPr/>
          </p:nvSpPr>
          <p:spPr>
            <a:xfrm>
              <a:off x="6538586" y="2153433"/>
              <a:ext cx="173066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1. On belay?</a:t>
              </a:r>
              <a:endParaRPr/>
            </a:p>
          </p:txBody>
        </p:sp>
      </p:grpSp>
      <p:sp>
        <p:nvSpPr>
          <p:cNvPr id="6369" name="Google Shape;6369;p109"/>
          <p:cNvSpPr/>
          <p:nvPr/>
        </p:nvSpPr>
        <p:spPr>
          <a:xfrm>
            <a:off x="1640908" y="5812076"/>
            <a:ext cx="10459233" cy="12776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370" name="Google Shape;6370;p109"/>
          <p:cNvGrpSpPr/>
          <p:nvPr/>
        </p:nvGrpSpPr>
        <p:grpSpPr>
          <a:xfrm>
            <a:off x="5814165" y="3280776"/>
            <a:ext cx="1672748" cy="612648"/>
            <a:chOff x="5814165" y="3280776"/>
            <a:chExt cx="1672748" cy="612648"/>
          </a:xfrm>
        </p:grpSpPr>
        <p:sp>
          <p:nvSpPr>
            <p:cNvPr id="6371" name="Google Shape;6371;p109"/>
            <p:cNvSpPr/>
            <p:nvPr/>
          </p:nvSpPr>
          <p:spPr>
            <a:xfrm>
              <a:off x="5814165" y="3280776"/>
              <a:ext cx="1672748" cy="612648"/>
            </a:xfrm>
            <a:prstGeom prst="wedgeRoundRectCallout">
              <a:avLst>
                <a:gd name="adj1" fmla="val -120395"/>
                <a:gd name="adj2" fmla="val -120679"/>
                <a:gd name="adj3"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72" name="Google Shape;6372;p109"/>
            <p:cNvSpPr txBox="1"/>
            <p:nvPr/>
          </p:nvSpPr>
          <p:spPr>
            <a:xfrm>
              <a:off x="5826690" y="3332968"/>
              <a:ext cx="16280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2. Belay on.</a:t>
              </a:r>
              <a:endParaRPr/>
            </a:p>
          </p:txBody>
        </p:sp>
      </p:grpSp>
      <p:grpSp>
        <p:nvGrpSpPr>
          <p:cNvPr id="6373" name="Google Shape;6373;p109"/>
          <p:cNvGrpSpPr/>
          <p:nvPr/>
        </p:nvGrpSpPr>
        <p:grpSpPr>
          <a:xfrm>
            <a:off x="8321457" y="3646119"/>
            <a:ext cx="1695712" cy="612648"/>
            <a:chOff x="8321457" y="3646119"/>
            <a:chExt cx="1695712" cy="612648"/>
          </a:xfrm>
        </p:grpSpPr>
        <p:sp>
          <p:nvSpPr>
            <p:cNvPr id="6374" name="Google Shape;6374;p109"/>
            <p:cNvSpPr/>
            <p:nvPr/>
          </p:nvSpPr>
          <p:spPr>
            <a:xfrm>
              <a:off x="8344421" y="3646119"/>
              <a:ext cx="1672748" cy="612648"/>
            </a:xfrm>
            <a:prstGeom prst="wedgeRoundRectCallout">
              <a:avLst>
                <a:gd name="adj1" fmla="val -44764"/>
                <a:gd name="adj2" fmla="val 169650"/>
                <a:gd name="adj3"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75" name="Google Shape;6375;p109"/>
            <p:cNvSpPr txBox="1"/>
            <p:nvPr/>
          </p:nvSpPr>
          <p:spPr>
            <a:xfrm>
              <a:off x="8321457" y="3710836"/>
              <a:ext cx="16514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3. Climbing.</a:t>
              </a:r>
              <a:endParaRPr/>
            </a:p>
          </p:txBody>
        </p:sp>
      </p:grpSp>
      <p:sp>
        <p:nvSpPr>
          <p:cNvPr id="6376" name="Google Shape;6376;p10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104</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66"/>
                                        </p:tgtEl>
                                        <p:attrNameLst>
                                          <p:attrName>style.visibility</p:attrName>
                                        </p:attrNameLst>
                                      </p:cBhvr>
                                      <p:to>
                                        <p:strVal val="visible"/>
                                      </p:to>
                                    </p:set>
                                    <p:animEffect transition="in" filter="fade">
                                      <p:cBhvr>
                                        <p:cTn id="7" dur="500"/>
                                        <p:tgtEl>
                                          <p:spTgt spid="6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70"/>
                                        </p:tgtEl>
                                        <p:attrNameLst>
                                          <p:attrName>style.visibility</p:attrName>
                                        </p:attrNameLst>
                                      </p:cBhvr>
                                      <p:to>
                                        <p:strVal val="visible"/>
                                      </p:to>
                                    </p:set>
                                    <p:animEffect transition="in" filter="fade">
                                      <p:cBhvr>
                                        <p:cTn id="12" dur="500"/>
                                        <p:tgtEl>
                                          <p:spTgt spid="63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73"/>
                                        </p:tgtEl>
                                        <p:attrNameLst>
                                          <p:attrName>style.visibility</p:attrName>
                                        </p:attrNameLst>
                                      </p:cBhvr>
                                      <p:to>
                                        <p:strVal val="visible"/>
                                      </p:to>
                                    </p:set>
                                    <p:animEffect transition="in" filter="fade">
                                      <p:cBhvr>
                                        <p:cTn id="17" dur="500"/>
                                        <p:tgtEl>
                                          <p:spTgt spid="6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381"/>
        <p:cNvGrpSpPr/>
        <p:nvPr/>
      </p:nvGrpSpPr>
      <p:grpSpPr>
        <a:xfrm>
          <a:off x="0" y="0"/>
          <a:ext cx="0" cy="0"/>
          <a:chOff x="0" y="0"/>
          <a:chExt cx="0" cy="0"/>
        </a:xfrm>
      </p:grpSpPr>
      <p:sp>
        <p:nvSpPr>
          <p:cNvPr id="6382" name="Google Shape;6382;p110"/>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Closing a TCP connection</a:t>
            </a:r>
            <a:endParaRPr sz="4400" b="0"/>
          </a:p>
        </p:txBody>
      </p:sp>
      <p:sp>
        <p:nvSpPr>
          <p:cNvPr id="6383" name="Google Shape;6383;p110"/>
          <p:cNvSpPr txBox="1"/>
          <p:nvPr/>
        </p:nvSpPr>
        <p:spPr>
          <a:xfrm>
            <a:off x="798690" y="1441263"/>
            <a:ext cx="9698318" cy="4186238"/>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client, server each close their side of connection</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send TCP segment with FIN bit = 1</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respond to received FIN with ACK</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on receiving FIN, ACK can be combined with own FIN</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simultaneous FIN exchanges can be handled</a:t>
            </a:r>
            <a:endParaRPr/>
          </a:p>
        </p:txBody>
      </p:sp>
      <p:sp>
        <p:nvSpPr>
          <p:cNvPr id="6384" name="Google Shape;6384;p11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105</a:t>
            </a:fld>
            <a:endParaRPr/>
          </a:p>
        </p:txBody>
      </p:sp>
    </p:spTree>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389"/>
        <p:cNvGrpSpPr/>
        <p:nvPr/>
      </p:nvGrpSpPr>
      <p:grpSpPr>
        <a:xfrm>
          <a:off x="0" y="0"/>
          <a:ext cx="0" cy="0"/>
          <a:chOff x="0" y="0"/>
          <a:chExt cx="0" cy="0"/>
        </a:xfrm>
      </p:grpSpPr>
      <p:sp>
        <p:nvSpPr>
          <p:cNvPr id="6390" name="Google Shape;6390;p111"/>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3: roadmap</a:t>
            </a:r>
            <a:endParaRPr/>
          </a:p>
        </p:txBody>
      </p:sp>
      <p:sp>
        <p:nvSpPr>
          <p:cNvPr id="6391" name="Google Shape;6391;p111"/>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a:p>
          <a:p>
            <a:pPr marL="403225" lvl="0" indent="-285750" algn="l" rtl="0">
              <a:lnSpc>
                <a:spcPct val="90000"/>
              </a:lnSpc>
              <a:spcBef>
                <a:spcPts val="800"/>
              </a:spcBef>
              <a:spcAft>
                <a:spcPts val="0"/>
              </a:spcAft>
              <a:buSzPts val="3200"/>
              <a:buChar char="▪"/>
            </a:pPr>
            <a:r>
              <a:rPr lang="en-US" sz="3200"/>
              <a:t>Principles of congestion control</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Evolution of transport-layer functionality</a:t>
            </a:r>
            <a:endParaRPr/>
          </a:p>
          <a:p>
            <a:pPr marL="352425" lvl="0" indent="-222250" algn="l" rtl="0">
              <a:lnSpc>
                <a:spcPct val="90000"/>
              </a:lnSpc>
              <a:spcBef>
                <a:spcPts val="1000"/>
              </a:spcBef>
              <a:spcAft>
                <a:spcPts val="0"/>
              </a:spcAft>
              <a:buSzPts val="2400"/>
              <a:buFont typeface="Noto Sans Symbols"/>
              <a:buNone/>
            </a:pPr>
            <a:endParaRPr sz="2400"/>
          </a:p>
        </p:txBody>
      </p:sp>
      <p:sp>
        <p:nvSpPr>
          <p:cNvPr id="6392" name="Google Shape;6392;p11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106</a:t>
            </a:fld>
            <a:endParaRPr/>
          </a:p>
        </p:txBody>
      </p:sp>
      <p:pic>
        <p:nvPicPr>
          <p:cNvPr id="6393" name="Google Shape;6393;p111"/>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398"/>
        <p:cNvGrpSpPr/>
        <p:nvPr/>
      </p:nvGrpSpPr>
      <p:grpSpPr>
        <a:xfrm>
          <a:off x="0" y="0"/>
          <a:ext cx="0" cy="0"/>
          <a:chOff x="0" y="0"/>
          <a:chExt cx="0" cy="0"/>
        </a:xfrm>
      </p:grpSpPr>
      <p:sp>
        <p:nvSpPr>
          <p:cNvPr id="6399" name="Google Shape;6399;p112"/>
          <p:cNvSpPr txBox="1"/>
          <p:nvPr/>
        </p:nvSpPr>
        <p:spPr>
          <a:xfrm>
            <a:off x="721660" y="1411941"/>
            <a:ext cx="10977282" cy="4648200"/>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a:ea typeface="Calibri"/>
                <a:cs typeface="Calibri"/>
                <a:sym typeface="Calibri"/>
              </a:rPr>
              <a:t>Congestion:</a:t>
            </a:r>
            <a:endParaRPr sz="2800" b="0" i="0" u="none" strike="noStrike" cap="none">
              <a:solidFill>
                <a:srgbClr val="CC0000"/>
              </a:solidFill>
              <a:latin typeface="Calibri"/>
              <a:ea typeface="Calibri"/>
              <a:cs typeface="Calibri"/>
              <a:sym typeface="Calibri"/>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informally: “too many sources sending too much data too fast for </a:t>
            </a:r>
            <a:r>
              <a:rPr lang="en-US" sz="2800" b="0" i="1" u="none" strike="noStrike" cap="none">
                <a:solidFill>
                  <a:srgbClr val="C00000"/>
                </a:solidFill>
                <a:latin typeface="Calibri"/>
                <a:ea typeface="Calibri"/>
                <a:cs typeface="Calibri"/>
                <a:sym typeface="Calibri"/>
              </a:rPr>
              <a:t>network</a:t>
            </a:r>
            <a:r>
              <a:rPr lang="en-US" sz="2800" b="0" i="0" u="none" strike="noStrike" cap="none">
                <a:solidFill>
                  <a:srgbClr val="000000"/>
                </a:solidFill>
                <a:latin typeface="Calibri"/>
                <a:ea typeface="Calibri"/>
                <a:cs typeface="Calibri"/>
                <a:sym typeface="Calibri"/>
              </a:rPr>
              <a:t> to handle”</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manifestations: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long delays (queueing in router buffers)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packet loss (buffer overflow at routers)</a:t>
            </a:r>
            <a:endParaRPr/>
          </a:p>
          <a:p>
            <a:pPr marL="352425" marR="0" lvl="0"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p:txBody>
      </p:sp>
      <p:sp>
        <p:nvSpPr>
          <p:cNvPr id="6400" name="Google Shape;6400;p112"/>
          <p:cNvSpPr txBox="1"/>
          <p:nvPr/>
        </p:nvSpPr>
        <p:spPr>
          <a:xfrm>
            <a:off x="722672" y="3776599"/>
            <a:ext cx="10977282" cy="1016627"/>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different from flow control!</a:t>
            </a:r>
            <a:endParaRPr/>
          </a:p>
        </p:txBody>
      </p:sp>
      <p:sp>
        <p:nvSpPr>
          <p:cNvPr id="6401" name="Google Shape;6401;p112"/>
          <p:cNvSpPr txBox="1">
            <a:spLocks noGrp="1"/>
          </p:cNvSpPr>
          <p:nvPr>
            <p:ph type="title"/>
          </p:nvPr>
        </p:nvSpPr>
        <p:spPr>
          <a:xfrm>
            <a:off x="7732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Principles of congestion control</a:t>
            </a:r>
            <a:endParaRPr sz="4400" b="0"/>
          </a:p>
        </p:txBody>
      </p:sp>
      <p:grpSp>
        <p:nvGrpSpPr>
          <p:cNvPr id="6402" name="Google Shape;6402;p112"/>
          <p:cNvGrpSpPr/>
          <p:nvPr/>
        </p:nvGrpSpPr>
        <p:grpSpPr>
          <a:xfrm>
            <a:off x="8686805" y="2737463"/>
            <a:ext cx="2772697" cy="2732213"/>
            <a:chOff x="8878529" y="2737463"/>
            <a:chExt cx="2772697" cy="2732213"/>
          </a:xfrm>
        </p:grpSpPr>
        <p:pic>
          <p:nvPicPr>
            <p:cNvPr id="6403" name="Google Shape;6403;p112" descr="Why traffic apps make congestion worse | Berkeley News"/>
            <p:cNvPicPr preferRelativeResize="0"/>
            <p:nvPr/>
          </p:nvPicPr>
          <p:blipFill rotWithShape="1">
            <a:blip r:embed="rId3">
              <a:alphaModFix/>
            </a:blip>
            <a:srcRect/>
            <a:stretch/>
          </p:blipFill>
          <p:spPr>
            <a:xfrm>
              <a:off x="8878529" y="2737463"/>
              <a:ext cx="2595716" cy="1730478"/>
            </a:xfrm>
            <a:prstGeom prst="rect">
              <a:avLst/>
            </a:prstGeom>
            <a:noFill/>
            <a:ln>
              <a:noFill/>
            </a:ln>
          </p:spPr>
        </p:pic>
        <p:sp>
          <p:nvSpPr>
            <p:cNvPr id="6404" name="Google Shape;6404;p112"/>
            <p:cNvSpPr txBox="1"/>
            <p:nvPr/>
          </p:nvSpPr>
          <p:spPr>
            <a:xfrm>
              <a:off x="9085007" y="4454013"/>
              <a:ext cx="2566219" cy="10156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congestion control: </a:t>
              </a:r>
              <a:r>
                <a:rPr lang="en-US" sz="1800" b="0" i="0" u="none" strike="noStrike" cap="none">
                  <a:solidFill>
                    <a:srgbClr val="000000"/>
                  </a:solidFill>
                  <a:latin typeface="Calibri"/>
                  <a:ea typeface="Calibri"/>
                  <a:cs typeface="Calibri"/>
                  <a:sym typeface="Calibri"/>
                </a:rPr>
                <a:t>too many senders, sending too fast</a:t>
              </a:r>
              <a:endParaRPr/>
            </a:p>
          </p:txBody>
        </p:sp>
      </p:grpSp>
      <p:grpSp>
        <p:nvGrpSpPr>
          <p:cNvPr id="6405" name="Google Shape;6405;p112"/>
          <p:cNvGrpSpPr/>
          <p:nvPr/>
        </p:nvGrpSpPr>
        <p:grpSpPr>
          <a:xfrm>
            <a:off x="5737126" y="4424520"/>
            <a:ext cx="5860024" cy="1952948"/>
            <a:chOff x="5869858" y="4586748"/>
            <a:chExt cx="5860024" cy="1952948"/>
          </a:xfrm>
        </p:grpSpPr>
        <p:grpSp>
          <p:nvGrpSpPr>
            <p:cNvPr id="6406" name="Google Shape;6406;p112"/>
            <p:cNvGrpSpPr/>
            <p:nvPr/>
          </p:nvGrpSpPr>
          <p:grpSpPr>
            <a:xfrm>
              <a:off x="5869858" y="4586748"/>
              <a:ext cx="2882176" cy="1915023"/>
              <a:chOff x="6998772" y="3064248"/>
              <a:chExt cx="4393223" cy="2995072"/>
            </a:xfrm>
          </p:grpSpPr>
          <p:pic>
            <p:nvPicPr>
              <p:cNvPr id="6407" name="Google Shape;6407;p112" descr="Drinking from the Firehose: How VividCortex Compresses its Metrics"/>
              <p:cNvPicPr preferRelativeResize="0"/>
              <p:nvPr/>
            </p:nvPicPr>
            <p:blipFill rotWithShape="1">
              <a:blip r:embed="rId4">
                <a:alphaModFix/>
              </a:blip>
              <a:srcRect/>
              <a:stretch/>
            </p:blipFill>
            <p:spPr>
              <a:xfrm>
                <a:off x="8373303" y="4248105"/>
                <a:ext cx="3018692" cy="1811215"/>
              </a:xfrm>
              <a:prstGeom prst="rect">
                <a:avLst/>
              </a:prstGeom>
              <a:noFill/>
              <a:ln>
                <a:noFill/>
              </a:ln>
            </p:spPr>
          </p:pic>
          <p:pic>
            <p:nvPicPr>
              <p:cNvPr id="6408" name="Google Shape;6408;p112" descr="Drinking From the Information Firehose"/>
              <p:cNvPicPr preferRelativeResize="0"/>
              <p:nvPr/>
            </p:nvPicPr>
            <p:blipFill rotWithShape="1">
              <a:blip r:embed="rId5">
                <a:alphaModFix/>
              </a:blip>
              <a:srcRect/>
              <a:stretch/>
            </p:blipFill>
            <p:spPr>
              <a:xfrm>
                <a:off x="6998772" y="3064248"/>
                <a:ext cx="2699594" cy="1781732"/>
              </a:xfrm>
              <a:prstGeom prst="rect">
                <a:avLst/>
              </a:prstGeom>
              <a:noFill/>
              <a:ln>
                <a:noFill/>
              </a:ln>
            </p:spPr>
          </p:pic>
        </p:grpSp>
        <p:sp>
          <p:nvSpPr>
            <p:cNvPr id="6409" name="Google Shape;6409;p112"/>
            <p:cNvSpPr txBox="1"/>
            <p:nvPr/>
          </p:nvSpPr>
          <p:spPr>
            <a:xfrm>
              <a:off x="8794953" y="5801032"/>
              <a:ext cx="2934929"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flow control: </a:t>
              </a:r>
              <a:r>
                <a:rPr lang="en-US" sz="1800" b="0" i="0" u="none" strike="noStrike" cap="none">
                  <a:solidFill>
                    <a:srgbClr val="000000"/>
                  </a:solidFill>
                  <a:latin typeface="Calibri"/>
                  <a:ea typeface="Calibri"/>
                  <a:cs typeface="Calibri"/>
                  <a:sym typeface="Calibri"/>
                </a:rPr>
                <a:t>one sender too fast for one receiver</a:t>
              </a:r>
              <a:endParaRPr/>
            </a:p>
          </p:txBody>
        </p:sp>
      </p:grpSp>
      <p:sp>
        <p:nvSpPr>
          <p:cNvPr id="6410" name="Google Shape;6410;p112"/>
          <p:cNvSpPr txBox="1"/>
          <p:nvPr/>
        </p:nvSpPr>
        <p:spPr>
          <a:xfrm>
            <a:off x="727588" y="4852219"/>
            <a:ext cx="4758812" cy="580102"/>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13A3"/>
              </a:buClr>
              <a:buSzPts val="2800"/>
              <a:buFont typeface="Noto Sans Symbols"/>
              <a:buChar char="▪"/>
            </a:pPr>
            <a:r>
              <a:rPr lang="en-US" sz="2800" b="0" i="0" u="none" strike="noStrike" cap="none">
                <a:solidFill>
                  <a:srgbClr val="000000"/>
                </a:solidFill>
                <a:latin typeface="Calibri"/>
                <a:ea typeface="Calibri"/>
                <a:cs typeface="Calibri"/>
                <a:sym typeface="Calibri"/>
              </a:rPr>
              <a:t>a top-10 problem!</a:t>
            </a:r>
            <a:endParaRPr/>
          </a:p>
          <a:p>
            <a:pPr marL="352425" marR="0" lvl="0"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p:txBody>
      </p:sp>
      <p:sp>
        <p:nvSpPr>
          <p:cNvPr id="6411" name="Google Shape;6411;p11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107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00"/>
                                        </p:tgtEl>
                                        <p:attrNameLst>
                                          <p:attrName>style.visibility</p:attrName>
                                        </p:attrNameLst>
                                      </p:cBhvr>
                                      <p:to>
                                        <p:strVal val="visible"/>
                                      </p:to>
                                    </p:set>
                                    <p:animEffect transition="in" filter="fade">
                                      <p:cBhvr>
                                        <p:cTn id="7" dur="500"/>
                                        <p:tgtEl>
                                          <p:spTgt spid="6400"/>
                                        </p:tgtEl>
                                      </p:cBhvr>
                                    </p:animEffect>
                                  </p:childTnLst>
                                </p:cTn>
                              </p:par>
                              <p:par>
                                <p:cTn id="8" presetID="10" presetClass="entr" presetSubtype="0" fill="hold" nodeType="withEffect">
                                  <p:stCondLst>
                                    <p:cond delay="0"/>
                                  </p:stCondLst>
                                  <p:childTnLst>
                                    <p:set>
                                      <p:cBhvr>
                                        <p:cTn id="9" dur="1" fill="hold">
                                          <p:stCondLst>
                                            <p:cond delay="0"/>
                                          </p:stCondLst>
                                        </p:cTn>
                                        <p:tgtEl>
                                          <p:spTgt spid="6405"/>
                                        </p:tgtEl>
                                        <p:attrNameLst>
                                          <p:attrName>style.visibility</p:attrName>
                                        </p:attrNameLst>
                                      </p:cBhvr>
                                      <p:to>
                                        <p:strVal val="visible"/>
                                      </p:to>
                                    </p:set>
                                    <p:animEffect transition="in" filter="fade">
                                      <p:cBhvr>
                                        <p:cTn id="10" dur="500"/>
                                        <p:tgtEl>
                                          <p:spTgt spid="6405"/>
                                        </p:tgtEl>
                                      </p:cBhvr>
                                    </p:animEffect>
                                  </p:childTnLst>
                                </p:cTn>
                              </p:par>
                              <p:par>
                                <p:cTn id="11" presetID="10" presetClass="entr" presetSubtype="0" fill="hold" nodeType="withEffect">
                                  <p:stCondLst>
                                    <p:cond delay="0"/>
                                  </p:stCondLst>
                                  <p:childTnLst>
                                    <p:set>
                                      <p:cBhvr>
                                        <p:cTn id="12" dur="1" fill="hold">
                                          <p:stCondLst>
                                            <p:cond delay="0"/>
                                          </p:stCondLst>
                                        </p:cTn>
                                        <p:tgtEl>
                                          <p:spTgt spid="6410"/>
                                        </p:tgtEl>
                                        <p:attrNameLst>
                                          <p:attrName>style.visibility</p:attrName>
                                        </p:attrNameLst>
                                      </p:cBhvr>
                                      <p:to>
                                        <p:strVal val="visible"/>
                                      </p:to>
                                    </p:set>
                                    <p:animEffect transition="in" filter="fade">
                                      <p:cBhvr>
                                        <p:cTn id="13" dur="500"/>
                                        <p:tgtEl>
                                          <p:spTgt spid="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416"/>
        <p:cNvGrpSpPr/>
        <p:nvPr/>
      </p:nvGrpSpPr>
      <p:grpSpPr>
        <a:xfrm>
          <a:off x="0" y="0"/>
          <a:ext cx="0" cy="0"/>
          <a:chOff x="0" y="0"/>
          <a:chExt cx="0" cy="0"/>
        </a:xfrm>
      </p:grpSpPr>
      <p:sp>
        <p:nvSpPr>
          <p:cNvPr id="6417" name="Google Shape;6417;p113"/>
          <p:cNvSpPr/>
          <p:nvPr/>
        </p:nvSpPr>
        <p:spPr>
          <a:xfrm>
            <a:off x="10005476" y="2888415"/>
            <a:ext cx="250825" cy="9302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418" name="Google Shape;6418;p113"/>
          <p:cNvGrpSpPr/>
          <p:nvPr/>
        </p:nvGrpSpPr>
        <p:grpSpPr>
          <a:xfrm>
            <a:off x="9424984" y="2862877"/>
            <a:ext cx="586768" cy="904023"/>
            <a:chOff x="10910965" y="2513124"/>
            <a:chExt cx="586768" cy="904023"/>
          </a:xfrm>
        </p:grpSpPr>
        <p:sp>
          <p:nvSpPr>
            <p:cNvPr id="6419" name="Google Shape;6419;p113"/>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420" name="Google Shape;6420;p113"/>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21" name="Google Shape;6421;p113"/>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22" name="Google Shape;6422;p113"/>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23" name="Google Shape;6423;p113"/>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424" name="Google Shape;6424;p113"/>
          <p:cNvSpPr/>
          <p:nvPr/>
        </p:nvSpPr>
        <p:spPr>
          <a:xfrm flipH="1">
            <a:off x="5851590" y="1746530"/>
            <a:ext cx="430143" cy="90046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425" name="Google Shape;6425;p113"/>
          <p:cNvGrpSpPr/>
          <p:nvPr/>
        </p:nvGrpSpPr>
        <p:grpSpPr>
          <a:xfrm>
            <a:off x="5390758" y="2639189"/>
            <a:ext cx="586768" cy="904023"/>
            <a:chOff x="10910965" y="2513124"/>
            <a:chExt cx="586768" cy="904023"/>
          </a:xfrm>
        </p:grpSpPr>
        <p:sp>
          <p:nvSpPr>
            <p:cNvPr id="6426" name="Google Shape;6426;p113"/>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427" name="Google Shape;6427;p113"/>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28" name="Google Shape;6428;p113"/>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29" name="Google Shape;6429;p113"/>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30" name="Google Shape;6430;p113"/>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431" name="Google Shape;6431;p113"/>
          <p:cNvGrpSpPr/>
          <p:nvPr/>
        </p:nvGrpSpPr>
        <p:grpSpPr>
          <a:xfrm>
            <a:off x="6267058" y="1750697"/>
            <a:ext cx="586768" cy="904023"/>
            <a:chOff x="10910965" y="2513124"/>
            <a:chExt cx="586768" cy="904023"/>
          </a:xfrm>
        </p:grpSpPr>
        <p:sp>
          <p:nvSpPr>
            <p:cNvPr id="6432" name="Google Shape;6432;p113"/>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433" name="Google Shape;6433;p113"/>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34" name="Google Shape;6434;p113"/>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35" name="Google Shape;6435;p113"/>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36" name="Google Shape;6436;p113"/>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437" name="Google Shape;6437;p113"/>
          <p:cNvSpPr/>
          <p:nvPr/>
        </p:nvSpPr>
        <p:spPr>
          <a:xfrm>
            <a:off x="10381714" y="1887018"/>
            <a:ext cx="250825" cy="9302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438" name="Google Shape;6438;p113"/>
          <p:cNvGrpSpPr/>
          <p:nvPr/>
        </p:nvGrpSpPr>
        <p:grpSpPr>
          <a:xfrm>
            <a:off x="9803525" y="1862884"/>
            <a:ext cx="586768" cy="904023"/>
            <a:chOff x="10910965" y="2513124"/>
            <a:chExt cx="586768" cy="904023"/>
          </a:xfrm>
        </p:grpSpPr>
        <p:sp>
          <p:nvSpPr>
            <p:cNvPr id="6439" name="Google Shape;6439;p113"/>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440" name="Google Shape;6440;p113"/>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41" name="Google Shape;6441;p113"/>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42" name="Google Shape;6442;p113"/>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43" name="Google Shape;6443;p113"/>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444" name="Google Shape;6444;p113"/>
          <p:cNvGrpSpPr/>
          <p:nvPr/>
        </p:nvGrpSpPr>
        <p:grpSpPr>
          <a:xfrm>
            <a:off x="7419579" y="2906627"/>
            <a:ext cx="1047677" cy="561649"/>
            <a:chOff x="7493876" y="2774731"/>
            <a:chExt cx="1481958" cy="894622"/>
          </a:xfrm>
        </p:grpSpPr>
        <p:sp>
          <p:nvSpPr>
            <p:cNvPr id="6445" name="Google Shape;6445;p1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446" name="Google Shape;6446;p1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447" name="Google Shape;6447;p113"/>
            <p:cNvGrpSpPr/>
            <p:nvPr/>
          </p:nvGrpSpPr>
          <p:grpSpPr>
            <a:xfrm>
              <a:off x="7713663" y="2848339"/>
              <a:ext cx="1042107" cy="425543"/>
              <a:chOff x="7786941" y="2884917"/>
              <a:chExt cx="897649" cy="353919"/>
            </a:xfrm>
          </p:grpSpPr>
          <p:sp>
            <p:nvSpPr>
              <p:cNvPr id="6448" name="Google Shape;6448;p1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49" name="Google Shape;6449;p1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0" name="Google Shape;6450;p1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1" name="Google Shape;6451;p1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6452" name="Google Shape;6452;p113"/>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Causes/costs of congestion: scenario 1 </a:t>
            </a:r>
            <a:endParaRPr sz="4400" b="0"/>
          </a:p>
        </p:txBody>
      </p:sp>
      <p:grpSp>
        <p:nvGrpSpPr>
          <p:cNvPr id="6453" name="Google Shape;6453;p113"/>
          <p:cNvGrpSpPr/>
          <p:nvPr/>
        </p:nvGrpSpPr>
        <p:grpSpPr>
          <a:xfrm>
            <a:off x="5422300" y="2022783"/>
            <a:ext cx="525463" cy="434975"/>
            <a:chOff x="-44" y="1473"/>
            <a:chExt cx="981" cy="1105"/>
          </a:xfrm>
        </p:grpSpPr>
        <p:pic>
          <p:nvPicPr>
            <p:cNvPr id="6454" name="Google Shape;6454;p11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455" name="Google Shape;6455;p11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456" name="Google Shape;6456;p113"/>
          <p:cNvSpPr/>
          <p:nvPr/>
        </p:nvSpPr>
        <p:spPr>
          <a:xfrm flipH="1">
            <a:off x="5146139" y="2637590"/>
            <a:ext cx="250825" cy="9302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57" name="Google Shape;6457;p113"/>
          <p:cNvSpPr txBox="1"/>
          <p:nvPr/>
        </p:nvSpPr>
        <p:spPr>
          <a:xfrm>
            <a:off x="774261" y="1490147"/>
            <a:ext cx="3792183" cy="36815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800"/>
              <a:buFont typeface="Noto Sans Symbols"/>
              <a:buNone/>
            </a:pPr>
            <a:r>
              <a:rPr lang="en-US" sz="2800" b="0" i="0" u="none" strike="noStrike" cap="none">
                <a:solidFill>
                  <a:srgbClr val="000000"/>
                </a:solidFill>
                <a:latin typeface="Calibri"/>
                <a:ea typeface="Calibri"/>
                <a:cs typeface="Calibri"/>
                <a:sym typeface="Calibri"/>
              </a:rPr>
              <a:t>Simplest scenario:</a:t>
            </a:r>
            <a:endParaRPr/>
          </a:p>
          <a:p>
            <a:pPr marL="0" marR="0" lvl="0" indent="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a:ea typeface="Gill Sans"/>
              <a:cs typeface="Gill Sans"/>
              <a:sym typeface="Gill Sans"/>
            </a:endParaRPr>
          </a:p>
        </p:txBody>
      </p:sp>
      <p:sp>
        <p:nvSpPr>
          <p:cNvPr id="6458" name="Google Shape;6458;p113"/>
          <p:cNvSpPr txBox="1"/>
          <p:nvPr/>
        </p:nvSpPr>
        <p:spPr>
          <a:xfrm>
            <a:off x="4868327" y="5950805"/>
            <a:ext cx="3297237" cy="78422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1800" b="0" i="0" u="none" strike="noStrike" cap="none">
                <a:solidFill>
                  <a:srgbClr val="000000"/>
                </a:solidFill>
                <a:latin typeface="Calibri"/>
                <a:ea typeface="Calibri"/>
                <a:cs typeface="Calibri"/>
                <a:sym typeface="Calibri"/>
              </a:rPr>
              <a:t>maximum per-connection throughput: R/2</a:t>
            </a:r>
            <a:endParaRPr/>
          </a:p>
        </p:txBody>
      </p:sp>
      <p:cxnSp>
        <p:nvCxnSpPr>
          <p:cNvPr id="6459" name="Google Shape;6459;p113"/>
          <p:cNvCxnSpPr/>
          <p:nvPr/>
        </p:nvCxnSpPr>
        <p:spPr>
          <a:xfrm flipH="1">
            <a:off x="6308189" y="2770940"/>
            <a:ext cx="923925" cy="866775"/>
          </a:xfrm>
          <a:prstGeom prst="straightConnector1">
            <a:avLst/>
          </a:prstGeom>
          <a:noFill/>
          <a:ln w="9525" cap="flat" cmpd="sng">
            <a:solidFill>
              <a:srgbClr val="000000"/>
            </a:solidFill>
            <a:prstDash val="solid"/>
            <a:round/>
            <a:headEnd type="none" w="med" len="med"/>
            <a:tailEnd type="none" w="med" len="med"/>
          </a:ln>
        </p:spPr>
      </p:cxnSp>
      <p:sp>
        <p:nvSpPr>
          <p:cNvPr id="6460" name="Google Shape;6460;p113"/>
          <p:cNvSpPr txBox="1"/>
          <p:nvPr/>
        </p:nvSpPr>
        <p:spPr>
          <a:xfrm>
            <a:off x="5236024" y="1757366"/>
            <a:ext cx="913861" cy="2428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Host A</a:t>
            </a:r>
            <a:endParaRPr sz="4000" b="0" i="0" u="none" strike="noStrike" cap="none">
              <a:solidFill>
                <a:srgbClr val="C00000"/>
              </a:solidFill>
              <a:latin typeface="Comic Sans MS"/>
              <a:ea typeface="Comic Sans MS"/>
              <a:cs typeface="Comic Sans MS"/>
              <a:sym typeface="Comic Sans MS"/>
            </a:endParaRPr>
          </a:p>
        </p:txBody>
      </p:sp>
      <p:sp>
        <p:nvSpPr>
          <p:cNvPr id="6461" name="Google Shape;6461;p113"/>
          <p:cNvSpPr txBox="1"/>
          <p:nvPr/>
        </p:nvSpPr>
        <p:spPr>
          <a:xfrm>
            <a:off x="5231806" y="3686015"/>
            <a:ext cx="799129" cy="2428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a:buNone/>
            </a:pPr>
            <a:r>
              <a:rPr lang="en-US" sz="1600" b="0" i="0" u="none" strike="noStrike" cap="none">
                <a:solidFill>
                  <a:srgbClr val="0013A3"/>
                </a:solidFill>
                <a:latin typeface="Arial"/>
                <a:ea typeface="Arial"/>
                <a:cs typeface="Arial"/>
                <a:sym typeface="Arial"/>
              </a:rPr>
              <a:t>Host B</a:t>
            </a:r>
            <a:endParaRPr sz="4000" b="0" i="0" u="none" strike="noStrike" cap="none">
              <a:solidFill>
                <a:srgbClr val="0013A3"/>
              </a:solidFill>
              <a:latin typeface="Comic Sans MS"/>
              <a:ea typeface="Comic Sans MS"/>
              <a:cs typeface="Comic Sans MS"/>
              <a:sym typeface="Comic Sans MS"/>
            </a:endParaRPr>
          </a:p>
        </p:txBody>
      </p:sp>
      <p:cxnSp>
        <p:nvCxnSpPr>
          <p:cNvPr id="6462" name="Google Shape;6462;p113"/>
          <p:cNvCxnSpPr/>
          <p:nvPr/>
        </p:nvCxnSpPr>
        <p:spPr>
          <a:xfrm rot="10800000">
            <a:off x="6793964" y="3170990"/>
            <a:ext cx="609600" cy="0"/>
          </a:xfrm>
          <a:prstGeom prst="straightConnector1">
            <a:avLst/>
          </a:prstGeom>
          <a:noFill/>
          <a:ln w="9525" cap="flat" cmpd="sng">
            <a:solidFill>
              <a:srgbClr val="000000"/>
            </a:solidFill>
            <a:prstDash val="solid"/>
            <a:round/>
            <a:headEnd type="none" w="med" len="med"/>
            <a:tailEnd type="none" w="med" len="med"/>
          </a:ln>
        </p:spPr>
      </p:cxnSp>
      <p:cxnSp>
        <p:nvCxnSpPr>
          <p:cNvPr id="6463" name="Google Shape;6463;p113"/>
          <p:cNvCxnSpPr/>
          <p:nvPr/>
        </p:nvCxnSpPr>
        <p:spPr>
          <a:xfrm rot="10800000">
            <a:off x="8413214" y="3170990"/>
            <a:ext cx="609600" cy="0"/>
          </a:xfrm>
          <a:prstGeom prst="straightConnector1">
            <a:avLst/>
          </a:prstGeom>
          <a:noFill/>
          <a:ln w="9525" cap="flat" cmpd="sng">
            <a:solidFill>
              <a:srgbClr val="000000"/>
            </a:solidFill>
            <a:prstDash val="solid"/>
            <a:round/>
            <a:headEnd type="none" w="med" len="med"/>
            <a:tailEnd type="none" w="med" len="med"/>
          </a:ln>
        </p:spPr>
      </p:cxnSp>
      <p:cxnSp>
        <p:nvCxnSpPr>
          <p:cNvPr id="6464" name="Google Shape;6464;p113"/>
          <p:cNvCxnSpPr/>
          <p:nvPr/>
        </p:nvCxnSpPr>
        <p:spPr>
          <a:xfrm flipH="1">
            <a:off x="8537039" y="2770940"/>
            <a:ext cx="923925" cy="866775"/>
          </a:xfrm>
          <a:prstGeom prst="straightConnector1">
            <a:avLst/>
          </a:prstGeom>
          <a:noFill/>
          <a:ln w="9525" cap="flat" cmpd="sng">
            <a:solidFill>
              <a:srgbClr val="000000"/>
            </a:solidFill>
            <a:prstDash val="solid"/>
            <a:round/>
            <a:headEnd type="none" w="med" len="med"/>
            <a:tailEnd type="none" w="med" len="med"/>
          </a:ln>
        </p:spPr>
      </p:cxnSp>
      <p:cxnSp>
        <p:nvCxnSpPr>
          <p:cNvPr id="6465" name="Google Shape;6465;p113"/>
          <p:cNvCxnSpPr/>
          <p:nvPr/>
        </p:nvCxnSpPr>
        <p:spPr>
          <a:xfrm rot="10800000">
            <a:off x="9458935" y="2771087"/>
            <a:ext cx="439738" cy="0"/>
          </a:xfrm>
          <a:prstGeom prst="straightConnector1">
            <a:avLst/>
          </a:prstGeom>
          <a:noFill/>
          <a:ln w="9525" cap="flat" cmpd="sng">
            <a:solidFill>
              <a:srgbClr val="000000"/>
            </a:solidFill>
            <a:prstDash val="solid"/>
            <a:round/>
            <a:headEnd type="none" w="med" len="med"/>
            <a:tailEnd type="none" w="med" len="med"/>
          </a:ln>
        </p:spPr>
      </p:cxnSp>
      <p:grpSp>
        <p:nvGrpSpPr>
          <p:cNvPr id="6466" name="Google Shape;6466;p113"/>
          <p:cNvGrpSpPr/>
          <p:nvPr/>
        </p:nvGrpSpPr>
        <p:grpSpPr>
          <a:xfrm>
            <a:off x="8616414" y="1265990"/>
            <a:ext cx="1790700" cy="707189"/>
            <a:chOff x="8616414" y="1265990"/>
            <a:chExt cx="1790700" cy="707189"/>
          </a:xfrm>
        </p:grpSpPr>
        <p:sp>
          <p:nvSpPr>
            <p:cNvPr id="6467" name="Google Shape;6467;p113"/>
            <p:cNvSpPr txBox="1"/>
            <p:nvPr/>
          </p:nvSpPr>
          <p:spPr>
            <a:xfrm>
              <a:off x="8616414" y="1265990"/>
              <a:ext cx="179070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throughput:</a:t>
              </a:r>
              <a:r>
                <a:rPr lang="en-US" sz="2400" b="0" i="0" u="none" strike="noStrike" cap="none">
                  <a:solidFill>
                    <a:srgbClr val="FF0000"/>
                  </a:solidFill>
                  <a:latin typeface="Noto Sans Symbols"/>
                  <a:ea typeface="Noto Sans Symbols"/>
                  <a:cs typeface="Noto Sans Symbols"/>
                  <a:sym typeface="Noto Sans Symbols"/>
                </a:rPr>
                <a:t> </a:t>
              </a:r>
              <a:r>
                <a:rPr lang="en-US" sz="2400" b="0" i="0" u="none" strike="noStrike" cap="none">
                  <a:solidFill>
                    <a:srgbClr val="CC0000"/>
                  </a:solidFill>
                  <a:latin typeface="Noto Sans Symbols"/>
                  <a:ea typeface="Noto Sans Symbols"/>
                  <a:cs typeface="Noto Sans Symbols"/>
                  <a:sym typeface="Noto Sans Symbols"/>
                </a:rPr>
                <a:t>λ</a:t>
              </a:r>
              <a:r>
                <a:rPr lang="en-US" sz="2400" b="0" i="0" u="none" strike="noStrike" cap="none" baseline="-25000">
                  <a:solidFill>
                    <a:srgbClr val="CC0000"/>
                  </a:solidFill>
                  <a:latin typeface="Arial"/>
                  <a:ea typeface="Arial"/>
                  <a:cs typeface="Arial"/>
                  <a:sym typeface="Arial"/>
                </a:rPr>
                <a:t>out</a:t>
              </a:r>
              <a:endParaRPr sz="2400" b="0" i="0" u="none" strike="noStrike" cap="none">
                <a:solidFill>
                  <a:srgbClr val="CC0000"/>
                </a:solidFill>
                <a:latin typeface="Comic Sans MS"/>
                <a:ea typeface="Comic Sans MS"/>
                <a:cs typeface="Comic Sans MS"/>
                <a:sym typeface="Comic Sans MS"/>
              </a:endParaRPr>
            </a:p>
          </p:txBody>
        </p:sp>
        <p:cxnSp>
          <p:nvCxnSpPr>
            <p:cNvPr id="6468" name="Google Shape;6468;p113"/>
            <p:cNvCxnSpPr/>
            <p:nvPr/>
          </p:nvCxnSpPr>
          <p:spPr>
            <a:xfrm>
              <a:off x="9460964" y="1675565"/>
              <a:ext cx="549310" cy="297614"/>
            </a:xfrm>
            <a:prstGeom prst="straightConnector1">
              <a:avLst/>
            </a:prstGeom>
            <a:noFill/>
            <a:ln w="9525" cap="flat" cmpd="sng">
              <a:solidFill>
                <a:srgbClr val="000000"/>
              </a:solidFill>
              <a:prstDash val="solid"/>
              <a:round/>
              <a:headEnd type="none" w="med" len="med"/>
              <a:tailEnd type="triangle" w="med" len="med"/>
            </a:ln>
          </p:spPr>
        </p:cxnSp>
      </p:grpSp>
      <p:sp>
        <p:nvSpPr>
          <p:cNvPr id="6469" name="Google Shape;6469;p113"/>
          <p:cNvSpPr/>
          <p:nvPr/>
        </p:nvSpPr>
        <p:spPr>
          <a:xfrm>
            <a:off x="8102651" y="5953953"/>
            <a:ext cx="2605247" cy="78422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170"/>
              <a:buFont typeface="Calibri"/>
              <a:buNone/>
            </a:pPr>
            <a:r>
              <a:rPr lang="en-US" sz="1800" b="0" i="0" u="none" strike="noStrike" cap="none">
                <a:solidFill>
                  <a:srgbClr val="000000"/>
                </a:solidFill>
                <a:latin typeface="Calibri"/>
                <a:ea typeface="Calibri"/>
                <a:cs typeface="Calibri"/>
                <a:sym typeface="Calibri"/>
              </a:rPr>
              <a:t>large delays as arrival rate </a:t>
            </a:r>
            <a:r>
              <a:rPr lang="en-US" sz="1800" b="0" i="0" u="none" strike="noStrike" cap="none">
                <a:solidFill>
                  <a:srgbClr val="000000"/>
                </a:solidFill>
                <a:latin typeface="Noto Sans Symbols"/>
                <a:ea typeface="Noto Sans Symbols"/>
                <a:cs typeface="Noto Sans Symbols"/>
                <a:sym typeface="Noto Sans Symbols"/>
              </a:rPr>
              <a:t>λ</a:t>
            </a:r>
            <a:r>
              <a:rPr lang="en-US" sz="1800" b="0" i="0" u="none" strike="noStrike" cap="none" baseline="-25000">
                <a:solidFill>
                  <a:srgbClr val="000000"/>
                </a:solidFill>
                <a:latin typeface="Gill Sans"/>
                <a:ea typeface="Gill Sans"/>
                <a:cs typeface="Gill Sans"/>
                <a:sym typeface="Gill Sans"/>
              </a:rPr>
              <a:t>in</a:t>
            </a:r>
            <a:r>
              <a:rPr lang="en-US" sz="1800" b="0" i="0" u="none" strike="noStrike" cap="none">
                <a:solidFill>
                  <a:srgbClr val="000000"/>
                </a:solidFill>
                <a:latin typeface="Gill Sans"/>
                <a:ea typeface="Gill Sans"/>
                <a:cs typeface="Gill Sans"/>
                <a:sym typeface="Gill Sans"/>
              </a:rPr>
              <a:t> </a:t>
            </a:r>
            <a:r>
              <a:rPr lang="en-US" sz="1800" b="0" i="0" u="none" strike="noStrike" cap="none">
                <a:solidFill>
                  <a:srgbClr val="000000"/>
                </a:solidFill>
                <a:latin typeface="Calibri"/>
                <a:ea typeface="Calibri"/>
                <a:cs typeface="Calibri"/>
                <a:sym typeface="Calibri"/>
              </a:rPr>
              <a:t>approaches capacity</a:t>
            </a:r>
            <a:endParaRPr/>
          </a:p>
        </p:txBody>
      </p:sp>
      <p:grpSp>
        <p:nvGrpSpPr>
          <p:cNvPr id="6470" name="Google Shape;6470;p113"/>
          <p:cNvGrpSpPr/>
          <p:nvPr/>
        </p:nvGrpSpPr>
        <p:grpSpPr>
          <a:xfrm>
            <a:off x="10481726" y="2478840"/>
            <a:ext cx="231775" cy="441325"/>
            <a:chOff x="4140" y="429"/>
            <a:chExt cx="1425" cy="2396"/>
          </a:xfrm>
        </p:grpSpPr>
        <p:sp>
          <p:nvSpPr>
            <p:cNvPr id="6471" name="Google Shape;6471;p11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72" name="Google Shape;6472;p113"/>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73" name="Google Shape;6473;p11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74" name="Google Shape;6474;p11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75" name="Google Shape;6475;p113"/>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476" name="Google Shape;6476;p113"/>
            <p:cNvGrpSpPr/>
            <p:nvPr/>
          </p:nvGrpSpPr>
          <p:grpSpPr>
            <a:xfrm>
              <a:off x="4745" y="670"/>
              <a:ext cx="586" cy="146"/>
              <a:chOff x="609" y="2570"/>
              <a:chExt cx="731" cy="140"/>
            </a:xfrm>
          </p:grpSpPr>
          <p:sp>
            <p:nvSpPr>
              <p:cNvPr id="6477" name="Google Shape;6477;p113"/>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78" name="Google Shape;6478;p113"/>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479" name="Google Shape;6479;p113"/>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480" name="Google Shape;6480;p113"/>
            <p:cNvGrpSpPr/>
            <p:nvPr/>
          </p:nvGrpSpPr>
          <p:grpSpPr>
            <a:xfrm>
              <a:off x="4745" y="998"/>
              <a:ext cx="586" cy="129"/>
              <a:chOff x="612" y="2572"/>
              <a:chExt cx="731" cy="134"/>
            </a:xfrm>
          </p:grpSpPr>
          <p:sp>
            <p:nvSpPr>
              <p:cNvPr id="6481" name="Google Shape;6481;p113"/>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82" name="Google Shape;6482;p113"/>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483" name="Google Shape;6483;p113"/>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84" name="Google Shape;6484;p113"/>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485" name="Google Shape;6485;p113"/>
            <p:cNvGrpSpPr/>
            <p:nvPr/>
          </p:nvGrpSpPr>
          <p:grpSpPr>
            <a:xfrm>
              <a:off x="4735" y="1627"/>
              <a:ext cx="586" cy="215"/>
              <a:chOff x="614" y="2568"/>
              <a:chExt cx="730" cy="198"/>
            </a:xfrm>
          </p:grpSpPr>
          <p:sp>
            <p:nvSpPr>
              <p:cNvPr id="6486" name="Google Shape;6486;p113"/>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87" name="Google Shape;6487;p113"/>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488" name="Google Shape;6488;p11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489" name="Google Shape;6489;p113"/>
            <p:cNvGrpSpPr/>
            <p:nvPr/>
          </p:nvGrpSpPr>
          <p:grpSpPr>
            <a:xfrm>
              <a:off x="4735" y="1325"/>
              <a:ext cx="586" cy="138"/>
              <a:chOff x="609" y="2566"/>
              <a:chExt cx="730" cy="138"/>
            </a:xfrm>
          </p:grpSpPr>
          <p:sp>
            <p:nvSpPr>
              <p:cNvPr id="6490" name="Google Shape;6490;p113"/>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91" name="Google Shape;6491;p113"/>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492" name="Google Shape;6492;p113"/>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93" name="Google Shape;6493;p11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94" name="Google Shape;6494;p11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95" name="Google Shape;6495;p113"/>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96" name="Google Shape;6496;p11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97" name="Google Shape;6497;p113"/>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98" name="Google Shape;6498;p113"/>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499" name="Google Shape;6499;p113"/>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00" name="Google Shape;6500;p113"/>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6501" name="Google Shape;6501;p113"/>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02" name="Google Shape;6502;p113"/>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503" name="Google Shape;6503;p113"/>
          <p:cNvGrpSpPr/>
          <p:nvPr/>
        </p:nvGrpSpPr>
        <p:grpSpPr>
          <a:xfrm>
            <a:off x="4826257" y="3381692"/>
            <a:ext cx="525463" cy="434975"/>
            <a:chOff x="-44" y="1473"/>
            <a:chExt cx="981" cy="1105"/>
          </a:xfrm>
        </p:grpSpPr>
        <p:pic>
          <p:nvPicPr>
            <p:cNvPr id="6504" name="Google Shape;6504;p11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505" name="Google Shape;6505;p11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506" name="Google Shape;6506;p113"/>
          <p:cNvGrpSpPr/>
          <p:nvPr/>
        </p:nvGrpSpPr>
        <p:grpSpPr>
          <a:xfrm>
            <a:off x="10164226" y="3444040"/>
            <a:ext cx="231775" cy="441325"/>
            <a:chOff x="4140" y="429"/>
            <a:chExt cx="1425" cy="2396"/>
          </a:xfrm>
        </p:grpSpPr>
        <p:sp>
          <p:nvSpPr>
            <p:cNvPr id="6507" name="Google Shape;6507;p11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08" name="Google Shape;6508;p113"/>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09" name="Google Shape;6509;p11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10" name="Google Shape;6510;p11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11" name="Google Shape;6511;p113"/>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512" name="Google Shape;6512;p113"/>
            <p:cNvGrpSpPr/>
            <p:nvPr/>
          </p:nvGrpSpPr>
          <p:grpSpPr>
            <a:xfrm>
              <a:off x="4745" y="670"/>
              <a:ext cx="586" cy="146"/>
              <a:chOff x="609" y="2570"/>
              <a:chExt cx="731" cy="140"/>
            </a:xfrm>
          </p:grpSpPr>
          <p:sp>
            <p:nvSpPr>
              <p:cNvPr id="6513" name="Google Shape;6513;p113"/>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14" name="Google Shape;6514;p113"/>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515" name="Google Shape;6515;p113"/>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516" name="Google Shape;6516;p113"/>
            <p:cNvGrpSpPr/>
            <p:nvPr/>
          </p:nvGrpSpPr>
          <p:grpSpPr>
            <a:xfrm>
              <a:off x="4745" y="998"/>
              <a:ext cx="586" cy="129"/>
              <a:chOff x="612" y="2572"/>
              <a:chExt cx="731" cy="134"/>
            </a:xfrm>
          </p:grpSpPr>
          <p:sp>
            <p:nvSpPr>
              <p:cNvPr id="6517" name="Google Shape;6517;p113"/>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18" name="Google Shape;6518;p113"/>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519" name="Google Shape;6519;p113"/>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20" name="Google Shape;6520;p113"/>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521" name="Google Shape;6521;p113"/>
            <p:cNvGrpSpPr/>
            <p:nvPr/>
          </p:nvGrpSpPr>
          <p:grpSpPr>
            <a:xfrm>
              <a:off x="4735" y="1627"/>
              <a:ext cx="586" cy="215"/>
              <a:chOff x="614" y="2568"/>
              <a:chExt cx="730" cy="198"/>
            </a:xfrm>
          </p:grpSpPr>
          <p:sp>
            <p:nvSpPr>
              <p:cNvPr id="6522" name="Google Shape;6522;p113"/>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23" name="Google Shape;6523;p113"/>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524" name="Google Shape;6524;p11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525" name="Google Shape;6525;p113"/>
            <p:cNvGrpSpPr/>
            <p:nvPr/>
          </p:nvGrpSpPr>
          <p:grpSpPr>
            <a:xfrm>
              <a:off x="4735" y="1325"/>
              <a:ext cx="586" cy="138"/>
              <a:chOff x="609" y="2566"/>
              <a:chExt cx="730" cy="138"/>
            </a:xfrm>
          </p:grpSpPr>
          <p:sp>
            <p:nvSpPr>
              <p:cNvPr id="6526" name="Google Shape;6526;p113"/>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27" name="Google Shape;6527;p113"/>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528" name="Google Shape;6528;p113"/>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29" name="Google Shape;6529;p11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30" name="Google Shape;6530;p11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31" name="Google Shape;6531;p113"/>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32" name="Google Shape;6532;p11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33" name="Google Shape;6533;p113"/>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34" name="Google Shape;6534;p113"/>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35" name="Google Shape;6535;p113"/>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36" name="Google Shape;6536;p113"/>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6537" name="Google Shape;6537;p113"/>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538" name="Google Shape;6538;p113"/>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539" name="Google Shape;6539;p113"/>
          <p:cNvSpPr txBox="1"/>
          <p:nvPr/>
        </p:nvSpPr>
        <p:spPr>
          <a:xfrm>
            <a:off x="774261" y="4402394"/>
            <a:ext cx="3172735" cy="1255728"/>
          </a:xfrm>
          <a:prstGeom prst="rect">
            <a:avLst/>
          </a:prstGeom>
          <a:noFill/>
          <a:ln>
            <a:noFill/>
          </a:ln>
        </p:spPr>
        <p:txBody>
          <a:bodyPr spcFirstLastPara="1" wrap="square" lIns="91425" tIns="45700" rIns="91425" bIns="45700" anchor="t" anchorCtr="0">
            <a:spAutoFit/>
          </a:bodyPr>
          <a:lstStyle/>
          <a:p>
            <a:pPr marL="400050" marR="0" lvl="0" indent="-400050" algn="l" rtl="0">
              <a:lnSpc>
                <a:spcPct val="90000"/>
              </a:lnSpc>
              <a:spcBef>
                <a:spcPts val="0"/>
              </a:spcBef>
              <a:spcAft>
                <a:spcPts val="0"/>
              </a:spcAft>
              <a:buClr>
                <a:srgbClr val="C00000"/>
              </a:buClr>
              <a:buSzPts val="2800"/>
              <a:buFont typeface="Calibri"/>
              <a:buNone/>
            </a:pPr>
            <a:r>
              <a:rPr lang="en-US" sz="2800" b="0" i="1" u="none" strike="noStrike" cap="none">
                <a:solidFill>
                  <a:srgbClr val="C00000"/>
                </a:solidFill>
                <a:latin typeface="Calibri"/>
                <a:ea typeface="Calibri"/>
                <a:cs typeface="Calibri"/>
                <a:sym typeface="Calibri"/>
              </a:rPr>
              <a:t>Q: </a:t>
            </a:r>
            <a:r>
              <a:rPr lang="en-US" sz="2800" b="0" i="0" u="none" strike="noStrike" cap="none">
                <a:solidFill>
                  <a:srgbClr val="000000"/>
                </a:solidFill>
                <a:latin typeface="Calibri"/>
                <a:ea typeface="Calibri"/>
                <a:cs typeface="Calibri"/>
                <a:sym typeface="Calibri"/>
              </a:rPr>
              <a:t>What happens as arrival rate </a:t>
            </a:r>
            <a:r>
              <a:rPr lang="en-US" sz="2800" b="0" i="1" u="none" strike="noStrike" cap="none">
                <a:solidFill>
                  <a:srgbClr val="C00000"/>
                </a:solidFill>
                <a:latin typeface="Noto Sans Symbols"/>
                <a:ea typeface="Noto Sans Symbols"/>
                <a:cs typeface="Noto Sans Symbols"/>
                <a:sym typeface="Noto Sans Symbols"/>
              </a:rPr>
              <a:t>λ</a:t>
            </a:r>
            <a:r>
              <a:rPr lang="en-US" sz="2800" b="0" i="0" u="none" strike="noStrike" cap="none" baseline="-25000">
                <a:solidFill>
                  <a:srgbClr val="C00000"/>
                </a:solidFill>
                <a:latin typeface="Calibri"/>
                <a:ea typeface="Calibri"/>
                <a:cs typeface="Calibri"/>
                <a:sym typeface="Calibri"/>
              </a:rPr>
              <a:t>in</a:t>
            </a:r>
            <a:r>
              <a:rPr lang="en-US" sz="2800" b="0" i="1" u="none" strike="noStrike" cap="none">
                <a:solidFill>
                  <a:srgbClr val="C00000"/>
                </a:solidFill>
                <a:latin typeface="Gill Sans"/>
                <a:ea typeface="Gill Sans"/>
                <a:cs typeface="Gill Sans"/>
                <a:sym typeface="Gill Sans"/>
              </a:rPr>
              <a:t> </a:t>
            </a:r>
            <a:r>
              <a:rPr lang="en-US" sz="2800" b="0" i="0" u="none" strike="noStrike" cap="none">
                <a:solidFill>
                  <a:srgbClr val="000000"/>
                </a:solidFill>
                <a:latin typeface="Calibri"/>
                <a:ea typeface="Calibri"/>
                <a:cs typeface="Calibri"/>
                <a:sym typeface="Calibri"/>
              </a:rPr>
              <a:t>approaches R/2? </a:t>
            </a:r>
            <a:endParaRPr/>
          </a:p>
        </p:txBody>
      </p:sp>
      <p:grpSp>
        <p:nvGrpSpPr>
          <p:cNvPr id="6540" name="Google Shape;6540;p113"/>
          <p:cNvGrpSpPr/>
          <p:nvPr/>
        </p:nvGrpSpPr>
        <p:grpSpPr>
          <a:xfrm>
            <a:off x="4818031" y="1175178"/>
            <a:ext cx="2132013" cy="724224"/>
            <a:chOff x="4818031" y="1175178"/>
            <a:chExt cx="2132013" cy="724224"/>
          </a:xfrm>
        </p:grpSpPr>
        <p:sp>
          <p:nvSpPr>
            <p:cNvPr id="6541" name="Google Shape;6541;p113"/>
            <p:cNvSpPr/>
            <p:nvPr/>
          </p:nvSpPr>
          <p:spPr>
            <a:xfrm>
              <a:off x="6584414" y="1808915"/>
              <a:ext cx="92075" cy="904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6542" name="Google Shape;6542;p113"/>
            <p:cNvCxnSpPr/>
            <p:nvPr/>
          </p:nvCxnSpPr>
          <p:spPr>
            <a:xfrm>
              <a:off x="6158964" y="1588252"/>
              <a:ext cx="369887" cy="252413"/>
            </a:xfrm>
            <a:prstGeom prst="straightConnector1">
              <a:avLst/>
            </a:prstGeom>
            <a:noFill/>
            <a:ln w="9525" cap="flat" cmpd="sng">
              <a:solidFill>
                <a:srgbClr val="000000"/>
              </a:solidFill>
              <a:prstDash val="solid"/>
              <a:round/>
              <a:headEnd type="none" w="med" len="med"/>
              <a:tailEnd type="triangle" w="med" len="med"/>
            </a:ln>
          </p:spPr>
        </p:cxnSp>
        <p:sp>
          <p:nvSpPr>
            <p:cNvPr id="6543" name="Google Shape;6543;p113"/>
            <p:cNvSpPr txBox="1"/>
            <p:nvPr/>
          </p:nvSpPr>
          <p:spPr>
            <a:xfrm>
              <a:off x="4818031" y="1175178"/>
              <a:ext cx="2132013" cy="366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original data: </a:t>
              </a:r>
              <a:r>
                <a:rPr lang="en-US" sz="2400" b="0" i="0" u="none" strike="noStrike" cap="none">
                  <a:solidFill>
                    <a:srgbClr val="CC0000"/>
                  </a:solidFill>
                  <a:latin typeface="Noto Sans Symbols"/>
                  <a:ea typeface="Noto Sans Symbols"/>
                  <a:cs typeface="Noto Sans Symbols"/>
                  <a:sym typeface="Noto Sans Symbols"/>
                </a:rPr>
                <a:t>λ</a:t>
              </a:r>
              <a:r>
                <a:rPr lang="en-US" sz="2400" b="0" i="0" u="none" strike="noStrike" cap="none" baseline="-25000">
                  <a:solidFill>
                    <a:srgbClr val="CC0000"/>
                  </a:solidFill>
                  <a:latin typeface="Arial"/>
                  <a:ea typeface="Arial"/>
                  <a:cs typeface="Arial"/>
                  <a:sym typeface="Arial"/>
                </a:rPr>
                <a:t>in</a:t>
              </a:r>
              <a:r>
                <a:rPr lang="en-US" sz="1600" b="0" i="0" u="none" strike="noStrike" cap="none" baseline="-25000">
                  <a:solidFill>
                    <a:srgbClr val="CC0000"/>
                  </a:solidFill>
                  <a:latin typeface="Arial"/>
                  <a:ea typeface="Arial"/>
                  <a:cs typeface="Arial"/>
                  <a:sym typeface="Arial"/>
                </a:rPr>
                <a:t> </a:t>
              </a:r>
              <a:endParaRPr sz="1600" b="0" i="0" u="none" strike="noStrike" cap="none">
                <a:solidFill>
                  <a:srgbClr val="CC0000"/>
                </a:solidFill>
                <a:latin typeface="Arial"/>
                <a:ea typeface="Arial"/>
                <a:cs typeface="Arial"/>
                <a:sym typeface="Arial"/>
              </a:endParaRPr>
            </a:p>
          </p:txBody>
        </p:sp>
      </p:grpSp>
      <p:cxnSp>
        <p:nvCxnSpPr>
          <p:cNvPr id="6544" name="Google Shape;6544;p113"/>
          <p:cNvCxnSpPr/>
          <p:nvPr/>
        </p:nvCxnSpPr>
        <p:spPr>
          <a:xfrm rot="10800000">
            <a:off x="8546879" y="3636250"/>
            <a:ext cx="822203" cy="0"/>
          </a:xfrm>
          <a:prstGeom prst="straightConnector1">
            <a:avLst/>
          </a:prstGeom>
          <a:noFill/>
          <a:ln w="9525" cap="flat" cmpd="sng">
            <a:solidFill>
              <a:srgbClr val="000000"/>
            </a:solidFill>
            <a:prstDash val="solid"/>
            <a:round/>
            <a:headEnd type="none" w="med" len="med"/>
            <a:tailEnd type="none" w="med" len="med"/>
          </a:ln>
        </p:spPr>
      </p:cxnSp>
      <p:cxnSp>
        <p:nvCxnSpPr>
          <p:cNvPr id="6545" name="Google Shape;6545;p113"/>
          <p:cNvCxnSpPr/>
          <p:nvPr/>
        </p:nvCxnSpPr>
        <p:spPr>
          <a:xfrm rot="10800000">
            <a:off x="6793108" y="2768743"/>
            <a:ext cx="439738" cy="0"/>
          </a:xfrm>
          <a:prstGeom prst="straightConnector1">
            <a:avLst/>
          </a:prstGeom>
          <a:noFill/>
          <a:ln w="9525" cap="flat" cmpd="sng">
            <a:solidFill>
              <a:srgbClr val="000000"/>
            </a:solidFill>
            <a:prstDash val="solid"/>
            <a:round/>
            <a:headEnd type="none" w="med" len="med"/>
            <a:tailEnd type="none" w="med" len="med"/>
          </a:ln>
        </p:spPr>
      </p:cxnSp>
      <p:cxnSp>
        <p:nvCxnSpPr>
          <p:cNvPr id="6546" name="Google Shape;6546;p113"/>
          <p:cNvCxnSpPr/>
          <p:nvPr/>
        </p:nvCxnSpPr>
        <p:spPr>
          <a:xfrm rot="10800000">
            <a:off x="5871674" y="3638595"/>
            <a:ext cx="439738" cy="0"/>
          </a:xfrm>
          <a:prstGeom prst="straightConnector1">
            <a:avLst/>
          </a:prstGeom>
          <a:noFill/>
          <a:ln w="9525" cap="flat" cmpd="sng">
            <a:solidFill>
              <a:srgbClr val="000000"/>
            </a:solidFill>
            <a:prstDash val="solid"/>
            <a:round/>
            <a:headEnd type="none" w="med" len="med"/>
            <a:tailEnd type="none" w="med" len="med"/>
          </a:ln>
        </p:spPr>
      </p:cxnSp>
      <p:sp>
        <p:nvSpPr>
          <p:cNvPr id="6547" name="Google Shape;6547;p113"/>
          <p:cNvSpPr txBox="1"/>
          <p:nvPr/>
        </p:nvSpPr>
        <p:spPr>
          <a:xfrm>
            <a:off x="8597524" y="2808849"/>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sp>
        <p:nvSpPr>
          <p:cNvPr id="6548" name="Google Shape;6548;p113"/>
          <p:cNvSpPr txBox="1"/>
          <p:nvPr/>
        </p:nvSpPr>
        <p:spPr>
          <a:xfrm>
            <a:off x="779177" y="2686311"/>
            <a:ext cx="3792183" cy="410850"/>
          </a:xfrm>
          <a:prstGeom prst="rect">
            <a:avLst/>
          </a:prstGeom>
          <a:noFill/>
          <a:ln>
            <a:noFill/>
          </a:ln>
        </p:spPr>
        <p:txBody>
          <a:bodyPr spcFirstLastPara="1" wrap="square" lIns="91425" tIns="45700" rIns="91425" bIns="45700" anchor="t" anchorCtr="0">
            <a:noAutofit/>
          </a:bodyPr>
          <a:lstStyle/>
          <a:p>
            <a:pPr marL="223838" marR="0" lvl="0" indent="-223838" algn="l" rtl="0">
              <a:lnSpc>
                <a:spcPct val="85000"/>
              </a:lnSpc>
              <a:spcBef>
                <a:spcPts val="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two flows</a:t>
            </a:r>
            <a:endParaRPr/>
          </a:p>
        </p:txBody>
      </p:sp>
      <p:sp>
        <p:nvSpPr>
          <p:cNvPr id="6549" name="Google Shape;6549;p113"/>
          <p:cNvSpPr txBox="1"/>
          <p:nvPr/>
        </p:nvSpPr>
        <p:spPr>
          <a:xfrm>
            <a:off x="773366" y="1908019"/>
            <a:ext cx="4138268" cy="805685"/>
          </a:xfrm>
          <a:prstGeom prst="rect">
            <a:avLst/>
          </a:prstGeom>
          <a:noFill/>
          <a:ln>
            <a:noFill/>
          </a:ln>
        </p:spPr>
        <p:txBody>
          <a:bodyPr spcFirstLastPara="1" wrap="square" lIns="91425" tIns="45700" rIns="91425" bIns="45700" anchor="t" anchorCtr="0">
            <a:noAutofit/>
          </a:bodyPr>
          <a:lstStyle/>
          <a:p>
            <a:pPr marL="223838" marR="0" lvl="0" indent="-223838" algn="l" rtl="0">
              <a:lnSpc>
                <a:spcPct val="85000"/>
              </a:lnSpc>
              <a:spcBef>
                <a:spcPts val="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one router, infinite buffers </a:t>
            </a:r>
            <a:endParaRPr/>
          </a:p>
          <a:p>
            <a:pPr marL="223838" marR="0" lvl="0" indent="-223838"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input, output link capacity: R</a:t>
            </a:r>
            <a:endParaRPr/>
          </a:p>
          <a:p>
            <a:pPr marL="0" marR="0" lvl="0" indent="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a:ea typeface="Gill Sans"/>
              <a:cs typeface="Gill Sans"/>
              <a:sym typeface="Gill Sans"/>
            </a:endParaRPr>
          </a:p>
        </p:txBody>
      </p:sp>
      <p:grpSp>
        <p:nvGrpSpPr>
          <p:cNvPr id="6550" name="Google Shape;6550;p113"/>
          <p:cNvGrpSpPr/>
          <p:nvPr/>
        </p:nvGrpSpPr>
        <p:grpSpPr>
          <a:xfrm>
            <a:off x="7530790" y="2226427"/>
            <a:ext cx="1563461" cy="1084649"/>
            <a:chOff x="7530790" y="2226427"/>
            <a:chExt cx="1563461" cy="1084649"/>
          </a:xfrm>
        </p:grpSpPr>
        <p:sp>
          <p:nvSpPr>
            <p:cNvPr id="6551" name="Google Shape;6551;p113"/>
            <p:cNvSpPr txBox="1"/>
            <p:nvPr/>
          </p:nvSpPr>
          <p:spPr>
            <a:xfrm>
              <a:off x="7670264" y="2226427"/>
              <a:ext cx="1423987" cy="3952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Arial"/>
                  <a:ea typeface="Arial"/>
                  <a:cs typeface="Arial"/>
                  <a:sym typeface="Arial"/>
                </a:rPr>
                <a:t>infinite</a:t>
              </a:r>
              <a:r>
                <a:rPr lang="en-US" sz="1200" b="0" i="0" u="none" strike="noStrike" cap="none">
                  <a:solidFill>
                    <a:srgbClr val="000000"/>
                  </a:solidFill>
                  <a:latin typeface="Arial"/>
                  <a:ea typeface="Arial"/>
                  <a:cs typeface="Arial"/>
                  <a:sym typeface="Arial"/>
                </a:rPr>
                <a:t> shared output link buffers</a:t>
              </a:r>
              <a:endParaRPr/>
            </a:p>
          </p:txBody>
        </p:sp>
        <p:cxnSp>
          <p:nvCxnSpPr>
            <p:cNvPr id="6552" name="Google Shape;6552;p113"/>
            <p:cNvCxnSpPr/>
            <p:nvPr/>
          </p:nvCxnSpPr>
          <p:spPr>
            <a:xfrm flipH="1">
              <a:off x="8308075" y="2647114"/>
              <a:ext cx="238488" cy="375865"/>
            </a:xfrm>
            <a:prstGeom prst="straightConnector1">
              <a:avLst/>
            </a:prstGeom>
            <a:noFill/>
            <a:ln w="9525" cap="flat" cmpd="sng">
              <a:solidFill>
                <a:srgbClr val="000000"/>
              </a:solidFill>
              <a:prstDash val="solid"/>
              <a:round/>
              <a:headEnd type="none" w="med" len="med"/>
              <a:tailEnd type="none" w="sm" len="sm"/>
            </a:ln>
          </p:spPr>
        </p:cxnSp>
        <p:grpSp>
          <p:nvGrpSpPr>
            <p:cNvPr id="6553" name="Google Shape;6553;p113"/>
            <p:cNvGrpSpPr/>
            <p:nvPr/>
          </p:nvGrpSpPr>
          <p:grpSpPr>
            <a:xfrm>
              <a:off x="7530790" y="3050726"/>
              <a:ext cx="899401" cy="260350"/>
              <a:chOff x="10436222" y="4555062"/>
              <a:chExt cx="899401" cy="260350"/>
            </a:xfrm>
          </p:grpSpPr>
          <p:sp>
            <p:nvSpPr>
              <p:cNvPr id="6554" name="Google Shape;6554;p113"/>
              <p:cNvSpPr/>
              <p:nvPr/>
            </p:nvSpPr>
            <p:spPr>
              <a:xfrm>
                <a:off x="10442522" y="4559486"/>
                <a:ext cx="891015" cy="254197"/>
              </a:xfrm>
              <a:prstGeom prst="rect">
                <a:avLst/>
              </a:prstGeom>
              <a:gradFill>
                <a:gsLst>
                  <a:gs pos="0">
                    <a:srgbClr val="757070"/>
                  </a:gs>
                  <a:gs pos="100000">
                    <a:srgbClr val="D8D8D8"/>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555" name="Google Shape;6555;p113"/>
              <p:cNvGrpSpPr/>
              <p:nvPr/>
            </p:nvGrpSpPr>
            <p:grpSpPr>
              <a:xfrm>
                <a:off x="10436222" y="4555062"/>
                <a:ext cx="899401" cy="260350"/>
                <a:chOff x="7488023" y="3444875"/>
                <a:chExt cx="947952" cy="260350"/>
              </a:xfrm>
            </p:grpSpPr>
            <p:grpSp>
              <p:nvGrpSpPr>
                <p:cNvPr id="6556" name="Google Shape;6556;p113"/>
                <p:cNvGrpSpPr/>
                <p:nvPr/>
              </p:nvGrpSpPr>
              <p:grpSpPr>
                <a:xfrm>
                  <a:off x="8025557" y="3487646"/>
                  <a:ext cx="327298" cy="173730"/>
                  <a:chOff x="8094529" y="3437940"/>
                  <a:chExt cx="307888" cy="155752"/>
                </a:xfrm>
              </p:grpSpPr>
              <p:cxnSp>
                <p:nvCxnSpPr>
                  <p:cNvPr id="6557" name="Google Shape;6557;p113"/>
                  <p:cNvCxnSpPr/>
                  <p:nvPr/>
                </p:nvCxnSpPr>
                <p:spPr>
                  <a:xfrm rot="10800000">
                    <a:off x="8402417"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58" name="Google Shape;6558;p113"/>
                  <p:cNvCxnSpPr/>
                  <p:nvPr/>
                </p:nvCxnSpPr>
                <p:spPr>
                  <a:xfrm rot="10800000">
                    <a:off x="8351102"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59" name="Google Shape;6559;p113"/>
                  <p:cNvCxnSpPr/>
                  <p:nvPr/>
                </p:nvCxnSpPr>
                <p:spPr>
                  <a:xfrm rot="10800000">
                    <a:off x="8299787"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60" name="Google Shape;6560;p113"/>
                  <p:cNvCxnSpPr/>
                  <p:nvPr/>
                </p:nvCxnSpPr>
                <p:spPr>
                  <a:xfrm rot="10800000">
                    <a:off x="8248473"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61" name="Google Shape;6561;p113"/>
                  <p:cNvCxnSpPr/>
                  <p:nvPr/>
                </p:nvCxnSpPr>
                <p:spPr>
                  <a:xfrm rot="10800000">
                    <a:off x="8197158"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62" name="Google Shape;6562;p113"/>
                  <p:cNvCxnSpPr/>
                  <p:nvPr/>
                </p:nvCxnSpPr>
                <p:spPr>
                  <a:xfrm rot="10800000">
                    <a:off x="8145843"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63" name="Google Shape;6563;p113"/>
                  <p:cNvCxnSpPr/>
                  <p:nvPr/>
                </p:nvCxnSpPr>
                <p:spPr>
                  <a:xfrm rot="10800000">
                    <a:off x="8094529" y="3437940"/>
                    <a:ext cx="0" cy="155752"/>
                  </a:xfrm>
                  <a:prstGeom prst="straightConnector1">
                    <a:avLst/>
                  </a:prstGeom>
                  <a:noFill/>
                  <a:ln w="12700" cap="flat" cmpd="sng">
                    <a:solidFill>
                      <a:schemeClr val="dk1"/>
                    </a:solidFill>
                    <a:prstDash val="solid"/>
                    <a:miter lim="800000"/>
                    <a:headEnd type="none" w="sm" len="sm"/>
                    <a:tailEnd type="none" w="sm" len="sm"/>
                  </a:ln>
                </p:spPr>
              </p:cxnSp>
            </p:grpSp>
            <p:grpSp>
              <p:nvGrpSpPr>
                <p:cNvPr id="6564" name="Google Shape;6564;p113"/>
                <p:cNvGrpSpPr/>
                <p:nvPr/>
              </p:nvGrpSpPr>
              <p:grpSpPr>
                <a:xfrm>
                  <a:off x="7488023" y="3444875"/>
                  <a:ext cx="947952" cy="260350"/>
                  <a:chOff x="8103973" y="3803650"/>
                  <a:chExt cx="947952" cy="260350"/>
                </a:xfrm>
              </p:grpSpPr>
              <p:cxnSp>
                <p:nvCxnSpPr>
                  <p:cNvPr id="6565" name="Google Shape;6565;p113"/>
                  <p:cNvCxnSpPr/>
                  <p:nvPr/>
                </p:nvCxnSpPr>
                <p:spPr>
                  <a:xfrm>
                    <a:off x="8110664" y="3810000"/>
                    <a:ext cx="941261" cy="0"/>
                  </a:xfrm>
                  <a:prstGeom prst="straightConnector1">
                    <a:avLst/>
                  </a:prstGeom>
                  <a:noFill/>
                  <a:ln w="19050" cap="flat" cmpd="sng">
                    <a:solidFill>
                      <a:schemeClr val="dk1"/>
                    </a:solidFill>
                    <a:prstDash val="solid"/>
                    <a:miter lim="800000"/>
                    <a:headEnd type="none" w="sm" len="sm"/>
                    <a:tailEnd type="none" w="sm" len="sm"/>
                  </a:ln>
                </p:spPr>
              </p:cxnSp>
              <p:cxnSp>
                <p:nvCxnSpPr>
                  <p:cNvPr id="6566" name="Google Shape;6566;p113"/>
                  <p:cNvCxnSpPr/>
                  <p:nvPr/>
                </p:nvCxnSpPr>
                <p:spPr>
                  <a:xfrm>
                    <a:off x="8103973" y="4060825"/>
                    <a:ext cx="947952" cy="0"/>
                  </a:xfrm>
                  <a:prstGeom prst="straightConnector1">
                    <a:avLst/>
                  </a:prstGeom>
                  <a:noFill/>
                  <a:ln w="19050" cap="flat" cmpd="sng">
                    <a:solidFill>
                      <a:schemeClr val="dk1"/>
                    </a:solidFill>
                    <a:prstDash val="solid"/>
                    <a:miter lim="800000"/>
                    <a:headEnd type="none" w="sm" len="sm"/>
                    <a:tailEnd type="none" w="sm" len="sm"/>
                  </a:ln>
                </p:spPr>
              </p:cxnSp>
              <p:cxnSp>
                <p:nvCxnSpPr>
                  <p:cNvPr id="6567" name="Google Shape;6567;p113"/>
                  <p:cNvCxnSpPr/>
                  <p:nvPr/>
                </p:nvCxnSpPr>
                <p:spPr>
                  <a:xfrm>
                    <a:off x="9048750" y="3803650"/>
                    <a:ext cx="0" cy="260350"/>
                  </a:xfrm>
                  <a:prstGeom prst="straightConnector1">
                    <a:avLst/>
                  </a:prstGeom>
                  <a:noFill/>
                  <a:ln w="19050" cap="flat" cmpd="sng">
                    <a:solidFill>
                      <a:schemeClr val="dk1"/>
                    </a:solidFill>
                    <a:prstDash val="solid"/>
                    <a:miter lim="800000"/>
                    <a:headEnd type="none" w="sm" len="sm"/>
                    <a:tailEnd type="none" w="sm" len="sm"/>
                  </a:ln>
                </p:spPr>
              </p:cxnSp>
            </p:grpSp>
            <p:sp>
              <p:nvSpPr>
                <p:cNvPr id="6568" name="Google Shape;6568;p113"/>
                <p:cNvSpPr/>
                <p:nvPr/>
              </p:nvSpPr>
              <p:spPr>
                <a:xfrm>
                  <a:off x="7924800" y="3546475"/>
                  <a:ext cx="57150" cy="5715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69" name="Google Shape;6569;p113"/>
                <p:cNvSpPr/>
                <p:nvPr/>
              </p:nvSpPr>
              <p:spPr>
                <a:xfrm>
                  <a:off x="7842250" y="3546475"/>
                  <a:ext cx="57150" cy="5715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70" name="Google Shape;6570;p113"/>
                <p:cNvSpPr/>
                <p:nvPr/>
              </p:nvSpPr>
              <p:spPr>
                <a:xfrm>
                  <a:off x="7759700" y="3546475"/>
                  <a:ext cx="57150" cy="5715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71" name="Google Shape;6571;p113"/>
                <p:cNvSpPr/>
                <p:nvPr/>
              </p:nvSpPr>
              <p:spPr>
                <a:xfrm>
                  <a:off x="7677150" y="3546475"/>
                  <a:ext cx="57150" cy="5715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sp>
        <p:nvSpPr>
          <p:cNvPr id="6572" name="Google Shape;6572;p113"/>
          <p:cNvSpPr/>
          <p:nvPr/>
        </p:nvSpPr>
        <p:spPr>
          <a:xfrm>
            <a:off x="6632039" y="1856540"/>
            <a:ext cx="3429000" cy="1276350"/>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573" name="Google Shape;6573;p113"/>
          <p:cNvGrpSpPr/>
          <p:nvPr/>
        </p:nvGrpSpPr>
        <p:grpSpPr>
          <a:xfrm>
            <a:off x="5641439" y="2685215"/>
            <a:ext cx="4000500" cy="1028700"/>
            <a:chOff x="5641439" y="2685215"/>
            <a:chExt cx="4000500" cy="1028700"/>
          </a:xfrm>
        </p:grpSpPr>
        <p:sp>
          <p:nvSpPr>
            <p:cNvPr id="6574" name="Google Shape;6574;p113"/>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6575" name="Google Shape;6575;p113"/>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576" name="Google Shape;6576;p113"/>
          <p:cNvSpPr txBox="1"/>
          <p:nvPr/>
        </p:nvSpPr>
        <p:spPr>
          <a:xfrm>
            <a:off x="7077879" y="2843683"/>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sp>
        <p:nvSpPr>
          <p:cNvPr id="6577" name="Google Shape;6577;p113"/>
          <p:cNvSpPr txBox="1"/>
          <p:nvPr/>
        </p:nvSpPr>
        <p:spPr>
          <a:xfrm>
            <a:off x="769346" y="3074685"/>
            <a:ext cx="3792183" cy="420682"/>
          </a:xfrm>
          <a:prstGeom prst="rect">
            <a:avLst/>
          </a:prstGeom>
          <a:noFill/>
          <a:ln>
            <a:noFill/>
          </a:ln>
        </p:spPr>
        <p:txBody>
          <a:bodyPr spcFirstLastPara="1" wrap="square" lIns="91425" tIns="45700" rIns="91425" bIns="45700" anchor="t" anchorCtr="0">
            <a:noAutofit/>
          </a:bodyPr>
          <a:lstStyle/>
          <a:p>
            <a:pPr marL="223838" marR="0" lvl="0" indent="-223838" algn="l" rtl="0">
              <a:lnSpc>
                <a:spcPct val="85000"/>
              </a:lnSpc>
              <a:spcBef>
                <a:spcPts val="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no retransmissions needed</a:t>
            </a:r>
            <a:endParaRPr/>
          </a:p>
          <a:p>
            <a:pPr marL="284163" marR="0" lvl="0" indent="-106363"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a:ea typeface="Gill Sans"/>
              <a:cs typeface="Gill Sans"/>
              <a:sym typeface="Gill Sans"/>
            </a:endParaRPr>
          </a:p>
        </p:txBody>
      </p:sp>
      <p:grpSp>
        <p:nvGrpSpPr>
          <p:cNvPr id="6578" name="Google Shape;6578;p113"/>
          <p:cNvGrpSpPr/>
          <p:nvPr/>
        </p:nvGrpSpPr>
        <p:grpSpPr>
          <a:xfrm>
            <a:off x="7949626" y="4325522"/>
            <a:ext cx="1778902" cy="1635125"/>
            <a:chOff x="7949627" y="4325522"/>
            <a:chExt cx="1778902" cy="1635125"/>
          </a:xfrm>
        </p:grpSpPr>
        <p:cxnSp>
          <p:nvCxnSpPr>
            <p:cNvPr id="6579" name="Google Shape;6579;p113"/>
            <p:cNvCxnSpPr/>
            <p:nvPr/>
          </p:nvCxnSpPr>
          <p:spPr>
            <a:xfrm>
              <a:off x="8321896" y="4325522"/>
              <a:ext cx="0" cy="1276350"/>
            </a:xfrm>
            <a:prstGeom prst="straightConnector1">
              <a:avLst/>
            </a:prstGeom>
            <a:noFill/>
            <a:ln w="19050" cap="flat" cmpd="sng">
              <a:solidFill>
                <a:srgbClr val="000000"/>
              </a:solidFill>
              <a:prstDash val="solid"/>
              <a:round/>
              <a:headEnd type="none" w="med" len="med"/>
              <a:tailEnd type="none" w="med" len="med"/>
            </a:ln>
          </p:spPr>
        </p:cxnSp>
        <p:cxnSp>
          <p:nvCxnSpPr>
            <p:cNvPr id="6580" name="Google Shape;6580;p113"/>
            <p:cNvCxnSpPr/>
            <p:nvPr/>
          </p:nvCxnSpPr>
          <p:spPr>
            <a:xfrm>
              <a:off x="9455371" y="4465222"/>
              <a:ext cx="0" cy="1104900"/>
            </a:xfrm>
            <a:prstGeom prst="straightConnector1">
              <a:avLst/>
            </a:prstGeom>
            <a:noFill/>
            <a:ln w="12700" cap="flat" cmpd="sng">
              <a:solidFill>
                <a:srgbClr val="000000"/>
              </a:solidFill>
              <a:prstDash val="dash"/>
              <a:round/>
              <a:headEnd type="none" w="med" len="med"/>
              <a:tailEnd type="none" w="med" len="med"/>
            </a:ln>
          </p:spPr>
        </p:cxnSp>
        <p:sp>
          <p:nvSpPr>
            <p:cNvPr id="6581" name="Google Shape;6581;p113"/>
            <p:cNvSpPr/>
            <p:nvPr/>
          </p:nvSpPr>
          <p:spPr>
            <a:xfrm>
              <a:off x="8315546" y="4439822"/>
              <a:ext cx="1106488" cy="1152525"/>
            </a:xfrm>
            <a:custGeom>
              <a:avLst/>
              <a:gdLst/>
              <a:ahLst/>
              <a:cxnLst/>
              <a:rect l="l" t="t" r="r" b="b"/>
              <a:pathLst>
                <a:path w="10000" h="10000" extrusionOk="0">
                  <a:moveTo>
                    <a:pt x="0" y="10000"/>
                  </a:moveTo>
                  <a:cubicBezTo>
                    <a:pt x="1363" y="9601"/>
                    <a:pt x="6598" y="9697"/>
                    <a:pt x="8219" y="7617"/>
                  </a:cubicBezTo>
                  <a:cubicBezTo>
                    <a:pt x="9562" y="6715"/>
                    <a:pt x="9861" y="4761"/>
                    <a:pt x="1000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6582" name="Google Shape;6582;p113"/>
            <p:cNvCxnSpPr/>
            <p:nvPr/>
          </p:nvCxnSpPr>
          <p:spPr>
            <a:xfrm>
              <a:off x="9452196" y="5601872"/>
              <a:ext cx="0" cy="92075"/>
            </a:xfrm>
            <a:prstGeom prst="straightConnector1">
              <a:avLst/>
            </a:prstGeom>
            <a:noFill/>
            <a:ln w="19050" cap="flat" cmpd="sng">
              <a:solidFill>
                <a:srgbClr val="000000"/>
              </a:solidFill>
              <a:prstDash val="solid"/>
              <a:round/>
              <a:headEnd type="none" w="med" len="med"/>
              <a:tailEnd type="none" w="med" len="med"/>
            </a:ln>
          </p:spPr>
        </p:cxnSp>
        <p:sp>
          <p:nvSpPr>
            <p:cNvPr id="6583" name="Google Shape;6583;p113"/>
            <p:cNvSpPr txBox="1"/>
            <p:nvPr/>
          </p:nvSpPr>
          <p:spPr>
            <a:xfrm>
              <a:off x="9242646" y="5636797"/>
              <a:ext cx="4603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6584" name="Google Shape;6584;p113"/>
            <p:cNvSpPr txBox="1"/>
            <p:nvPr/>
          </p:nvSpPr>
          <p:spPr>
            <a:xfrm rot="-5400000">
              <a:off x="7790083" y="4868447"/>
              <a:ext cx="688975" cy="3698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delay</a:t>
              </a:r>
              <a:endParaRPr sz="1800" b="0" i="0" u="none" strike="noStrike" cap="none" baseline="-25000">
                <a:solidFill>
                  <a:srgbClr val="000000"/>
                </a:solidFill>
                <a:latin typeface="Calibri"/>
                <a:ea typeface="Calibri"/>
                <a:cs typeface="Calibri"/>
                <a:sym typeface="Calibri"/>
              </a:endParaRPr>
            </a:p>
          </p:txBody>
        </p:sp>
        <p:sp>
          <p:nvSpPr>
            <p:cNvPr id="6585" name="Google Shape;6585;p113"/>
            <p:cNvSpPr txBox="1"/>
            <p:nvPr/>
          </p:nvSpPr>
          <p:spPr>
            <a:xfrm>
              <a:off x="8720358" y="5563772"/>
              <a:ext cx="452438"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a:ea typeface="Arial"/>
                  <a:cs typeface="Arial"/>
                  <a:sym typeface="Arial"/>
                </a:rPr>
                <a:t>in</a:t>
              </a:r>
              <a:endParaRPr/>
            </a:p>
          </p:txBody>
        </p:sp>
        <p:cxnSp>
          <p:nvCxnSpPr>
            <p:cNvPr id="6586" name="Google Shape;6586;p113"/>
            <p:cNvCxnSpPr/>
            <p:nvPr/>
          </p:nvCxnSpPr>
          <p:spPr>
            <a:xfrm>
              <a:off x="8312683" y="5594801"/>
              <a:ext cx="1415845" cy="0"/>
            </a:xfrm>
            <a:prstGeom prst="straightConnector1">
              <a:avLst/>
            </a:prstGeom>
            <a:noFill/>
            <a:ln w="19050" cap="flat" cmpd="sng">
              <a:solidFill>
                <a:schemeClr val="dk1"/>
              </a:solidFill>
              <a:prstDash val="solid"/>
              <a:miter lim="800000"/>
              <a:headEnd type="none" w="sm" len="sm"/>
              <a:tailEnd type="none" w="sm" len="sm"/>
            </a:ln>
          </p:spPr>
        </p:cxnSp>
      </p:grpSp>
      <p:sp>
        <p:nvSpPr>
          <p:cNvPr id="6587" name="Google Shape;6587;p113"/>
          <p:cNvSpPr/>
          <p:nvPr/>
        </p:nvSpPr>
        <p:spPr>
          <a:xfrm>
            <a:off x="4764506" y="1106906"/>
            <a:ext cx="1925052" cy="693019"/>
          </a:xfrm>
          <a:prstGeom prst="ellipse">
            <a:avLst/>
          </a:prstGeom>
          <a:noFill/>
          <a:ln w="317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88" name="Google Shape;6588;p113"/>
          <p:cNvSpPr/>
          <p:nvPr/>
        </p:nvSpPr>
        <p:spPr>
          <a:xfrm>
            <a:off x="8507129" y="1182304"/>
            <a:ext cx="1925052" cy="693019"/>
          </a:xfrm>
          <a:prstGeom prst="ellipse">
            <a:avLst/>
          </a:prstGeom>
          <a:noFill/>
          <a:ln w="317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89" name="Google Shape;6589;p113"/>
          <p:cNvSpPr txBox="1"/>
          <p:nvPr/>
        </p:nvSpPr>
        <p:spPr>
          <a:xfrm>
            <a:off x="12534826" y="6135036"/>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cxnSp>
        <p:nvCxnSpPr>
          <p:cNvPr id="6590" name="Google Shape;6590;p113"/>
          <p:cNvCxnSpPr/>
          <p:nvPr/>
        </p:nvCxnSpPr>
        <p:spPr>
          <a:xfrm>
            <a:off x="12776717" y="4095473"/>
            <a:ext cx="0" cy="1869027"/>
          </a:xfrm>
          <a:prstGeom prst="straightConnector1">
            <a:avLst/>
          </a:prstGeom>
          <a:noFill/>
          <a:ln w="12700" cap="flat" cmpd="sng">
            <a:solidFill>
              <a:schemeClr val="dk1"/>
            </a:solidFill>
            <a:prstDash val="dash"/>
            <a:round/>
            <a:headEnd type="none" w="med" len="med"/>
            <a:tailEnd type="none" w="med" len="med"/>
          </a:ln>
        </p:spPr>
      </p:cxnSp>
      <p:cxnSp>
        <p:nvCxnSpPr>
          <p:cNvPr id="6591" name="Google Shape;6591;p113"/>
          <p:cNvCxnSpPr/>
          <p:nvPr/>
        </p:nvCxnSpPr>
        <p:spPr>
          <a:xfrm>
            <a:off x="12771096" y="6018207"/>
            <a:ext cx="0" cy="155752"/>
          </a:xfrm>
          <a:prstGeom prst="straightConnector1">
            <a:avLst/>
          </a:prstGeom>
          <a:noFill/>
          <a:ln w="19050" cap="flat" cmpd="sng">
            <a:solidFill>
              <a:schemeClr val="dk1"/>
            </a:solidFill>
            <a:prstDash val="solid"/>
            <a:round/>
            <a:headEnd type="none" w="med" len="med"/>
            <a:tailEnd type="none" w="med" len="med"/>
          </a:ln>
        </p:spPr>
      </p:cxnSp>
      <p:grpSp>
        <p:nvGrpSpPr>
          <p:cNvPr id="6592" name="Google Shape;6592;p113"/>
          <p:cNvGrpSpPr/>
          <p:nvPr/>
        </p:nvGrpSpPr>
        <p:grpSpPr>
          <a:xfrm>
            <a:off x="4643558" y="4257261"/>
            <a:ext cx="2333625" cy="1701800"/>
            <a:chOff x="4643558" y="4257261"/>
            <a:chExt cx="2333625" cy="1701800"/>
          </a:xfrm>
        </p:grpSpPr>
        <p:grpSp>
          <p:nvGrpSpPr>
            <p:cNvPr id="6593" name="Google Shape;6593;p113"/>
            <p:cNvGrpSpPr/>
            <p:nvPr/>
          </p:nvGrpSpPr>
          <p:grpSpPr>
            <a:xfrm>
              <a:off x="4643558" y="4257261"/>
              <a:ext cx="2333625" cy="1701800"/>
              <a:chOff x="4643558" y="4257261"/>
              <a:chExt cx="2333625" cy="1701800"/>
            </a:xfrm>
          </p:grpSpPr>
          <p:cxnSp>
            <p:nvCxnSpPr>
              <p:cNvPr id="6594" name="Google Shape;6594;p113"/>
              <p:cNvCxnSpPr/>
              <p:nvPr/>
            </p:nvCxnSpPr>
            <p:spPr>
              <a:xfrm>
                <a:off x="5126158" y="4323936"/>
                <a:ext cx="0" cy="1276350"/>
              </a:xfrm>
              <a:prstGeom prst="straightConnector1">
                <a:avLst/>
              </a:prstGeom>
              <a:noFill/>
              <a:ln w="19050" cap="flat" cmpd="sng">
                <a:solidFill>
                  <a:srgbClr val="000000"/>
                </a:solidFill>
                <a:prstDash val="solid"/>
                <a:round/>
                <a:headEnd type="none" w="med" len="med"/>
                <a:tailEnd type="none" w="med" len="med"/>
              </a:ln>
            </p:spPr>
          </p:cxnSp>
          <p:cxnSp>
            <p:nvCxnSpPr>
              <p:cNvPr id="6595" name="Google Shape;6595;p113"/>
              <p:cNvCxnSpPr/>
              <p:nvPr/>
            </p:nvCxnSpPr>
            <p:spPr>
              <a:xfrm>
                <a:off x="6259633" y="4463636"/>
                <a:ext cx="0" cy="1104900"/>
              </a:xfrm>
              <a:prstGeom prst="straightConnector1">
                <a:avLst/>
              </a:prstGeom>
              <a:noFill/>
              <a:ln w="12700" cap="flat" cmpd="sng">
                <a:solidFill>
                  <a:srgbClr val="000000"/>
                </a:solidFill>
                <a:prstDash val="dash"/>
                <a:round/>
                <a:headEnd type="none" w="med" len="med"/>
                <a:tailEnd type="none" w="med" len="med"/>
              </a:ln>
            </p:spPr>
          </p:cxnSp>
          <p:sp>
            <p:nvSpPr>
              <p:cNvPr id="6596" name="Google Shape;6596;p113"/>
              <p:cNvSpPr/>
              <p:nvPr/>
            </p:nvSpPr>
            <p:spPr>
              <a:xfrm>
                <a:off x="5119808" y="4428711"/>
                <a:ext cx="1857375" cy="1162050"/>
              </a:xfrm>
              <a:custGeom>
                <a:avLst/>
                <a:gdLst/>
                <a:ahLst/>
                <a:cxnLst/>
                <a:rect l="l" t="t" r="r" b="b"/>
                <a:pathLst>
                  <a:path w="1170" h="732" extrusionOk="0">
                    <a:moveTo>
                      <a:pt x="0" y="732"/>
                    </a:moveTo>
                    <a:lnTo>
                      <a:pt x="720" y="0"/>
                    </a:lnTo>
                    <a:lnTo>
                      <a:pt x="1170" y="0"/>
                    </a:lnTo>
                  </a:path>
                </a:pathLst>
              </a:custGeom>
              <a:noFill/>
              <a:ln w="2857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6597" name="Google Shape;6597;p113"/>
              <p:cNvCxnSpPr/>
              <p:nvPr/>
            </p:nvCxnSpPr>
            <p:spPr>
              <a:xfrm>
                <a:off x="5043608" y="4428711"/>
                <a:ext cx="79375" cy="0"/>
              </a:xfrm>
              <a:prstGeom prst="straightConnector1">
                <a:avLst/>
              </a:prstGeom>
              <a:noFill/>
              <a:ln w="19050" cap="flat" cmpd="sng">
                <a:solidFill>
                  <a:srgbClr val="000000"/>
                </a:solidFill>
                <a:prstDash val="solid"/>
                <a:round/>
                <a:headEnd type="none" w="med" len="med"/>
                <a:tailEnd type="none" w="med" len="med"/>
              </a:ln>
            </p:spPr>
          </p:cxnSp>
          <p:cxnSp>
            <p:nvCxnSpPr>
              <p:cNvPr id="6598" name="Google Shape;6598;p113"/>
              <p:cNvCxnSpPr/>
              <p:nvPr/>
            </p:nvCxnSpPr>
            <p:spPr>
              <a:xfrm>
                <a:off x="6256458" y="5600286"/>
                <a:ext cx="0" cy="92075"/>
              </a:xfrm>
              <a:prstGeom prst="straightConnector1">
                <a:avLst/>
              </a:prstGeom>
              <a:noFill/>
              <a:ln w="19050" cap="flat" cmpd="sng">
                <a:solidFill>
                  <a:srgbClr val="000000"/>
                </a:solidFill>
                <a:prstDash val="solid"/>
                <a:round/>
                <a:headEnd type="none" w="med" len="med"/>
                <a:tailEnd type="none" w="med" len="med"/>
              </a:ln>
            </p:spPr>
          </p:cxnSp>
          <p:sp>
            <p:nvSpPr>
              <p:cNvPr id="6599" name="Google Shape;6599;p113"/>
              <p:cNvSpPr txBox="1"/>
              <p:nvPr/>
            </p:nvSpPr>
            <p:spPr>
              <a:xfrm>
                <a:off x="4643558" y="4257261"/>
                <a:ext cx="4603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6600" name="Google Shape;6600;p113"/>
              <p:cNvSpPr txBox="1"/>
              <p:nvPr/>
            </p:nvSpPr>
            <p:spPr>
              <a:xfrm>
                <a:off x="6046908" y="5635211"/>
                <a:ext cx="4603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6601" name="Google Shape;6601;p113"/>
              <p:cNvSpPr txBox="1"/>
              <p:nvPr/>
            </p:nvSpPr>
            <p:spPr>
              <a:xfrm rot="-5400000">
                <a:off x="4638796" y="4563816"/>
                <a:ext cx="554038"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a:ea typeface="Arial"/>
                    <a:cs typeface="Arial"/>
                    <a:sym typeface="Arial"/>
                  </a:rPr>
                  <a:t>out</a:t>
                </a:r>
                <a:endParaRPr/>
              </a:p>
            </p:txBody>
          </p:sp>
          <p:sp>
            <p:nvSpPr>
              <p:cNvPr id="6602" name="Google Shape;6602;p113"/>
              <p:cNvSpPr txBox="1"/>
              <p:nvPr/>
            </p:nvSpPr>
            <p:spPr>
              <a:xfrm>
                <a:off x="5524621" y="5562186"/>
                <a:ext cx="452438"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a:ea typeface="Arial"/>
                    <a:cs typeface="Arial"/>
                    <a:sym typeface="Arial"/>
                  </a:rPr>
                  <a:t>in</a:t>
                </a:r>
                <a:endParaRPr/>
              </a:p>
            </p:txBody>
          </p:sp>
          <p:cxnSp>
            <p:nvCxnSpPr>
              <p:cNvPr id="6603" name="Google Shape;6603;p113"/>
              <p:cNvCxnSpPr/>
              <p:nvPr/>
            </p:nvCxnSpPr>
            <p:spPr>
              <a:xfrm>
                <a:off x="5145208" y="4430299"/>
                <a:ext cx="1039813" cy="0"/>
              </a:xfrm>
              <a:prstGeom prst="straightConnector1">
                <a:avLst/>
              </a:prstGeom>
              <a:noFill/>
              <a:ln w="12700" cap="flat" cmpd="sng">
                <a:solidFill>
                  <a:srgbClr val="000000"/>
                </a:solidFill>
                <a:prstDash val="dash"/>
                <a:round/>
                <a:headEnd type="none" w="med" len="med"/>
                <a:tailEnd type="none" w="med" len="med"/>
              </a:ln>
            </p:spPr>
          </p:cxnSp>
          <p:cxnSp>
            <p:nvCxnSpPr>
              <p:cNvPr id="6604" name="Google Shape;6604;p113"/>
              <p:cNvCxnSpPr/>
              <p:nvPr/>
            </p:nvCxnSpPr>
            <p:spPr>
              <a:xfrm>
                <a:off x="5119903" y="5598611"/>
                <a:ext cx="1415845" cy="0"/>
              </a:xfrm>
              <a:prstGeom prst="straightConnector1">
                <a:avLst/>
              </a:prstGeom>
              <a:noFill/>
              <a:ln w="19050" cap="flat" cmpd="sng">
                <a:solidFill>
                  <a:schemeClr val="dk1"/>
                </a:solidFill>
                <a:prstDash val="solid"/>
                <a:miter lim="800000"/>
                <a:headEnd type="none" w="sm" len="sm"/>
                <a:tailEnd type="none" w="sm" len="sm"/>
              </a:ln>
            </p:spPr>
          </p:cxnSp>
        </p:grpSp>
        <p:sp>
          <p:nvSpPr>
            <p:cNvPr id="6605" name="Google Shape;6605;p113"/>
            <p:cNvSpPr txBox="1"/>
            <p:nvPr/>
          </p:nvSpPr>
          <p:spPr>
            <a:xfrm rot="-5400000">
              <a:off x="4435687" y="5176433"/>
              <a:ext cx="96924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throughput: </a:t>
              </a:r>
              <a:endParaRPr/>
            </a:p>
          </p:txBody>
        </p:sp>
      </p:grpSp>
      <p:sp>
        <p:nvSpPr>
          <p:cNvPr id="6606" name="Google Shape;6606;p113"/>
          <p:cNvSpPr/>
          <p:nvPr/>
        </p:nvSpPr>
        <p:spPr>
          <a:xfrm>
            <a:off x="12697995" y="3995821"/>
            <a:ext cx="127000" cy="127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607" name="Google Shape;6607;p11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108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0"/>
                                        </p:tgtEl>
                                        <p:attrNameLst>
                                          <p:attrName>style.visibility</p:attrName>
                                        </p:attrNameLst>
                                      </p:cBhvr>
                                      <p:to>
                                        <p:strVal val="visible"/>
                                      </p:to>
                                    </p:set>
                                    <p:animEffect transition="in" filter="fade">
                                      <p:cBhvr>
                                        <p:cTn id="7" dur="500"/>
                                        <p:tgtEl>
                                          <p:spTgt spid="6550"/>
                                        </p:tgtEl>
                                      </p:cBhvr>
                                    </p:animEffect>
                                  </p:childTnLst>
                                </p:cTn>
                              </p:par>
                              <p:par>
                                <p:cTn id="8" presetID="10" presetClass="entr" presetSubtype="0" fill="hold" nodeType="withEffect">
                                  <p:stCondLst>
                                    <p:cond delay="0"/>
                                  </p:stCondLst>
                                  <p:childTnLst>
                                    <p:set>
                                      <p:cBhvr>
                                        <p:cTn id="9" dur="1" fill="hold">
                                          <p:stCondLst>
                                            <p:cond delay="0"/>
                                          </p:stCondLst>
                                        </p:cTn>
                                        <p:tgtEl>
                                          <p:spTgt spid="6547"/>
                                        </p:tgtEl>
                                        <p:attrNameLst>
                                          <p:attrName>style.visibility</p:attrName>
                                        </p:attrNameLst>
                                      </p:cBhvr>
                                      <p:to>
                                        <p:strVal val="visible"/>
                                      </p:to>
                                    </p:set>
                                    <p:animEffect transition="in" filter="fade">
                                      <p:cBhvr>
                                        <p:cTn id="10" dur="500"/>
                                        <p:tgtEl>
                                          <p:spTgt spid="6547"/>
                                        </p:tgtEl>
                                      </p:cBhvr>
                                    </p:animEffect>
                                  </p:childTnLst>
                                </p:cTn>
                              </p:par>
                              <p:par>
                                <p:cTn id="11" presetID="10" presetClass="entr" presetSubtype="0" fill="hold" nodeType="withEffect">
                                  <p:stCondLst>
                                    <p:cond delay="0"/>
                                  </p:stCondLst>
                                  <p:childTnLst>
                                    <p:set>
                                      <p:cBhvr>
                                        <p:cTn id="12" dur="1" fill="hold">
                                          <p:stCondLst>
                                            <p:cond delay="0"/>
                                          </p:stCondLst>
                                        </p:cTn>
                                        <p:tgtEl>
                                          <p:spTgt spid="6576"/>
                                        </p:tgtEl>
                                        <p:attrNameLst>
                                          <p:attrName>style.visibility</p:attrName>
                                        </p:attrNameLst>
                                      </p:cBhvr>
                                      <p:to>
                                        <p:strVal val="visible"/>
                                      </p:to>
                                    </p:set>
                                    <p:animEffect transition="in" filter="fade">
                                      <p:cBhvr>
                                        <p:cTn id="13" dur="500"/>
                                        <p:tgtEl>
                                          <p:spTgt spid="6576"/>
                                        </p:tgtEl>
                                      </p:cBhvr>
                                    </p:animEffect>
                                  </p:childTnLst>
                                </p:cTn>
                              </p:par>
                              <p:par>
                                <p:cTn id="14" presetID="10" presetClass="entr" presetSubtype="0" fill="hold" nodeType="withEffect">
                                  <p:stCondLst>
                                    <p:cond delay="0"/>
                                  </p:stCondLst>
                                  <p:childTnLst>
                                    <p:set>
                                      <p:cBhvr>
                                        <p:cTn id="15" dur="1" fill="hold">
                                          <p:stCondLst>
                                            <p:cond delay="0"/>
                                          </p:stCondLst>
                                        </p:cTn>
                                        <p:tgtEl>
                                          <p:spTgt spid="6549"/>
                                        </p:tgtEl>
                                        <p:attrNameLst>
                                          <p:attrName>style.visibility</p:attrName>
                                        </p:attrNameLst>
                                      </p:cBhvr>
                                      <p:to>
                                        <p:strVal val="visible"/>
                                      </p:to>
                                    </p:set>
                                    <p:animEffect transition="in" filter="fade">
                                      <p:cBhvr>
                                        <p:cTn id="16" dur="500"/>
                                        <p:tgtEl>
                                          <p:spTgt spid="65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548"/>
                                        </p:tgtEl>
                                        <p:attrNameLst>
                                          <p:attrName>style.visibility</p:attrName>
                                        </p:attrNameLst>
                                      </p:cBhvr>
                                      <p:to>
                                        <p:strVal val="visible"/>
                                      </p:to>
                                    </p:set>
                                    <p:animEffect transition="in" filter="fade">
                                      <p:cBhvr>
                                        <p:cTn id="21" dur="500"/>
                                        <p:tgtEl>
                                          <p:spTgt spid="65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572"/>
                                        </p:tgtEl>
                                        <p:attrNameLst>
                                          <p:attrName>style.visibility</p:attrName>
                                        </p:attrNameLst>
                                      </p:cBhvr>
                                      <p:to>
                                        <p:strVal val="visible"/>
                                      </p:to>
                                    </p:set>
                                    <p:animEffect transition="in" filter="fade">
                                      <p:cBhvr>
                                        <p:cTn id="26" dur="500"/>
                                        <p:tgtEl>
                                          <p:spTgt spid="6572"/>
                                        </p:tgtEl>
                                      </p:cBhvr>
                                    </p:animEffect>
                                  </p:childTnLst>
                                </p:cTn>
                              </p:par>
                              <p:par>
                                <p:cTn id="27" presetID="10" presetClass="entr" presetSubtype="0" fill="hold" nodeType="withEffect">
                                  <p:stCondLst>
                                    <p:cond delay="0"/>
                                  </p:stCondLst>
                                  <p:childTnLst>
                                    <p:set>
                                      <p:cBhvr>
                                        <p:cTn id="28" dur="1" fill="hold">
                                          <p:stCondLst>
                                            <p:cond delay="0"/>
                                          </p:stCondLst>
                                        </p:cTn>
                                        <p:tgtEl>
                                          <p:spTgt spid="6540"/>
                                        </p:tgtEl>
                                        <p:attrNameLst>
                                          <p:attrName>style.visibility</p:attrName>
                                        </p:attrNameLst>
                                      </p:cBhvr>
                                      <p:to>
                                        <p:strVal val="visible"/>
                                      </p:to>
                                    </p:set>
                                    <p:animEffect transition="in" filter="fade">
                                      <p:cBhvr>
                                        <p:cTn id="29" dur="500"/>
                                        <p:tgtEl>
                                          <p:spTgt spid="654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466"/>
                                        </p:tgtEl>
                                        <p:attrNameLst>
                                          <p:attrName>style.visibility</p:attrName>
                                        </p:attrNameLst>
                                      </p:cBhvr>
                                      <p:to>
                                        <p:strVal val="visible"/>
                                      </p:to>
                                    </p:set>
                                    <p:animEffect transition="in" filter="fade">
                                      <p:cBhvr>
                                        <p:cTn id="33" dur="500"/>
                                        <p:tgtEl>
                                          <p:spTgt spid="646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73"/>
                                        </p:tgtEl>
                                        <p:attrNameLst>
                                          <p:attrName>style.visibility</p:attrName>
                                        </p:attrNameLst>
                                      </p:cBhvr>
                                      <p:to>
                                        <p:strVal val="visible"/>
                                      </p:to>
                                    </p:set>
                                    <p:animEffect transition="in" filter="fade">
                                      <p:cBhvr>
                                        <p:cTn id="38" dur="500"/>
                                        <p:tgtEl>
                                          <p:spTgt spid="657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87"/>
                                        </p:tgtEl>
                                        <p:attrNameLst>
                                          <p:attrName>style.visibility</p:attrName>
                                        </p:attrNameLst>
                                      </p:cBhvr>
                                      <p:to>
                                        <p:strVal val="visible"/>
                                      </p:to>
                                    </p:set>
                                    <p:animEffect transition="in" filter="fade">
                                      <p:cBhvr>
                                        <p:cTn id="43" dur="500"/>
                                        <p:tgtEl>
                                          <p:spTgt spid="658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6587"/>
                                        </p:tgtEl>
                                      </p:cBhvr>
                                    </p:animEffect>
                                    <p:set>
                                      <p:cBhvr>
                                        <p:cTn id="48" dur="1" fill="hold">
                                          <p:stCondLst>
                                            <p:cond delay="500"/>
                                          </p:stCondLst>
                                        </p:cTn>
                                        <p:tgtEl>
                                          <p:spTgt spid="6587"/>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6588"/>
                                        </p:tgtEl>
                                        <p:attrNameLst>
                                          <p:attrName>style.visibility</p:attrName>
                                        </p:attrNameLst>
                                      </p:cBhvr>
                                      <p:to>
                                        <p:strVal val="visible"/>
                                      </p:to>
                                    </p:set>
                                    <p:animEffect transition="in" filter="fade">
                                      <p:cBhvr>
                                        <p:cTn id="51" dur="500"/>
                                        <p:tgtEl>
                                          <p:spTgt spid="658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6588"/>
                                        </p:tgtEl>
                                      </p:cBhvr>
                                    </p:animEffect>
                                    <p:set>
                                      <p:cBhvr>
                                        <p:cTn id="56" dur="1" fill="hold">
                                          <p:stCondLst>
                                            <p:cond delay="500"/>
                                          </p:stCondLst>
                                        </p:cTn>
                                        <p:tgtEl>
                                          <p:spTgt spid="6588"/>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6577"/>
                                        </p:tgtEl>
                                        <p:attrNameLst>
                                          <p:attrName>style.visibility</p:attrName>
                                        </p:attrNameLst>
                                      </p:cBhvr>
                                      <p:to>
                                        <p:strVal val="visible"/>
                                      </p:to>
                                    </p:set>
                                    <p:animEffect transition="in" filter="fade">
                                      <p:cBhvr>
                                        <p:cTn id="59" dur="500"/>
                                        <p:tgtEl>
                                          <p:spTgt spid="657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539"/>
                                        </p:tgtEl>
                                        <p:attrNameLst>
                                          <p:attrName>style.visibility</p:attrName>
                                        </p:attrNameLst>
                                      </p:cBhvr>
                                      <p:to>
                                        <p:strVal val="visible"/>
                                      </p:to>
                                    </p:set>
                                    <p:animEffect transition="in" filter="fade">
                                      <p:cBhvr>
                                        <p:cTn id="64" dur="500"/>
                                        <p:tgtEl>
                                          <p:spTgt spid="653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592"/>
                                        </p:tgtEl>
                                        <p:attrNameLst>
                                          <p:attrName>style.visibility</p:attrName>
                                        </p:attrNameLst>
                                      </p:cBhvr>
                                      <p:to>
                                        <p:strVal val="visible"/>
                                      </p:to>
                                    </p:set>
                                    <p:animEffect transition="in" filter="fade">
                                      <p:cBhvr>
                                        <p:cTn id="69" dur="500"/>
                                        <p:tgtEl>
                                          <p:spTgt spid="6592"/>
                                        </p:tgtEl>
                                      </p:cBhvr>
                                    </p:animEffect>
                                  </p:childTnLst>
                                </p:cTn>
                              </p:par>
                              <p:par>
                                <p:cTn id="70" presetID="10" presetClass="entr" presetSubtype="0" fill="hold" nodeType="withEffect">
                                  <p:stCondLst>
                                    <p:cond delay="0"/>
                                  </p:stCondLst>
                                  <p:childTnLst>
                                    <p:set>
                                      <p:cBhvr>
                                        <p:cTn id="71" dur="1" fill="hold">
                                          <p:stCondLst>
                                            <p:cond delay="0"/>
                                          </p:stCondLst>
                                        </p:cTn>
                                        <p:tgtEl>
                                          <p:spTgt spid="6458"/>
                                        </p:tgtEl>
                                        <p:attrNameLst>
                                          <p:attrName>style.visibility</p:attrName>
                                        </p:attrNameLst>
                                      </p:cBhvr>
                                      <p:to>
                                        <p:strVal val="visible"/>
                                      </p:to>
                                    </p:set>
                                    <p:animEffect transition="in" filter="fade">
                                      <p:cBhvr>
                                        <p:cTn id="72" dur="500"/>
                                        <p:tgtEl>
                                          <p:spTgt spid="645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578"/>
                                        </p:tgtEl>
                                        <p:attrNameLst>
                                          <p:attrName>style.visibility</p:attrName>
                                        </p:attrNameLst>
                                      </p:cBhvr>
                                      <p:to>
                                        <p:strVal val="visible"/>
                                      </p:to>
                                    </p:set>
                                    <p:animEffect transition="in" filter="fade">
                                      <p:cBhvr>
                                        <p:cTn id="77" dur="500"/>
                                        <p:tgtEl>
                                          <p:spTgt spid="6578"/>
                                        </p:tgtEl>
                                      </p:cBhvr>
                                    </p:animEffect>
                                  </p:childTnLst>
                                </p:cTn>
                              </p:par>
                              <p:par>
                                <p:cTn id="78" presetID="10" presetClass="entr" presetSubtype="0" fill="hold" nodeType="withEffect">
                                  <p:stCondLst>
                                    <p:cond delay="0"/>
                                  </p:stCondLst>
                                  <p:childTnLst>
                                    <p:set>
                                      <p:cBhvr>
                                        <p:cTn id="79" dur="1" fill="hold">
                                          <p:stCondLst>
                                            <p:cond delay="0"/>
                                          </p:stCondLst>
                                        </p:cTn>
                                        <p:tgtEl>
                                          <p:spTgt spid="6469"/>
                                        </p:tgtEl>
                                        <p:attrNameLst>
                                          <p:attrName>style.visibility</p:attrName>
                                        </p:attrNameLst>
                                      </p:cBhvr>
                                      <p:to>
                                        <p:strVal val="visible"/>
                                      </p:to>
                                    </p:set>
                                    <p:animEffect transition="in" filter="fade">
                                      <p:cBhvr>
                                        <p:cTn id="80" dur="500"/>
                                        <p:tgtEl>
                                          <p:spTgt spid="6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612"/>
        <p:cNvGrpSpPr/>
        <p:nvPr/>
      </p:nvGrpSpPr>
      <p:grpSpPr>
        <a:xfrm>
          <a:off x="0" y="0"/>
          <a:ext cx="0" cy="0"/>
          <a:chOff x="0" y="0"/>
          <a:chExt cx="0" cy="0"/>
        </a:xfrm>
      </p:grpSpPr>
      <p:sp>
        <p:nvSpPr>
          <p:cNvPr id="6613" name="Google Shape;6613;p114"/>
          <p:cNvSpPr/>
          <p:nvPr/>
        </p:nvSpPr>
        <p:spPr>
          <a:xfrm>
            <a:off x="6946976" y="5009814"/>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614" name="Google Shape;6614;p114"/>
          <p:cNvGrpSpPr/>
          <p:nvPr/>
        </p:nvGrpSpPr>
        <p:grpSpPr>
          <a:xfrm>
            <a:off x="6240513" y="5016599"/>
            <a:ext cx="720732" cy="1182930"/>
            <a:chOff x="10910965" y="2513124"/>
            <a:chExt cx="586768" cy="904023"/>
          </a:xfrm>
        </p:grpSpPr>
        <p:sp>
          <p:nvSpPr>
            <p:cNvPr id="6615" name="Google Shape;6615;p114"/>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616" name="Google Shape;6616;p114"/>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17" name="Google Shape;6617;p114"/>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18" name="Google Shape;6618;p114"/>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19" name="Google Shape;6619;p114"/>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620" name="Google Shape;6620;p114"/>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Causes/costs of congestion: scenario 2</a:t>
            </a:r>
            <a:endParaRPr sz="4400" b="0"/>
          </a:p>
        </p:txBody>
      </p:sp>
      <p:sp>
        <p:nvSpPr>
          <p:cNvPr id="6621" name="Google Shape;6621;p114"/>
          <p:cNvSpPr txBox="1"/>
          <p:nvPr/>
        </p:nvSpPr>
        <p:spPr>
          <a:xfrm>
            <a:off x="634964" y="1182473"/>
            <a:ext cx="9710831" cy="502636"/>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one router, </a:t>
            </a:r>
            <a:r>
              <a:rPr lang="en-US" sz="2800" b="0" i="1" u="none" strike="noStrike" cap="none">
                <a:solidFill>
                  <a:srgbClr val="000099"/>
                </a:solidFill>
                <a:latin typeface="Calibri"/>
                <a:ea typeface="Calibri"/>
                <a:cs typeface="Calibri"/>
                <a:sym typeface="Calibri"/>
              </a:rPr>
              <a:t>finite</a:t>
            </a:r>
            <a:r>
              <a:rPr lang="en-US" sz="2800" b="0" i="0" u="none" strike="noStrike" cap="none">
                <a:solidFill>
                  <a:srgbClr val="000000"/>
                </a:solidFill>
                <a:latin typeface="Calibri"/>
                <a:ea typeface="Calibri"/>
                <a:cs typeface="Calibri"/>
                <a:sym typeface="Calibri"/>
              </a:rPr>
              <a:t> buffers </a:t>
            </a:r>
            <a:endParaRPr/>
          </a:p>
          <a:p>
            <a:pPr marL="352425" marR="0" lvl="0"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6622" name="Google Shape;6622;p114"/>
          <p:cNvSpPr/>
          <p:nvPr/>
        </p:nvSpPr>
        <p:spPr>
          <a:xfrm flipH="1">
            <a:off x="1844721" y="3515638"/>
            <a:ext cx="528348" cy="117827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623" name="Google Shape;6623;p114"/>
          <p:cNvGrpSpPr/>
          <p:nvPr/>
        </p:nvGrpSpPr>
        <p:grpSpPr>
          <a:xfrm>
            <a:off x="1278678" y="4683698"/>
            <a:ext cx="720732" cy="1182930"/>
            <a:chOff x="10910965" y="2513124"/>
            <a:chExt cx="586768" cy="904023"/>
          </a:xfrm>
        </p:grpSpPr>
        <p:sp>
          <p:nvSpPr>
            <p:cNvPr id="6624" name="Google Shape;6624;p114"/>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625" name="Google Shape;6625;p114"/>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26" name="Google Shape;6626;p114"/>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27" name="Google Shape;6627;p114"/>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28" name="Google Shape;6628;p114"/>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629" name="Google Shape;6629;p114"/>
          <p:cNvGrpSpPr/>
          <p:nvPr/>
        </p:nvGrpSpPr>
        <p:grpSpPr>
          <a:xfrm>
            <a:off x="2355044" y="3521091"/>
            <a:ext cx="720732" cy="1182930"/>
            <a:chOff x="10910965" y="2513124"/>
            <a:chExt cx="586768" cy="904023"/>
          </a:xfrm>
        </p:grpSpPr>
        <p:sp>
          <p:nvSpPr>
            <p:cNvPr id="6630" name="Google Shape;6630;p114"/>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631" name="Google Shape;6631;p114"/>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32" name="Google Shape;6632;p114"/>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33" name="Google Shape;6633;p114"/>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34" name="Google Shape;6634;p114"/>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635" name="Google Shape;6635;p114"/>
          <p:cNvSpPr/>
          <p:nvPr/>
        </p:nvSpPr>
        <p:spPr>
          <a:xfrm>
            <a:off x="7409112" y="3699469"/>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636" name="Google Shape;6636;p114"/>
          <p:cNvGrpSpPr/>
          <p:nvPr/>
        </p:nvGrpSpPr>
        <p:grpSpPr>
          <a:xfrm>
            <a:off x="6698918" y="3667889"/>
            <a:ext cx="720732" cy="1182930"/>
            <a:chOff x="10910965" y="2513124"/>
            <a:chExt cx="586768" cy="904023"/>
          </a:xfrm>
        </p:grpSpPr>
        <p:sp>
          <p:nvSpPr>
            <p:cNvPr id="6637" name="Google Shape;6637;p114"/>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638" name="Google Shape;6638;p114"/>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39" name="Google Shape;6639;p114"/>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40" name="Google Shape;6640;p114"/>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41" name="Google Shape;6641;p114"/>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642" name="Google Shape;6642;p114"/>
          <p:cNvGrpSpPr/>
          <p:nvPr/>
        </p:nvGrpSpPr>
        <p:grpSpPr>
          <a:xfrm>
            <a:off x="3770696" y="5033645"/>
            <a:ext cx="1286871" cy="734927"/>
            <a:chOff x="7493876" y="2774731"/>
            <a:chExt cx="1481958" cy="894622"/>
          </a:xfrm>
        </p:grpSpPr>
        <p:sp>
          <p:nvSpPr>
            <p:cNvPr id="6643" name="Google Shape;6643;p1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644" name="Google Shape;6644;p1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645" name="Google Shape;6645;p114"/>
            <p:cNvGrpSpPr/>
            <p:nvPr/>
          </p:nvGrpSpPr>
          <p:grpSpPr>
            <a:xfrm>
              <a:off x="7713663" y="2848339"/>
              <a:ext cx="1042107" cy="425543"/>
              <a:chOff x="7786941" y="2884917"/>
              <a:chExt cx="897649" cy="353919"/>
            </a:xfrm>
          </p:grpSpPr>
          <p:sp>
            <p:nvSpPr>
              <p:cNvPr id="6646" name="Google Shape;6646;p1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647" name="Google Shape;6647;p1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648" name="Google Shape;6648;p1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649" name="Google Shape;6649;p1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650" name="Google Shape;6650;p114"/>
          <p:cNvGrpSpPr/>
          <p:nvPr/>
        </p:nvGrpSpPr>
        <p:grpSpPr>
          <a:xfrm>
            <a:off x="1317421" y="3877120"/>
            <a:ext cx="645431" cy="569172"/>
            <a:chOff x="-44" y="1473"/>
            <a:chExt cx="981" cy="1105"/>
          </a:xfrm>
        </p:grpSpPr>
        <p:pic>
          <p:nvPicPr>
            <p:cNvPr id="6651" name="Google Shape;6651;p11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652" name="Google Shape;6652;p11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653" name="Google Shape;6653;p114"/>
          <p:cNvSpPr/>
          <p:nvPr/>
        </p:nvSpPr>
        <p:spPr>
          <a:xfrm flipH="1">
            <a:off x="978210" y="4681606"/>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6654" name="Google Shape;6654;p114"/>
          <p:cNvCxnSpPr/>
          <p:nvPr/>
        </p:nvCxnSpPr>
        <p:spPr>
          <a:xfrm flipH="1">
            <a:off x="2405566" y="4856096"/>
            <a:ext cx="1134865" cy="1134190"/>
          </a:xfrm>
          <a:prstGeom prst="straightConnector1">
            <a:avLst/>
          </a:prstGeom>
          <a:noFill/>
          <a:ln w="9525" cap="flat" cmpd="sng">
            <a:solidFill>
              <a:srgbClr val="000000"/>
            </a:solidFill>
            <a:prstDash val="solid"/>
            <a:round/>
            <a:headEnd type="none" w="med" len="med"/>
            <a:tailEnd type="none" w="med" len="med"/>
          </a:ln>
        </p:spPr>
      </p:cxnSp>
      <p:sp>
        <p:nvSpPr>
          <p:cNvPr id="6655" name="Google Shape;6655;p114"/>
          <p:cNvSpPr txBox="1"/>
          <p:nvPr/>
        </p:nvSpPr>
        <p:spPr>
          <a:xfrm>
            <a:off x="1088616" y="3529817"/>
            <a:ext cx="1122503"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Host A</a:t>
            </a:r>
            <a:endParaRPr sz="4000" b="0" i="0" u="none" strike="noStrike" cap="none">
              <a:solidFill>
                <a:srgbClr val="C00000"/>
              </a:solidFill>
              <a:latin typeface="Comic Sans MS"/>
              <a:ea typeface="Comic Sans MS"/>
              <a:cs typeface="Comic Sans MS"/>
              <a:sym typeface="Comic Sans MS"/>
            </a:endParaRPr>
          </a:p>
        </p:txBody>
      </p:sp>
      <p:sp>
        <p:nvSpPr>
          <p:cNvPr id="6656" name="Google Shape;6656;p114"/>
          <p:cNvSpPr txBox="1"/>
          <p:nvPr/>
        </p:nvSpPr>
        <p:spPr>
          <a:xfrm>
            <a:off x="1083435" y="6053488"/>
            <a:ext cx="981577"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a:buNone/>
            </a:pPr>
            <a:r>
              <a:rPr lang="en-US" sz="1600" b="0" i="0" u="none" strike="noStrike" cap="none">
                <a:solidFill>
                  <a:srgbClr val="0013A3"/>
                </a:solidFill>
                <a:latin typeface="Arial"/>
                <a:ea typeface="Arial"/>
                <a:cs typeface="Arial"/>
                <a:sym typeface="Arial"/>
              </a:rPr>
              <a:t>Host B</a:t>
            </a:r>
            <a:endParaRPr sz="4000" b="0" i="0" u="none" strike="noStrike" cap="none">
              <a:solidFill>
                <a:srgbClr val="0013A3"/>
              </a:solidFill>
              <a:latin typeface="Comic Sans MS"/>
              <a:ea typeface="Comic Sans MS"/>
              <a:cs typeface="Comic Sans MS"/>
              <a:sym typeface="Comic Sans MS"/>
            </a:endParaRPr>
          </a:p>
        </p:txBody>
      </p:sp>
      <p:cxnSp>
        <p:nvCxnSpPr>
          <p:cNvPr id="6657" name="Google Shape;6657;p114"/>
          <p:cNvCxnSpPr/>
          <p:nvPr/>
        </p:nvCxnSpPr>
        <p:spPr>
          <a:xfrm rot="10800000">
            <a:off x="3002248"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658" name="Google Shape;6658;p114"/>
          <p:cNvCxnSpPr/>
          <p:nvPr/>
        </p:nvCxnSpPr>
        <p:spPr>
          <a:xfrm rot="10800000">
            <a:off x="4991187"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659" name="Google Shape;6659;p114"/>
          <p:cNvCxnSpPr/>
          <p:nvPr/>
        </p:nvCxnSpPr>
        <p:spPr>
          <a:xfrm flipH="1">
            <a:off x="5143282" y="4856096"/>
            <a:ext cx="1134865" cy="1134190"/>
          </a:xfrm>
          <a:prstGeom prst="straightConnector1">
            <a:avLst/>
          </a:prstGeom>
          <a:noFill/>
          <a:ln w="9525" cap="flat" cmpd="sng">
            <a:solidFill>
              <a:srgbClr val="000000"/>
            </a:solidFill>
            <a:prstDash val="solid"/>
            <a:round/>
            <a:headEnd type="none" w="med" len="med"/>
            <a:tailEnd type="none" w="med" len="med"/>
          </a:ln>
        </p:spPr>
      </p:cxnSp>
      <p:cxnSp>
        <p:nvCxnSpPr>
          <p:cNvPr id="6660" name="Google Shape;6660;p114"/>
          <p:cNvCxnSpPr/>
          <p:nvPr/>
        </p:nvCxnSpPr>
        <p:spPr>
          <a:xfrm rot="10800000">
            <a:off x="6275655" y="4856289"/>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6661" name="Google Shape;6661;p114"/>
          <p:cNvGrpSpPr/>
          <p:nvPr/>
        </p:nvGrpSpPr>
        <p:grpSpPr>
          <a:xfrm>
            <a:off x="7531958" y="4473878"/>
            <a:ext cx="284691" cy="577481"/>
            <a:chOff x="4140" y="429"/>
            <a:chExt cx="1425" cy="2396"/>
          </a:xfrm>
        </p:grpSpPr>
        <p:sp>
          <p:nvSpPr>
            <p:cNvPr id="6662" name="Google Shape;6662;p11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63" name="Google Shape;6663;p114"/>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64" name="Google Shape;6664;p11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65" name="Google Shape;6665;p11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66" name="Google Shape;6666;p114"/>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667" name="Google Shape;6667;p114"/>
            <p:cNvGrpSpPr/>
            <p:nvPr/>
          </p:nvGrpSpPr>
          <p:grpSpPr>
            <a:xfrm>
              <a:off x="4745" y="670"/>
              <a:ext cx="586" cy="146"/>
              <a:chOff x="609" y="2570"/>
              <a:chExt cx="731" cy="140"/>
            </a:xfrm>
          </p:grpSpPr>
          <p:sp>
            <p:nvSpPr>
              <p:cNvPr id="6668" name="Google Shape;6668;p114"/>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69" name="Google Shape;6669;p114"/>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670" name="Google Shape;6670;p114"/>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671" name="Google Shape;6671;p114"/>
            <p:cNvGrpSpPr/>
            <p:nvPr/>
          </p:nvGrpSpPr>
          <p:grpSpPr>
            <a:xfrm>
              <a:off x="4745" y="998"/>
              <a:ext cx="586" cy="129"/>
              <a:chOff x="612" y="2572"/>
              <a:chExt cx="731" cy="134"/>
            </a:xfrm>
          </p:grpSpPr>
          <p:sp>
            <p:nvSpPr>
              <p:cNvPr id="6672" name="Google Shape;6672;p114"/>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73" name="Google Shape;6673;p114"/>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674" name="Google Shape;6674;p114"/>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75" name="Google Shape;6675;p114"/>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676" name="Google Shape;6676;p114"/>
            <p:cNvGrpSpPr/>
            <p:nvPr/>
          </p:nvGrpSpPr>
          <p:grpSpPr>
            <a:xfrm>
              <a:off x="4735" y="1627"/>
              <a:ext cx="586" cy="215"/>
              <a:chOff x="614" y="2568"/>
              <a:chExt cx="730" cy="198"/>
            </a:xfrm>
          </p:grpSpPr>
          <p:sp>
            <p:nvSpPr>
              <p:cNvPr id="6677" name="Google Shape;6677;p114"/>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78" name="Google Shape;6678;p114"/>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679" name="Google Shape;6679;p11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680" name="Google Shape;6680;p114"/>
            <p:cNvGrpSpPr/>
            <p:nvPr/>
          </p:nvGrpSpPr>
          <p:grpSpPr>
            <a:xfrm>
              <a:off x="4735" y="1325"/>
              <a:ext cx="586" cy="138"/>
              <a:chOff x="609" y="2566"/>
              <a:chExt cx="730" cy="138"/>
            </a:xfrm>
          </p:grpSpPr>
          <p:sp>
            <p:nvSpPr>
              <p:cNvPr id="6681" name="Google Shape;6681;p114"/>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82" name="Google Shape;6682;p114"/>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683" name="Google Shape;6683;p114"/>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84" name="Google Shape;6684;p11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85" name="Google Shape;6685;p11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86" name="Google Shape;6686;p114"/>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87" name="Google Shape;6687;p11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88" name="Google Shape;6688;p114"/>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89" name="Google Shape;6689;p114"/>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90" name="Google Shape;6690;p114"/>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91" name="Google Shape;6691;p114"/>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6692" name="Google Shape;6692;p114"/>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93" name="Google Shape;6693;p114"/>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694" name="Google Shape;6694;p114"/>
          <p:cNvGrpSpPr/>
          <p:nvPr/>
        </p:nvGrpSpPr>
        <p:grpSpPr>
          <a:xfrm>
            <a:off x="585296" y="5655276"/>
            <a:ext cx="645431" cy="569172"/>
            <a:chOff x="-44" y="1473"/>
            <a:chExt cx="981" cy="1105"/>
          </a:xfrm>
        </p:grpSpPr>
        <p:pic>
          <p:nvPicPr>
            <p:cNvPr id="6695" name="Google Shape;6695;p11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696" name="Google Shape;6696;p11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697" name="Google Shape;6697;p114"/>
          <p:cNvGrpSpPr/>
          <p:nvPr/>
        </p:nvGrpSpPr>
        <p:grpSpPr>
          <a:xfrm>
            <a:off x="7141970" y="5736859"/>
            <a:ext cx="284691" cy="577481"/>
            <a:chOff x="4140" y="429"/>
            <a:chExt cx="1425" cy="2396"/>
          </a:xfrm>
        </p:grpSpPr>
        <p:sp>
          <p:nvSpPr>
            <p:cNvPr id="6698" name="Google Shape;6698;p11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699" name="Google Shape;6699;p114"/>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00" name="Google Shape;6700;p11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01" name="Google Shape;6701;p11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02" name="Google Shape;6702;p114"/>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703" name="Google Shape;6703;p114"/>
            <p:cNvGrpSpPr/>
            <p:nvPr/>
          </p:nvGrpSpPr>
          <p:grpSpPr>
            <a:xfrm>
              <a:off x="4745" y="670"/>
              <a:ext cx="586" cy="146"/>
              <a:chOff x="609" y="2570"/>
              <a:chExt cx="731" cy="140"/>
            </a:xfrm>
          </p:grpSpPr>
          <p:sp>
            <p:nvSpPr>
              <p:cNvPr id="6704" name="Google Shape;6704;p114"/>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05" name="Google Shape;6705;p114"/>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706" name="Google Shape;6706;p114"/>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707" name="Google Shape;6707;p114"/>
            <p:cNvGrpSpPr/>
            <p:nvPr/>
          </p:nvGrpSpPr>
          <p:grpSpPr>
            <a:xfrm>
              <a:off x="4745" y="998"/>
              <a:ext cx="586" cy="129"/>
              <a:chOff x="612" y="2572"/>
              <a:chExt cx="731" cy="134"/>
            </a:xfrm>
          </p:grpSpPr>
          <p:sp>
            <p:nvSpPr>
              <p:cNvPr id="6708" name="Google Shape;6708;p114"/>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09" name="Google Shape;6709;p114"/>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710" name="Google Shape;6710;p114"/>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11" name="Google Shape;6711;p114"/>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712" name="Google Shape;6712;p114"/>
            <p:cNvGrpSpPr/>
            <p:nvPr/>
          </p:nvGrpSpPr>
          <p:grpSpPr>
            <a:xfrm>
              <a:off x="4735" y="1627"/>
              <a:ext cx="586" cy="215"/>
              <a:chOff x="614" y="2568"/>
              <a:chExt cx="730" cy="198"/>
            </a:xfrm>
          </p:grpSpPr>
          <p:sp>
            <p:nvSpPr>
              <p:cNvPr id="6713" name="Google Shape;6713;p114"/>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14" name="Google Shape;6714;p114"/>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715" name="Google Shape;6715;p11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716" name="Google Shape;6716;p114"/>
            <p:cNvGrpSpPr/>
            <p:nvPr/>
          </p:nvGrpSpPr>
          <p:grpSpPr>
            <a:xfrm>
              <a:off x="4735" y="1325"/>
              <a:ext cx="586" cy="138"/>
              <a:chOff x="609" y="2566"/>
              <a:chExt cx="730" cy="138"/>
            </a:xfrm>
          </p:grpSpPr>
          <p:sp>
            <p:nvSpPr>
              <p:cNvPr id="6717" name="Google Shape;6717;p114"/>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18" name="Google Shape;6718;p114"/>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719" name="Google Shape;6719;p114"/>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20" name="Google Shape;6720;p11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21" name="Google Shape;6721;p11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22" name="Google Shape;6722;p114"/>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23" name="Google Shape;6723;p11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24" name="Google Shape;6724;p114"/>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25" name="Google Shape;6725;p114"/>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26" name="Google Shape;6726;p114"/>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27" name="Google Shape;6727;p114"/>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6728" name="Google Shape;6728;p114"/>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29" name="Google Shape;6729;p114"/>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6730" name="Google Shape;6730;p114"/>
          <p:cNvCxnSpPr/>
          <p:nvPr/>
        </p:nvCxnSpPr>
        <p:spPr>
          <a:xfrm rot="10800000">
            <a:off x="5155368" y="5988369"/>
            <a:ext cx="1009919" cy="0"/>
          </a:xfrm>
          <a:prstGeom prst="straightConnector1">
            <a:avLst/>
          </a:prstGeom>
          <a:noFill/>
          <a:ln w="9525" cap="flat" cmpd="sng">
            <a:solidFill>
              <a:srgbClr val="000000"/>
            </a:solidFill>
            <a:prstDash val="solid"/>
            <a:round/>
            <a:headEnd type="none" w="med" len="med"/>
            <a:tailEnd type="none" w="med" len="med"/>
          </a:ln>
        </p:spPr>
      </p:cxnSp>
      <p:cxnSp>
        <p:nvCxnSpPr>
          <p:cNvPr id="6731" name="Google Shape;6731;p114"/>
          <p:cNvCxnSpPr/>
          <p:nvPr/>
        </p:nvCxnSpPr>
        <p:spPr>
          <a:xfrm rot="10800000">
            <a:off x="3001196" y="4853221"/>
            <a:ext cx="540134" cy="0"/>
          </a:xfrm>
          <a:prstGeom prst="straightConnector1">
            <a:avLst/>
          </a:prstGeom>
          <a:noFill/>
          <a:ln w="9525" cap="flat" cmpd="sng">
            <a:solidFill>
              <a:srgbClr val="000000"/>
            </a:solidFill>
            <a:prstDash val="solid"/>
            <a:round/>
            <a:headEnd type="none" w="med" len="med"/>
            <a:tailEnd type="none" w="med" len="med"/>
          </a:ln>
        </p:spPr>
      </p:cxnSp>
      <p:cxnSp>
        <p:nvCxnSpPr>
          <p:cNvPr id="6732" name="Google Shape;6732;p114"/>
          <p:cNvCxnSpPr/>
          <p:nvPr/>
        </p:nvCxnSpPr>
        <p:spPr>
          <a:xfrm rot="10800000">
            <a:off x="1869391" y="5991438"/>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6733" name="Google Shape;6733;p114"/>
          <p:cNvGrpSpPr/>
          <p:nvPr/>
        </p:nvGrpSpPr>
        <p:grpSpPr>
          <a:xfrm>
            <a:off x="2749090" y="3427413"/>
            <a:ext cx="2851610" cy="946150"/>
            <a:chOff x="2749090" y="3427413"/>
            <a:chExt cx="2851610" cy="946150"/>
          </a:xfrm>
        </p:grpSpPr>
        <p:sp>
          <p:nvSpPr>
            <p:cNvPr id="6734" name="Google Shape;6734;p114"/>
            <p:cNvSpPr txBox="1"/>
            <p:nvPr/>
          </p:nvSpPr>
          <p:spPr>
            <a:xfrm>
              <a:off x="3368675" y="3427413"/>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a:ea typeface="Arial"/>
                  <a:cs typeface="Arial"/>
                  <a:sym typeface="Arial"/>
                </a:rPr>
                <a:t>in</a:t>
              </a:r>
              <a:r>
                <a:rPr lang="en-US" sz="1600" b="0" i="0" u="none" strike="noStrike" cap="none" baseline="-25000">
                  <a:solidFill>
                    <a:srgbClr val="C00000"/>
                  </a:solidFill>
                  <a:latin typeface="Arial"/>
                  <a:ea typeface="Arial"/>
                  <a:cs typeface="Arial"/>
                  <a:sym typeface="Arial"/>
                </a:rPr>
                <a:t> </a:t>
              </a:r>
              <a:r>
                <a:rPr lang="en-US" sz="1600" b="0" i="0" u="none" strike="noStrike" cap="none">
                  <a:solidFill>
                    <a:srgbClr val="C00000"/>
                  </a:solidFill>
                  <a:latin typeface="Arial"/>
                  <a:ea typeface="Arial"/>
                  <a:cs typeface="Arial"/>
                  <a:sym typeface="Arial"/>
                </a:rPr>
                <a:t>: original data</a:t>
              </a:r>
              <a:endParaRPr sz="1600" b="0" i="0" u="none" strike="noStrike" cap="none">
                <a:solidFill>
                  <a:srgbClr val="C00000"/>
                </a:solidFill>
                <a:latin typeface="Comic Sans MS"/>
                <a:ea typeface="Comic Sans MS"/>
                <a:cs typeface="Comic Sans MS"/>
                <a:sym typeface="Comic Sans MS"/>
              </a:endParaRPr>
            </a:p>
          </p:txBody>
        </p:sp>
        <p:sp>
          <p:nvSpPr>
            <p:cNvPr id="6735" name="Google Shape;6735;p114"/>
            <p:cNvSpPr/>
            <p:nvPr/>
          </p:nvSpPr>
          <p:spPr>
            <a:xfrm>
              <a:off x="2749090"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6736" name="Google Shape;6736;p114"/>
            <p:cNvCxnSpPr/>
            <p:nvPr/>
          </p:nvCxnSpPr>
          <p:spPr>
            <a:xfrm>
              <a:off x="4845050" y="3995738"/>
              <a:ext cx="339725" cy="0"/>
            </a:xfrm>
            <a:prstGeom prst="straightConnector1">
              <a:avLst/>
            </a:prstGeom>
            <a:noFill/>
            <a:ln w="38100" cap="flat" cmpd="sng">
              <a:solidFill>
                <a:srgbClr val="FFFFFF"/>
              </a:solidFill>
              <a:prstDash val="dot"/>
              <a:round/>
              <a:headEnd type="none" w="med" len="med"/>
              <a:tailEnd type="none" w="med" len="med"/>
            </a:ln>
          </p:spPr>
        </p:cxnSp>
        <p:sp>
          <p:nvSpPr>
            <p:cNvPr id="6737" name="Google Shape;6737;p114"/>
            <p:cNvSpPr/>
            <p:nvPr/>
          </p:nvSpPr>
          <p:spPr>
            <a:xfrm>
              <a:off x="2749606"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6738" name="Google Shape;6738;p114"/>
            <p:cNvSpPr txBox="1"/>
            <p:nvPr/>
          </p:nvSpPr>
          <p:spPr>
            <a:xfrm>
              <a:off x="3251200" y="3756025"/>
              <a:ext cx="2349500" cy="6175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a:ea typeface="Arial"/>
                  <a:cs typeface="Arial"/>
                  <a:sym typeface="Arial"/>
                </a:rPr>
                <a:t>'</a:t>
              </a:r>
              <a:r>
                <a:rPr lang="en-US" sz="2000" b="0" i="0" u="none" strike="noStrike" cap="none" baseline="-25000">
                  <a:solidFill>
                    <a:srgbClr val="C00000"/>
                  </a:solidFill>
                  <a:latin typeface="Arial"/>
                  <a:ea typeface="Arial"/>
                  <a:cs typeface="Arial"/>
                  <a:sym typeface="Arial"/>
                </a:rPr>
                <a:t>in</a:t>
              </a:r>
              <a:r>
                <a:rPr lang="en-US" sz="1800" b="0" i="0" u="none" strike="noStrike" cap="none">
                  <a:solidFill>
                    <a:srgbClr val="C00000"/>
                  </a:solidFill>
                  <a:latin typeface="Arial"/>
                  <a:ea typeface="Arial"/>
                  <a:cs typeface="Arial"/>
                  <a:sym typeface="Arial"/>
                </a:rPr>
                <a:t>:</a:t>
              </a:r>
              <a:r>
                <a:rPr lang="en-US" sz="1400" b="0" i="0" u="none" strike="noStrike" cap="none">
                  <a:solidFill>
                    <a:srgbClr val="C00000"/>
                  </a:solidFill>
                  <a:latin typeface="Arial"/>
                  <a:ea typeface="Arial"/>
                  <a:cs typeface="Arial"/>
                  <a:sym typeface="Arial"/>
                </a:rPr>
                <a:t> </a:t>
              </a:r>
              <a:r>
                <a:rPr lang="en-US" sz="1600" b="0" i="0" u="none" strike="noStrike" cap="none">
                  <a:solidFill>
                    <a:srgbClr val="C00000"/>
                  </a:solidFill>
                  <a:latin typeface="Arial"/>
                  <a:ea typeface="Arial"/>
                  <a:cs typeface="Arial"/>
                  <a:sym typeface="Arial"/>
                </a:rPr>
                <a:t>original data, </a:t>
              </a:r>
              <a:r>
                <a:rPr lang="en-US" sz="1600" b="0" i="1" u="none" strike="noStrike" cap="none">
                  <a:solidFill>
                    <a:srgbClr val="C00000"/>
                  </a:solidFill>
                  <a:latin typeface="Arial"/>
                  <a:ea typeface="Arial"/>
                  <a:cs typeface="Arial"/>
                  <a:sym typeface="Arial"/>
                </a:rPr>
                <a:t>plus</a:t>
              </a:r>
              <a:r>
                <a:rPr lang="en-US" sz="1600" b="0" i="0" u="none" strike="noStrike" cap="none">
                  <a:solidFill>
                    <a:srgbClr val="C00000"/>
                  </a:solidFill>
                  <a:latin typeface="Arial"/>
                  <a:ea typeface="Arial"/>
                  <a:cs typeface="Arial"/>
                  <a:sym typeface="Arial"/>
                </a:rPr>
                <a:t> retransmitted data</a:t>
              </a:r>
              <a:endParaRPr sz="1600" b="0" i="0" u="none" strike="noStrike" cap="none">
                <a:solidFill>
                  <a:srgbClr val="C00000"/>
                </a:solidFill>
                <a:latin typeface="Comic Sans MS"/>
                <a:ea typeface="Comic Sans MS"/>
                <a:cs typeface="Comic Sans MS"/>
                <a:sym typeface="Comic Sans MS"/>
              </a:endParaRPr>
            </a:p>
          </p:txBody>
        </p:sp>
        <p:cxnSp>
          <p:nvCxnSpPr>
            <p:cNvPr id="6739" name="Google Shape;6739;p114"/>
            <p:cNvCxnSpPr/>
            <p:nvPr/>
          </p:nvCxnSpPr>
          <p:spPr>
            <a:xfrm>
              <a:off x="2909888" y="3916363"/>
              <a:ext cx="514350" cy="0"/>
            </a:xfrm>
            <a:prstGeom prst="straightConnector1">
              <a:avLst/>
            </a:prstGeom>
            <a:noFill/>
            <a:ln w="12700" cap="flat" cmpd="sng">
              <a:solidFill>
                <a:srgbClr val="000000"/>
              </a:solidFill>
              <a:prstDash val="solid"/>
              <a:round/>
              <a:headEnd type="triangle" w="med" len="med"/>
              <a:tailEnd type="none" w="med" len="med"/>
            </a:ln>
          </p:spPr>
        </p:cxnSp>
        <p:cxnSp>
          <p:nvCxnSpPr>
            <p:cNvPr id="6740" name="Google Shape;6740;p114"/>
            <p:cNvCxnSpPr/>
            <p:nvPr/>
          </p:nvCxnSpPr>
          <p:spPr>
            <a:xfrm>
              <a:off x="2905125" y="36830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6741" name="Google Shape;6741;p114"/>
          <p:cNvGrpSpPr/>
          <p:nvPr/>
        </p:nvGrpSpPr>
        <p:grpSpPr>
          <a:xfrm>
            <a:off x="2913490" y="5218953"/>
            <a:ext cx="1938730" cy="1300181"/>
            <a:chOff x="2913490" y="5218953"/>
            <a:chExt cx="1938730" cy="1300181"/>
          </a:xfrm>
        </p:grpSpPr>
        <p:sp>
          <p:nvSpPr>
            <p:cNvPr id="6742" name="Google Shape;6742;p114"/>
            <p:cNvSpPr txBox="1"/>
            <p:nvPr/>
          </p:nvSpPr>
          <p:spPr>
            <a:xfrm>
              <a:off x="2913490" y="6001893"/>
              <a:ext cx="1749096" cy="51724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1600"/>
                <a:buFont typeface="Arial"/>
                <a:buNone/>
              </a:pPr>
              <a:r>
                <a:rPr lang="en-US" sz="1600" b="1" i="1" u="none" strike="noStrike" cap="none">
                  <a:solidFill>
                    <a:srgbClr val="C00000"/>
                  </a:solidFill>
                  <a:latin typeface="Arial"/>
                  <a:ea typeface="Arial"/>
                  <a:cs typeface="Arial"/>
                  <a:sym typeface="Arial"/>
                </a:rPr>
                <a:t>finite</a:t>
              </a:r>
              <a:r>
                <a:rPr lang="en-US" sz="1200" b="0" i="0" u="none" strike="noStrike" cap="none">
                  <a:solidFill>
                    <a:srgbClr val="000000"/>
                  </a:solidFill>
                  <a:latin typeface="Arial"/>
                  <a:ea typeface="Arial"/>
                  <a:cs typeface="Arial"/>
                  <a:sym typeface="Arial"/>
                </a:rPr>
                <a:t> shared output link buffers</a:t>
              </a:r>
              <a:endParaRPr/>
            </a:p>
          </p:txBody>
        </p:sp>
        <p:cxnSp>
          <p:nvCxnSpPr>
            <p:cNvPr id="6743" name="Google Shape;6743;p114"/>
            <p:cNvCxnSpPr/>
            <p:nvPr/>
          </p:nvCxnSpPr>
          <p:spPr>
            <a:xfrm flipH="1">
              <a:off x="4292190" y="5608320"/>
              <a:ext cx="295050" cy="508454"/>
            </a:xfrm>
            <a:prstGeom prst="straightConnector1">
              <a:avLst/>
            </a:prstGeom>
            <a:noFill/>
            <a:ln w="9525" cap="flat" cmpd="sng">
              <a:solidFill>
                <a:srgbClr val="000000"/>
              </a:solidFill>
              <a:prstDash val="solid"/>
              <a:round/>
              <a:headEnd type="none" w="med" len="med"/>
              <a:tailEnd type="none" w="sm" len="sm"/>
            </a:ln>
          </p:spPr>
        </p:cxnSp>
        <p:grpSp>
          <p:nvGrpSpPr>
            <p:cNvPr id="6744" name="Google Shape;6744;p114"/>
            <p:cNvGrpSpPr/>
            <p:nvPr/>
          </p:nvGrpSpPr>
          <p:grpSpPr>
            <a:xfrm>
              <a:off x="4030362" y="5218953"/>
              <a:ext cx="821858" cy="355937"/>
              <a:chOff x="6859123" y="5156933"/>
              <a:chExt cx="456701" cy="226548"/>
            </a:xfrm>
          </p:grpSpPr>
          <p:sp>
            <p:nvSpPr>
              <p:cNvPr id="6745" name="Google Shape;6745;p114"/>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746" name="Google Shape;6746;p114"/>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47" name="Google Shape;6747;p114"/>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48" name="Google Shape;6748;p114"/>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49" name="Google Shape;6749;p114"/>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50" name="Google Shape;6750;p114"/>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51" name="Google Shape;6751;p114"/>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52" name="Google Shape;6752;p114"/>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sp>
        <p:nvSpPr>
          <p:cNvPr id="6753" name="Google Shape;6753;p114"/>
          <p:cNvSpPr/>
          <p:nvPr/>
        </p:nvSpPr>
        <p:spPr>
          <a:xfrm>
            <a:off x="2803354" y="3659588"/>
            <a:ext cx="4211870" cy="1670126"/>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754" name="Google Shape;6754;p114"/>
          <p:cNvGrpSpPr/>
          <p:nvPr/>
        </p:nvGrpSpPr>
        <p:grpSpPr>
          <a:xfrm>
            <a:off x="1586591" y="4743924"/>
            <a:ext cx="4913849" cy="1346072"/>
            <a:chOff x="5641439" y="2685215"/>
            <a:chExt cx="4000500" cy="1028700"/>
          </a:xfrm>
        </p:grpSpPr>
        <p:sp>
          <p:nvSpPr>
            <p:cNvPr id="6755" name="Google Shape;6755;p114"/>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6756" name="Google Shape;6756;p114"/>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757" name="Google Shape;6757;p114"/>
          <p:cNvGrpSpPr/>
          <p:nvPr/>
        </p:nvGrpSpPr>
        <p:grpSpPr>
          <a:xfrm>
            <a:off x="643673" y="1714605"/>
            <a:ext cx="9710831" cy="1905000"/>
            <a:chOff x="643673" y="1714605"/>
            <a:chExt cx="9710831" cy="1905000"/>
          </a:xfrm>
        </p:grpSpPr>
        <p:grpSp>
          <p:nvGrpSpPr>
            <p:cNvPr id="6758" name="Google Shape;6758;p114"/>
            <p:cNvGrpSpPr/>
            <p:nvPr/>
          </p:nvGrpSpPr>
          <p:grpSpPr>
            <a:xfrm>
              <a:off x="7750739" y="2720058"/>
              <a:ext cx="195221" cy="142875"/>
              <a:chOff x="174" y="3986"/>
              <a:chExt cx="51" cy="62"/>
            </a:xfrm>
          </p:grpSpPr>
          <p:sp>
            <p:nvSpPr>
              <p:cNvPr id="6759" name="Google Shape;6759;p114"/>
              <p:cNvSpPr/>
              <p:nvPr/>
            </p:nvSpPr>
            <p:spPr>
              <a:xfrm>
                <a:off x="176" y="3986"/>
                <a:ext cx="49" cy="48"/>
              </a:xfrm>
              <a:custGeom>
                <a:avLst/>
                <a:gdLst/>
                <a:ahLst/>
                <a:cxnLst/>
                <a:rect l="l" t="t" r="r" b="b"/>
                <a:pathLst>
                  <a:path w="49" h="62" extrusionOk="0">
                    <a:moveTo>
                      <a:pt x="0" y="0"/>
                    </a:moveTo>
                    <a:lnTo>
                      <a:pt x="49" y="32"/>
                    </a:lnTo>
                    <a:lnTo>
                      <a:pt x="4" y="62"/>
                    </a:lnTo>
                  </a:path>
                </a:pathLst>
              </a:custGeom>
              <a:solidFill>
                <a:schemeClr val="lt1"/>
              </a:solidFill>
              <a:ln w="222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6760" name="Google Shape;6760;p114"/>
              <p:cNvCxnSpPr/>
              <p:nvPr/>
            </p:nvCxnSpPr>
            <p:spPr>
              <a:xfrm>
                <a:off x="174" y="4048"/>
                <a:ext cx="46" cy="0"/>
              </a:xfrm>
              <a:prstGeom prst="straightConnector1">
                <a:avLst/>
              </a:prstGeom>
              <a:noFill/>
              <a:ln w="22225" cap="flat" cmpd="sng">
                <a:solidFill>
                  <a:schemeClr val="dk1"/>
                </a:solidFill>
                <a:prstDash val="solid"/>
                <a:round/>
                <a:headEnd type="none" w="med" len="med"/>
                <a:tailEnd type="none" w="med" len="med"/>
              </a:ln>
            </p:spPr>
          </p:cxnSp>
        </p:grpSp>
        <p:sp>
          <p:nvSpPr>
            <p:cNvPr id="6761" name="Google Shape;6761;p114"/>
            <p:cNvSpPr txBox="1"/>
            <p:nvPr/>
          </p:nvSpPr>
          <p:spPr>
            <a:xfrm>
              <a:off x="643673" y="1714605"/>
              <a:ext cx="9710831" cy="19050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sender retransmits lost, timed-out packet</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application-layer input = application-layer output:</a:t>
              </a:r>
              <a:r>
                <a:rPr lang="en-US" sz="2400" b="0" i="0" u="none" strike="noStrike" cap="none">
                  <a:solidFill>
                    <a:srgbClr val="000000"/>
                  </a:solidFill>
                  <a:latin typeface="Noto Sans Symbols"/>
                  <a:ea typeface="Noto Sans Symbols"/>
                  <a:cs typeface="Noto Sans Symbols"/>
                  <a:sym typeface="Noto Sans Symbols"/>
                </a:rPr>
                <a:t> λ</a:t>
              </a:r>
              <a:r>
                <a:rPr lang="en-US" sz="2400" b="0" i="0" u="none" strike="noStrike" cap="none" baseline="-25000">
                  <a:solidFill>
                    <a:srgbClr val="000000"/>
                  </a:solidFill>
                  <a:latin typeface="Arial"/>
                  <a:ea typeface="Arial"/>
                  <a:cs typeface="Arial"/>
                  <a:sym typeface="Arial"/>
                </a:rPr>
                <a:t>in </a:t>
              </a:r>
              <a:r>
                <a:rPr lang="en-US" sz="2400" b="0" i="0" u="none" strike="noStrike" cap="none">
                  <a:solidFill>
                    <a:srgbClr val="000000"/>
                  </a:solidFill>
                  <a:latin typeface="Arial"/>
                  <a:ea typeface="Arial"/>
                  <a:cs typeface="Arial"/>
                  <a:sym typeface="Arial"/>
                </a:rPr>
                <a:t>= </a:t>
              </a:r>
              <a:r>
                <a:rPr lang="en-US" sz="2400" b="0" i="0" u="none" strike="noStrike" cap="none">
                  <a:solidFill>
                    <a:srgbClr val="000000"/>
                  </a:solidFill>
                  <a:latin typeface="Noto Sans Symbols"/>
                  <a:ea typeface="Noto Sans Symbols"/>
                  <a:cs typeface="Noto Sans Symbols"/>
                  <a:sym typeface="Noto Sans Symbols"/>
                </a:rPr>
                <a:t>λ</a:t>
              </a:r>
              <a:r>
                <a:rPr lang="en-US" sz="2400" b="0" i="0" u="none" strike="noStrike" cap="none" baseline="-25000">
                  <a:solidFill>
                    <a:srgbClr val="000000"/>
                  </a:solidFill>
                  <a:latin typeface="Arial"/>
                  <a:ea typeface="Arial"/>
                  <a:cs typeface="Arial"/>
                  <a:sym typeface="Arial"/>
                </a:rPr>
                <a:t>out</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transport-layer input includes </a:t>
              </a:r>
              <a:r>
                <a:rPr lang="en-US" sz="2400" b="0" i="1" u="none" strike="noStrike" cap="none">
                  <a:solidFill>
                    <a:srgbClr val="000000"/>
                  </a:solidFill>
                  <a:latin typeface="Calibri"/>
                  <a:ea typeface="Calibri"/>
                  <a:cs typeface="Calibri"/>
                  <a:sym typeface="Calibri"/>
                </a:rPr>
                <a:t>retransmissions </a:t>
              </a:r>
              <a:r>
                <a:rPr lang="en-US" sz="2400" b="0" i="0" u="none" strike="noStrike" cap="none">
                  <a:solidFill>
                    <a:srgbClr val="000000"/>
                  </a:solidFill>
                  <a:latin typeface="Calibri"/>
                  <a:ea typeface="Calibri"/>
                  <a:cs typeface="Calibri"/>
                  <a:sym typeface="Calibri"/>
                </a:rPr>
                <a:t>:</a:t>
              </a:r>
              <a:r>
                <a:rPr lang="en-US" sz="2400" b="0" i="0" u="none" strike="noStrike" cap="none">
                  <a:solidFill>
                    <a:srgbClr val="000000"/>
                  </a:solidFill>
                  <a:latin typeface="Noto Sans Symbols"/>
                  <a:ea typeface="Noto Sans Symbols"/>
                  <a:cs typeface="Noto Sans Symbols"/>
                  <a:sym typeface="Noto Sans Symbols"/>
                </a:rPr>
                <a:t> λ</a:t>
              </a:r>
              <a:r>
                <a:rPr lang="en-US" sz="2400" b="0" i="0" u="none" strike="noStrike" cap="none">
                  <a:solidFill>
                    <a:srgbClr val="000000"/>
                  </a:solidFill>
                  <a:latin typeface="Calibri"/>
                  <a:ea typeface="Calibri"/>
                  <a:cs typeface="Calibri"/>
                  <a:sym typeface="Calibri"/>
                </a:rPr>
                <a:t>’</a:t>
              </a:r>
              <a:r>
                <a:rPr lang="en-US" sz="2400" b="0" i="0" u="none" strike="noStrike" cap="none" baseline="-25000">
                  <a:solidFill>
                    <a:srgbClr val="000000"/>
                  </a:solidFill>
                  <a:latin typeface="Arial"/>
                  <a:ea typeface="Arial"/>
                  <a:cs typeface="Arial"/>
                  <a:sym typeface="Arial"/>
                </a:rPr>
                <a:t>in </a:t>
              </a:r>
              <a:r>
                <a:rPr lang="en-US" sz="2400" b="0" i="0" u="none" strike="noStrike" cap="none">
                  <a:solidFill>
                    <a:srgbClr val="000000"/>
                  </a:solidFill>
                  <a:latin typeface="Arial"/>
                  <a:ea typeface="Arial"/>
                  <a:cs typeface="Arial"/>
                  <a:sym typeface="Arial"/>
                </a:rPr>
                <a:t>   </a:t>
              </a:r>
              <a:r>
                <a:rPr lang="en-US" sz="2400" b="0" i="0" u="none" strike="noStrike" cap="none">
                  <a:solidFill>
                    <a:srgbClr val="000000"/>
                  </a:solidFill>
                  <a:latin typeface="Noto Sans Symbols"/>
                  <a:ea typeface="Noto Sans Symbols"/>
                  <a:cs typeface="Noto Sans Symbols"/>
                  <a:sym typeface="Noto Sans Symbols"/>
                </a:rPr>
                <a:t>λ</a:t>
              </a:r>
              <a:r>
                <a:rPr lang="en-US" sz="2400" b="0" i="0" u="none" strike="noStrike" cap="none" baseline="-25000">
                  <a:solidFill>
                    <a:srgbClr val="000000"/>
                  </a:solidFill>
                  <a:latin typeface="Arial"/>
                  <a:ea typeface="Arial"/>
                  <a:cs typeface="Arial"/>
                  <a:sym typeface="Arial"/>
                </a:rPr>
                <a:t>in</a:t>
              </a:r>
              <a:endParaRPr sz="2400" b="0" i="1" u="none" strike="noStrike" cap="none">
                <a:solidFill>
                  <a:srgbClr val="000000"/>
                </a:solidFill>
                <a:latin typeface="Calibri"/>
                <a:ea typeface="Calibri"/>
                <a:cs typeface="Calibri"/>
                <a:sym typeface="Calibri"/>
              </a:endParaRPr>
            </a:p>
            <a:p>
              <a:pPr marL="352425" marR="0" lvl="0"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grpSp>
      <p:grpSp>
        <p:nvGrpSpPr>
          <p:cNvPr id="6762" name="Google Shape;6762;p114"/>
          <p:cNvGrpSpPr/>
          <p:nvPr/>
        </p:nvGrpSpPr>
        <p:grpSpPr>
          <a:xfrm>
            <a:off x="7116763" y="3629025"/>
            <a:ext cx="1057275" cy="473075"/>
            <a:chOff x="7116763" y="3629025"/>
            <a:chExt cx="1057275" cy="473075"/>
          </a:xfrm>
        </p:grpSpPr>
        <p:sp>
          <p:nvSpPr>
            <p:cNvPr id="6763" name="Google Shape;6763;p114"/>
            <p:cNvSpPr txBox="1"/>
            <p:nvPr/>
          </p:nvSpPr>
          <p:spPr>
            <a:xfrm>
              <a:off x="7583488" y="3629025"/>
              <a:ext cx="590550"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a:ea typeface="Arial"/>
                  <a:cs typeface="Arial"/>
                  <a:sym typeface="Arial"/>
                </a:rPr>
                <a:t>out</a:t>
              </a:r>
              <a:endParaRPr sz="2000" b="0" i="0" u="none" strike="noStrike" cap="none">
                <a:solidFill>
                  <a:srgbClr val="C00000"/>
                </a:solidFill>
                <a:latin typeface="Comic Sans MS"/>
                <a:ea typeface="Comic Sans MS"/>
                <a:cs typeface="Comic Sans MS"/>
                <a:sym typeface="Comic Sans MS"/>
              </a:endParaRPr>
            </a:p>
          </p:txBody>
        </p:sp>
        <p:cxnSp>
          <p:nvCxnSpPr>
            <p:cNvPr id="6764" name="Google Shape;6764;p114"/>
            <p:cNvCxnSpPr/>
            <p:nvPr/>
          </p:nvCxnSpPr>
          <p:spPr>
            <a:xfrm>
              <a:off x="7116763" y="38354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6765" name="Google Shape;6765;p114"/>
          <p:cNvGrpSpPr/>
          <p:nvPr/>
        </p:nvGrpSpPr>
        <p:grpSpPr>
          <a:xfrm>
            <a:off x="3289650" y="5336775"/>
            <a:ext cx="2124396" cy="604097"/>
            <a:chOff x="3289650" y="5336775"/>
            <a:chExt cx="2124396" cy="604097"/>
          </a:xfrm>
        </p:grpSpPr>
        <p:sp>
          <p:nvSpPr>
            <p:cNvPr id="6766" name="Google Shape;6766;p114"/>
            <p:cNvSpPr txBox="1"/>
            <p:nvPr/>
          </p:nvSpPr>
          <p:spPr>
            <a:xfrm>
              <a:off x="4982445" y="5336775"/>
              <a:ext cx="431601" cy="6040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sp>
          <p:nvSpPr>
            <p:cNvPr id="6767" name="Google Shape;6767;p114"/>
            <p:cNvSpPr txBox="1"/>
            <p:nvPr/>
          </p:nvSpPr>
          <p:spPr>
            <a:xfrm>
              <a:off x="3289650" y="5351752"/>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grpSp>
      <p:sp>
        <p:nvSpPr>
          <p:cNvPr id="6768" name="Google Shape;6768;p11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109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7"/>
                                        </p:tgtEl>
                                        <p:attrNameLst>
                                          <p:attrName>style.visibility</p:attrName>
                                        </p:attrNameLst>
                                      </p:cBhvr>
                                      <p:to>
                                        <p:strVal val="visible"/>
                                      </p:to>
                                    </p:set>
                                    <p:animEffect transition="in" filter="fade">
                                      <p:cBhvr>
                                        <p:cTn id="7" dur="500"/>
                                        <p:tgtEl>
                                          <p:spTgt spid="67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33"/>
                                        </p:tgtEl>
                                        <p:attrNameLst>
                                          <p:attrName>style.visibility</p:attrName>
                                        </p:attrNameLst>
                                      </p:cBhvr>
                                      <p:to>
                                        <p:strVal val="visible"/>
                                      </p:to>
                                    </p:set>
                                    <p:animEffect transition="in" filter="fade">
                                      <p:cBhvr>
                                        <p:cTn id="12" dur="500"/>
                                        <p:tgtEl>
                                          <p:spTgt spid="67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62"/>
                                        </p:tgtEl>
                                        <p:attrNameLst>
                                          <p:attrName>style.visibility</p:attrName>
                                        </p:attrNameLst>
                                      </p:cBhvr>
                                      <p:to>
                                        <p:strVal val="visible"/>
                                      </p:to>
                                    </p:set>
                                    <p:animEffect transition="in" filter="fade">
                                      <p:cBhvr>
                                        <p:cTn id="17" dur="500"/>
                                        <p:tgtEl>
                                          <p:spTgt spid="6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16"/>
          <p:cNvGrpSpPr/>
          <p:nvPr/>
        </p:nvGrpSpPr>
        <p:grpSpPr>
          <a:xfrm>
            <a:off x="141514" y="827314"/>
            <a:ext cx="11908971" cy="4739615"/>
            <a:chOff x="2511281" y="3262667"/>
            <a:chExt cx="7770812" cy="3121540"/>
          </a:xfrm>
        </p:grpSpPr>
        <p:sp>
          <p:nvSpPr>
            <p:cNvPr id="1334" name="Google Shape;1334;p16"/>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35" name="Google Shape;1335;p16"/>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336" name="Google Shape;1336;p16"/>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337" name="Google Shape;1337;p16"/>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338" name="Google Shape;1338;p16"/>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339" name="Google Shape;1339;p16"/>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340" name="Google Shape;1340;p16"/>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341" name="Google Shape;1341;p16"/>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342" name="Google Shape;1342;p16"/>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cxnSp>
          <p:nvCxnSpPr>
            <p:cNvPr id="1343" name="Google Shape;1343;p16"/>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344" name="Google Shape;1344;p16"/>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345" name="Google Shape;1345;p16"/>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346" name="Google Shape;1346;p16"/>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347" name="Google Shape;1347;p16"/>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348" name="Google Shape;1348;p16"/>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349" name="Google Shape;1349;p16"/>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350" name="Google Shape;1350;p16"/>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351" name="Google Shape;1351;p16"/>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352" name="Google Shape;1352;p16"/>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353" name="Google Shape;1353;p16"/>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354" name="Google Shape;1354;p16"/>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355" name="Google Shape;1355;p16"/>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sp>
          <p:nvSpPr>
            <p:cNvPr id="1356" name="Google Shape;1356;p16"/>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57" name="Google Shape;1357;p16"/>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58" name="Google Shape;1358;p16"/>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359" name="Google Shape;1359;p16"/>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360" name="Google Shape;1360;p16"/>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361" name="Google Shape;1361;p16"/>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362" name="Google Shape;1362;p16"/>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363" name="Google Shape;1363;p16"/>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364" name="Google Shape;1364;p16"/>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365" name="Google Shape;1365;p16"/>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366" name="Google Shape;1366;p16"/>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367" name="Google Shape;1367;p16"/>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368" name="Google Shape;1368;p16"/>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grpSp>
          <p:nvGrpSpPr>
            <p:cNvPr id="1369" name="Google Shape;1369;p16"/>
            <p:cNvGrpSpPr/>
            <p:nvPr/>
          </p:nvGrpSpPr>
          <p:grpSpPr>
            <a:xfrm>
              <a:off x="2511281" y="5555532"/>
              <a:ext cx="800100" cy="828675"/>
              <a:chOff x="-44" y="1473"/>
              <a:chExt cx="981" cy="1105"/>
            </a:xfrm>
          </p:grpSpPr>
          <p:pic>
            <p:nvPicPr>
              <p:cNvPr id="1370" name="Google Shape;1370;p1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371" name="Google Shape;1371;p1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372" name="Google Shape;1372;p16"/>
            <p:cNvGrpSpPr/>
            <p:nvPr/>
          </p:nvGrpSpPr>
          <p:grpSpPr>
            <a:xfrm flipH="1">
              <a:off x="9493106" y="5469807"/>
              <a:ext cx="788987" cy="782637"/>
              <a:chOff x="-44" y="1473"/>
              <a:chExt cx="981" cy="1105"/>
            </a:xfrm>
          </p:grpSpPr>
          <p:pic>
            <p:nvPicPr>
              <p:cNvPr id="1373" name="Google Shape;1373;p1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374" name="Google Shape;1374;p1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375" name="Google Shape;1375;p16"/>
            <p:cNvGrpSpPr/>
            <p:nvPr/>
          </p:nvGrpSpPr>
          <p:grpSpPr>
            <a:xfrm>
              <a:off x="5083031" y="5055469"/>
              <a:ext cx="358775" cy="704850"/>
              <a:chOff x="4140" y="429"/>
              <a:chExt cx="1425" cy="2396"/>
            </a:xfrm>
          </p:grpSpPr>
          <p:sp>
            <p:nvSpPr>
              <p:cNvPr id="1376" name="Google Shape;1376;p1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77" name="Google Shape;1377;p16"/>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78" name="Google Shape;1378;p1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79" name="Google Shape;1379;p1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80" name="Google Shape;1380;p16"/>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381" name="Google Shape;1381;p16"/>
              <p:cNvGrpSpPr/>
              <p:nvPr/>
            </p:nvGrpSpPr>
            <p:grpSpPr>
              <a:xfrm>
                <a:off x="4751" y="667"/>
                <a:ext cx="580" cy="146"/>
                <a:chOff x="617" y="2567"/>
                <a:chExt cx="724" cy="140"/>
              </a:xfrm>
            </p:grpSpPr>
            <p:sp>
              <p:nvSpPr>
                <p:cNvPr id="1382" name="Google Shape;1382;p16"/>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83" name="Google Shape;1383;p16"/>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384" name="Google Shape;1384;p16"/>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385" name="Google Shape;1385;p16"/>
              <p:cNvGrpSpPr/>
              <p:nvPr/>
            </p:nvGrpSpPr>
            <p:grpSpPr>
              <a:xfrm>
                <a:off x="4745" y="996"/>
                <a:ext cx="580" cy="156"/>
                <a:chOff x="612" y="2570"/>
                <a:chExt cx="724" cy="162"/>
              </a:xfrm>
            </p:grpSpPr>
            <p:sp>
              <p:nvSpPr>
                <p:cNvPr id="1386" name="Google Shape;1386;p16"/>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87" name="Google Shape;1387;p16"/>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388" name="Google Shape;1388;p16"/>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89" name="Google Shape;1389;p16"/>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390" name="Google Shape;1390;p16"/>
              <p:cNvGrpSpPr/>
              <p:nvPr/>
            </p:nvGrpSpPr>
            <p:grpSpPr>
              <a:xfrm>
                <a:off x="4733" y="1627"/>
                <a:ext cx="586" cy="151"/>
                <a:chOff x="611" y="2568"/>
                <a:chExt cx="730" cy="139"/>
              </a:xfrm>
            </p:grpSpPr>
            <p:sp>
              <p:nvSpPr>
                <p:cNvPr id="1391" name="Google Shape;1391;p16"/>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92" name="Google Shape;1392;p16"/>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393" name="Google Shape;1393;p1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394" name="Google Shape;1394;p16"/>
              <p:cNvGrpSpPr/>
              <p:nvPr/>
            </p:nvGrpSpPr>
            <p:grpSpPr>
              <a:xfrm>
                <a:off x="4739" y="1325"/>
                <a:ext cx="580" cy="140"/>
                <a:chOff x="614" y="2566"/>
                <a:chExt cx="723" cy="140"/>
              </a:xfrm>
            </p:grpSpPr>
            <p:sp>
              <p:nvSpPr>
                <p:cNvPr id="1395" name="Google Shape;1395;p16"/>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96" name="Google Shape;1396;p16"/>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397" name="Google Shape;1397;p16"/>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98" name="Google Shape;1398;p1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399" name="Google Shape;1399;p1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00" name="Google Shape;1400;p16"/>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01" name="Google Shape;1401;p1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02" name="Google Shape;1402;p16"/>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03" name="Google Shape;1403;p16"/>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04" name="Google Shape;1404;p16"/>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05" name="Google Shape;1405;p16"/>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1406" name="Google Shape;1406;p16"/>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07" name="Google Shape;1407;p16"/>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pic>
          <p:nvPicPr>
            <p:cNvPr id="1408" name="Google Shape;1408;p16" descr="Image result for firefox logo"/>
            <p:cNvPicPr preferRelativeResize="0"/>
            <p:nvPr/>
          </p:nvPicPr>
          <p:blipFill rotWithShape="1">
            <a:blip r:embed="rId4">
              <a:alphaModFix/>
            </a:blip>
            <a:srcRect/>
            <a:stretch/>
          </p:blipFill>
          <p:spPr>
            <a:xfrm>
              <a:off x="4326336" y="4363319"/>
              <a:ext cx="387318" cy="362674"/>
            </a:xfrm>
            <a:prstGeom prst="rect">
              <a:avLst/>
            </a:prstGeom>
            <a:noFill/>
            <a:ln>
              <a:noFill/>
            </a:ln>
          </p:spPr>
        </p:pic>
        <p:sp>
          <p:nvSpPr>
            <p:cNvPr id="1409" name="Google Shape;1409;p16"/>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HTTP server</a:t>
              </a:r>
              <a:endParaRPr/>
            </a:p>
          </p:txBody>
        </p:sp>
        <p:pic>
          <p:nvPicPr>
            <p:cNvPr id="1410" name="Google Shape;1410;p16" descr="Image result for apache web server logo"/>
            <p:cNvPicPr preferRelativeResize="0"/>
            <p:nvPr/>
          </p:nvPicPr>
          <p:blipFill rotWithShape="1">
            <a:blip r:embed="rId5">
              <a:alphaModFix/>
            </a:blip>
            <a:srcRect/>
            <a:stretch/>
          </p:blipFill>
          <p:spPr>
            <a:xfrm>
              <a:off x="5649399" y="3712220"/>
              <a:ext cx="1425575" cy="629170"/>
            </a:xfrm>
            <a:prstGeom prst="rect">
              <a:avLst/>
            </a:prstGeom>
            <a:noFill/>
            <a:ln>
              <a:noFill/>
            </a:ln>
          </p:spPr>
        </p:pic>
        <p:pic>
          <p:nvPicPr>
            <p:cNvPr id="1411" name="Google Shape;1411;p16" descr="Image result for firefox logo"/>
            <p:cNvPicPr preferRelativeResize="0"/>
            <p:nvPr/>
          </p:nvPicPr>
          <p:blipFill rotWithShape="1">
            <a:blip r:embed="rId4">
              <a:alphaModFix/>
            </a:blip>
            <a:srcRect/>
            <a:stretch/>
          </p:blipFill>
          <p:spPr>
            <a:xfrm>
              <a:off x="8557699" y="4326644"/>
              <a:ext cx="387318" cy="362674"/>
            </a:xfrm>
            <a:prstGeom prst="rect">
              <a:avLst/>
            </a:prstGeom>
            <a:noFill/>
            <a:ln>
              <a:noFill/>
            </a:ln>
          </p:spPr>
        </p:pic>
        <p:pic>
          <p:nvPicPr>
            <p:cNvPr id="1412" name="Google Shape;1412;p16" descr="Image result for skype logo"/>
            <p:cNvPicPr preferRelativeResize="0"/>
            <p:nvPr/>
          </p:nvPicPr>
          <p:blipFill rotWithShape="1">
            <a:blip r:embed="rId6">
              <a:alphaModFix/>
            </a:blip>
            <a:srcRect/>
            <a:stretch/>
          </p:blipFill>
          <p:spPr>
            <a:xfrm>
              <a:off x="3374515" y="4091654"/>
              <a:ext cx="387318" cy="392958"/>
            </a:xfrm>
            <a:prstGeom prst="rect">
              <a:avLst/>
            </a:prstGeom>
            <a:noFill/>
            <a:ln>
              <a:noFill/>
            </a:ln>
          </p:spPr>
        </p:pic>
        <p:sp>
          <p:nvSpPr>
            <p:cNvPr id="1413" name="Google Shape;1413;p16"/>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client</a:t>
              </a:r>
              <a:endParaRPr/>
            </a:p>
          </p:txBody>
        </p:sp>
        <p:pic>
          <p:nvPicPr>
            <p:cNvPr id="1414" name="Google Shape;1414;p16" descr="Image result for netflix logo png"/>
            <p:cNvPicPr preferRelativeResize="0"/>
            <p:nvPr/>
          </p:nvPicPr>
          <p:blipFill rotWithShape="1">
            <a:blip r:embed="rId7">
              <a:alphaModFix/>
            </a:blip>
            <a:srcRect/>
            <a:stretch/>
          </p:blipFill>
          <p:spPr>
            <a:xfrm>
              <a:off x="3632599" y="4424842"/>
              <a:ext cx="691469" cy="388951"/>
            </a:xfrm>
            <a:prstGeom prst="rect">
              <a:avLst/>
            </a:prstGeom>
            <a:noFill/>
            <a:ln>
              <a:noFill/>
            </a:ln>
          </p:spPr>
        </p:pic>
      </p:grpSp>
      <p:sp>
        <p:nvSpPr>
          <p:cNvPr id="1415" name="Google Shape;1415;p16"/>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1416" name="Google Shape;1416;p16"/>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417" name="Google Shape;1417;p16"/>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sp>
        <p:nvSpPr>
          <p:cNvPr id="1418" name="Google Shape;1418;p16"/>
          <p:cNvSpPr/>
          <p:nvPr/>
        </p:nvSpPr>
        <p:spPr>
          <a:xfrm>
            <a:off x="5864224" y="2340021"/>
            <a:ext cx="1063879"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19" name="Google Shape;1419;p16"/>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cxnSp>
        <p:nvCxnSpPr>
          <p:cNvPr id="1420" name="Google Shape;1420;p16"/>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421" name="Google Shape;1421;p16"/>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1422" name="Google Shape;1422;p1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773"/>
        <p:cNvGrpSpPr/>
        <p:nvPr/>
      </p:nvGrpSpPr>
      <p:grpSpPr>
        <a:xfrm>
          <a:off x="0" y="0"/>
          <a:ext cx="0" cy="0"/>
          <a:chOff x="0" y="0"/>
          <a:chExt cx="0" cy="0"/>
        </a:xfrm>
      </p:grpSpPr>
      <p:sp>
        <p:nvSpPr>
          <p:cNvPr id="6774" name="Google Shape;6774;p115"/>
          <p:cNvSpPr/>
          <p:nvPr/>
        </p:nvSpPr>
        <p:spPr>
          <a:xfrm>
            <a:off x="6946976" y="5009814"/>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775" name="Google Shape;6775;p115"/>
          <p:cNvGrpSpPr/>
          <p:nvPr/>
        </p:nvGrpSpPr>
        <p:grpSpPr>
          <a:xfrm>
            <a:off x="6240513" y="5016599"/>
            <a:ext cx="720732" cy="1182930"/>
            <a:chOff x="10910965" y="2513124"/>
            <a:chExt cx="586768" cy="904023"/>
          </a:xfrm>
        </p:grpSpPr>
        <p:sp>
          <p:nvSpPr>
            <p:cNvPr id="6776" name="Google Shape;6776;p115"/>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777" name="Google Shape;6777;p115"/>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78" name="Google Shape;6778;p115"/>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79" name="Google Shape;6779;p115"/>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80" name="Google Shape;6780;p115"/>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781" name="Google Shape;6781;p115"/>
          <p:cNvSpPr/>
          <p:nvPr/>
        </p:nvSpPr>
        <p:spPr>
          <a:xfrm flipH="1">
            <a:off x="1844721" y="3515638"/>
            <a:ext cx="528348" cy="117827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782" name="Google Shape;6782;p115"/>
          <p:cNvGrpSpPr/>
          <p:nvPr/>
        </p:nvGrpSpPr>
        <p:grpSpPr>
          <a:xfrm>
            <a:off x="1278678" y="4683698"/>
            <a:ext cx="720732" cy="1182930"/>
            <a:chOff x="10910965" y="2513124"/>
            <a:chExt cx="586768" cy="904023"/>
          </a:xfrm>
        </p:grpSpPr>
        <p:sp>
          <p:nvSpPr>
            <p:cNvPr id="6783" name="Google Shape;6783;p115"/>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784" name="Google Shape;6784;p115"/>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85" name="Google Shape;6785;p115"/>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86" name="Google Shape;6786;p115"/>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87" name="Google Shape;6787;p115"/>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788" name="Google Shape;6788;p115"/>
          <p:cNvGrpSpPr/>
          <p:nvPr/>
        </p:nvGrpSpPr>
        <p:grpSpPr>
          <a:xfrm>
            <a:off x="2355044" y="3521091"/>
            <a:ext cx="720732" cy="1182930"/>
            <a:chOff x="10910965" y="2513124"/>
            <a:chExt cx="586768" cy="904023"/>
          </a:xfrm>
        </p:grpSpPr>
        <p:sp>
          <p:nvSpPr>
            <p:cNvPr id="6789" name="Google Shape;6789;p115"/>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790" name="Google Shape;6790;p115"/>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91" name="Google Shape;6791;p115"/>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92" name="Google Shape;6792;p115"/>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93" name="Google Shape;6793;p115"/>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794" name="Google Shape;6794;p115"/>
          <p:cNvSpPr/>
          <p:nvPr/>
        </p:nvSpPr>
        <p:spPr>
          <a:xfrm>
            <a:off x="7409112" y="3699469"/>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795" name="Google Shape;6795;p115"/>
          <p:cNvGrpSpPr/>
          <p:nvPr/>
        </p:nvGrpSpPr>
        <p:grpSpPr>
          <a:xfrm>
            <a:off x="6698918" y="3667889"/>
            <a:ext cx="720732" cy="1182930"/>
            <a:chOff x="10910965" y="2513124"/>
            <a:chExt cx="586768" cy="904023"/>
          </a:xfrm>
        </p:grpSpPr>
        <p:sp>
          <p:nvSpPr>
            <p:cNvPr id="6796" name="Google Shape;6796;p115"/>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797" name="Google Shape;6797;p115"/>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98" name="Google Shape;6798;p115"/>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99" name="Google Shape;6799;p115"/>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800" name="Google Shape;6800;p115"/>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801" name="Google Shape;6801;p115"/>
          <p:cNvGrpSpPr/>
          <p:nvPr/>
        </p:nvGrpSpPr>
        <p:grpSpPr>
          <a:xfrm>
            <a:off x="3770696" y="5033645"/>
            <a:ext cx="1286871" cy="734927"/>
            <a:chOff x="7493876" y="2774731"/>
            <a:chExt cx="1481958" cy="894622"/>
          </a:xfrm>
        </p:grpSpPr>
        <p:sp>
          <p:nvSpPr>
            <p:cNvPr id="6802" name="Google Shape;6802;p11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803" name="Google Shape;6803;p11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804" name="Google Shape;6804;p115"/>
            <p:cNvGrpSpPr/>
            <p:nvPr/>
          </p:nvGrpSpPr>
          <p:grpSpPr>
            <a:xfrm>
              <a:off x="7713663" y="2848339"/>
              <a:ext cx="1042107" cy="425543"/>
              <a:chOff x="7786941" y="2884917"/>
              <a:chExt cx="897649" cy="353919"/>
            </a:xfrm>
          </p:grpSpPr>
          <p:sp>
            <p:nvSpPr>
              <p:cNvPr id="6805" name="Google Shape;6805;p11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06" name="Google Shape;6806;p11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07" name="Google Shape;6807;p11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08" name="Google Shape;6808;p11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809" name="Google Shape;6809;p115"/>
          <p:cNvGrpSpPr/>
          <p:nvPr/>
        </p:nvGrpSpPr>
        <p:grpSpPr>
          <a:xfrm>
            <a:off x="1317421" y="3877120"/>
            <a:ext cx="645431" cy="569172"/>
            <a:chOff x="-44" y="1473"/>
            <a:chExt cx="981" cy="1105"/>
          </a:xfrm>
        </p:grpSpPr>
        <p:pic>
          <p:nvPicPr>
            <p:cNvPr id="6810" name="Google Shape;6810;p11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811" name="Google Shape;6811;p11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812" name="Google Shape;6812;p115"/>
          <p:cNvSpPr/>
          <p:nvPr/>
        </p:nvSpPr>
        <p:spPr>
          <a:xfrm flipH="1">
            <a:off x="978210" y="4681606"/>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6813" name="Google Shape;6813;p115"/>
          <p:cNvCxnSpPr/>
          <p:nvPr/>
        </p:nvCxnSpPr>
        <p:spPr>
          <a:xfrm flipH="1">
            <a:off x="2405566" y="4856096"/>
            <a:ext cx="1134865" cy="1134190"/>
          </a:xfrm>
          <a:prstGeom prst="straightConnector1">
            <a:avLst/>
          </a:prstGeom>
          <a:noFill/>
          <a:ln w="9525" cap="flat" cmpd="sng">
            <a:solidFill>
              <a:srgbClr val="000000"/>
            </a:solidFill>
            <a:prstDash val="solid"/>
            <a:round/>
            <a:headEnd type="none" w="med" len="med"/>
            <a:tailEnd type="none" w="med" len="med"/>
          </a:ln>
        </p:spPr>
      </p:cxnSp>
      <p:sp>
        <p:nvSpPr>
          <p:cNvPr id="6814" name="Google Shape;6814;p115"/>
          <p:cNvSpPr txBox="1"/>
          <p:nvPr/>
        </p:nvSpPr>
        <p:spPr>
          <a:xfrm>
            <a:off x="1088616" y="3529817"/>
            <a:ext cx="1122503"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Host A</a:t>
            </a:r>
            <a:endParaRPr sz="4000" b="0" i="0" u="none" strike="noStrike" cap="none">
              <a:solidFill>
                <a:srgbClr val="C00000"/>
              </a:solidFill>
              <a:latin typeface="Comic Sans MS"/>
              <a:ea typeface="Comic Sans MS"/>
              <a:cs typeface="Comic Sans MS"/>
              <a:sym typeface="Comic Sans MS"/>
            </a:endParaRPr>
          </a:p>
        </p:txBody>
      </p:sp>
      <p:sp>
        <p:nvSpPr>
          <p:cNvPr id="6815" name="Google Shape;6815;p115"/>
          <p:cNvSpPr txBox="1"/>
          <p:nvPr/>
        </p:nvSpPr>
        <p:spPr>
          <a:xfrm>
            <a:off x="1083435" y="6053488"/>
            <a:ext cx="981577"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a:buNone/>
            </a:pPr>
            <a:r>
              <a:rPr lang="en-US" sz="1600" b="0" i="0" u="none" strike="noStrike" cap="none">
                <a:solidFill>
                  <a:srgbClr val="0013A3"/>
                </a:solidFill>
                <a:latin typeface="Arial"/>
                <a:ea typeface="Arial"/>
                <a:cs typeface="Arial"/>
                <a:sym typeface="Arial"/>
              </a:rPr>
              <a:t>Host B</a:t>
            </a:r>
            <a:endParaRPr sz="4000" b="0" i="0" u="none" strike="noStrike" cap="none">
              <a:solidFill>
                <a:srgbClr val="0013A3"/>
              </a:solidFill>
              <a:latin typeface="Comic Sans MS"/>
              <a:ea typeface="Comic Sans MS"/>
              <a:cs typeface="Comic Sans MS"/>
              <a:sym typeface="Comic Sans MS"/>
            </a:endParaRPr>
          </a:p>
        </p:txBody>
      </p:sp>
      <p:cxnSp>
        <p:nvCxnSpPr>
          <p:cNvPr id="6816" name="Google Shape;6816;p115"/>
          <p:cNvCxnSpPr/>
          <p:nvPr/>
        </p:nvCxnSpPr>
        <p:spPr>
          <a:xfrm rot="10800000">
            <a:off x="3002248"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817" name="Google Shape;6817;p115"/>
          <p:cNvCxnSpPr/>
          <p:nvPr/>
        </p:nvCxnSpPr>
        <p:spPr>
          <a:xfrm rot="10800000">
            <a:off x="4991187"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818" name="Google Shape;6818;p115"/>
          <p:cNvCxnSpPr/>
          <p:nvPr/>
        </p:nvCxnSpPr>
        <p:spPr>
          <a:xfrm flipH="1">
            <a:off x="5143282" y="4856096"/>
            <a:ext cx="1134865" cy="1134190"/>
          </a:xfrm>
          <a:prstGeom prst="straightConnector1">
            <a:avLst/>
          </a:prstGeom>
          <a:noFill/>
          <a:ln w="9525" cap="flat" cmpd="sng">
            <a:solidFill>
              <a:srgbClr val="000000"/>
            </a:solidFill>
            <a:prstDash val="solid"/>
            <a:round/>
            <a:headEnd type="none" w="med" len="med"/>
            <a:tailEnd type="none" w="med" len="med"/>
          </a:ln>
        </p:spPr>
      </p:cxnSp>
      <p:cxnSp>
        <p:nvCxnSpPr>
          <p:cNvPr id="6819" name="Google Shape;6819;p115"/>
          <p:cNvCxnSpPr/>
          <p:nvPr/>
        </p:nvCxnSpPr>
        <p:spPr>
          <a:xfrm rot="10800000">
            <a:off x="6275655" y="4856289"/>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6820" name="Google Shape;6820;p115"/>
          <p:cNvGrpSpPr/>
          <p:nvPr/>
        </p:nvGrpSpPr>
        <p:grpSpPr>
          <a:xfrm>
            <a:off x="7531958" y="4473878"/>
            <a:ext cx="284691" cy="577481"/>
            <a:chOff x="4140" y="429"/>
            <a:chExt cx="1425" cy="2396"/>
          </a:xfrm>
        </p:grpSpPr>
        <p:sp>
          <p:nvSpPr>
            <p:cNvPr id="6821" name="Google Shape;6821;p11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22" name="Google Shape;6822;p115"/>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23" name="Google Shape;6823;p11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24" name="Google Shape;6824;p11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25" name="Google Shape;6825;p115"/>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826" name="Google Shape;6826;p115"/>
            <p:cNvGrpSpPr/>
            <p:nvPr/>
          </p:nvGrpSpPr>
          <p:grpSpPr>
            <a:xfrm>
              <a:off x="4745" y="670"/>
              <a:ext cx="586" cy="146"/>
              <a:chOff x="609" y="2570"/>
              <a:chExt cx="731" cy="140"/>
            </a:xfrm>
          </p:grpSpPr>
          <p:sp>
            <p:nvSpPr>
              <p:cNvPr id="6827" name="Google Shape;6827;p115"/>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28" name="Google Shape;6828;p115"/>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829" name="Google Shape;6829;p115"/>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830" name="Google Shape;6830;p115"/>
            <p:cNvGrpSpPr/>
            <p:nvPr/>
          </p:nvGrpSpPr>
          <p:grpSpPr>
            <a:xfrm>
              <a:off x="4745" y="998"/>
              <a:ext cx="586" cy="129"/>
              <a:chOff x="612" y="2572"/>
              <a:chExt cx="731" cy="134"/>
            </a:xfrm>
          </p:grpSpPr>
          <p:sp>
            <p:nvSpPr>
              <p:cNvPr id="6831" name="Google Shape;6831;p115"/>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32" name="Google Shape;6832;p115"/>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833" name="Google Shape;6833;p115"/>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34" name="Google Shape;6834;p115"/>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835" name="Google Shape;6835;p115"/>
            <p:cNvGrpSpPr/>
            <p:nvPr/>
          </p:nvGrpSpPr>
          <p:grpSpPr>
            <a:xfrm>
              <a:off x="4735" y="1627"/>
              <a:ext cx="586" cy="215"/>
              <a:chOff x="614" y="2568"/>
              <a:chExt cx="730" cy="198"/>
            </a:xfrm>
          </p:grpSpPr>
          <p:sp>
            <p:nvSpPr>
              <p:cNvPr id="6836" name="Google Shape;6836;p115"/>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37" name="Google Shape;6837;p115"/>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838" name="Google Shape;6838;p11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839" name="Google Shape;6839;p115"/>
            <p:cNvGrpSpPr/>
            <p:nvPr/>
          </p:nvGrpSpPr>
          <p:grpSpPr>
            <a:xfrm>
              <a:off x="4735" y="1325"/>
              <a:ext cx="586" cy="138"/>
              <a:chOff x="609" y="2566"/>
              <a:chExt cx="730" cy="138"/>
            </a:xfrm>
          </p:grpSpPr>
          <p:sp>
            <p:nvSpPr>
              <p:cNvPr id="6840" name="Google Shape;6840;p115"/>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41" name="Google Shape;6841;p115"/>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842" name="Google Shape;6842;p115"/>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43" name="Google Shape;6843;p11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44" name="Google Shape;6844;p11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45" name="Google Shape;6845;p115"/>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46" name="Google Shape;6846;p11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47" name="Google Shape;6847;p115"/>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48" name="Google Shape;6848;p115"/>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49" name="Google Shape;6849;p115"/>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50" name="Google Shape;6850;p115"/>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6851" name="Google Shape;6851;p115"/>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52" name="Google Shape;6852;p115"/>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853" name="Google Shape;6853;p115"/>
          <p:cNvGrpSpPr/>
          <p:nvPr/>
        </p:nvGrpSpPr>
        <p:grpSpPr>
          <a:xfrm>
            <a:off x="585296" y="5655276"/>
            <a:ext cx="645431" cy="569172"/>
            <a:chOff x="-44" y="1473"/>
            <a:chExt cx="981" cy="1105"/>
          </a:xfrm>
        </p:grpSpPr>
        <p:pic>
          <p:nvPicPr>
            <p:cNvPr id="6854" name="Google Shape;6854;p11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855" name="Google Shape;6855;p11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856" name="Google Shape;6856;p115"/>
          <p:cNvGrpSpPr/>
          <p:nvPr/>
        </p:nvGrpSpPr>
        <p:grpSpPr>
          <a:xfrm>
            <a:off x="7141970" y="5736859"/>
            <a:ext cx="284691" cy="577481"/>
            <a:chOff x="4140" y="429"/>
            <a:chExt cx="1425" cy="2396"/>
          </a:xfrm>
        </p:grpSpPr>
        <p:sp>
          <p:nvSpPr>
            <p:cNvPr id="6857" name="Google Shape;6857;p11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58" name="Google Shape;6858;p115"/>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59" name="Google Shape;6859;p11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60" name="Google Shape;6860;p11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61" name="Google Shape;6861;p115"/>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862" name="Google Shape;6862;p115"/>
            <p:cNvGrpSpPr/>
            <p:nvPr/>
          </p:nvGrpSpPr>
          <p:grpSpPr>
            <a:xfrm>
              <a:off x="4745" y="670"/>
              <a:ext cx="586" cy="146"/>
              <a:chOff x="609" y="2570"/>
              <a:chExt cx="731" cy="140"/>
            </a:xfrm>
          </p:grpSpPr>
          <p:sp>
            <p:nvSpPr>
              <p:cNvPr id="6863" name="Google Shape;6863;p115"/>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64" name="Google Shape;6864;p115"/>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865" name="Google Shape;6865;p115"/>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866" name="Google Shape;6866;p115"/>
            <p:cNvGrpSpPr/>
            <p:nvPr/>
          </p:nvGrpSpPr>
          <p:grpSpPr>
            <a:xfrm>
              <a:off x="4745" y="998"/>
              <a:ext cx="586" cy="129"/>
              <a:chOff x="612" y="2572"/>
              <a:chExt cx="731" cy="134"/>
            </a:xfrm>
          </p:grpSpPr>
          <p:sp>
            <p:nvSpPr>
              <p:cNvPr id="6867" name="Google Shape;6867;p115"/>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68" name="Google Shape;6868;p115"/>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869" name="Google Shape;6869;p115"/>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70" name="Google Shape;6870;p115"/>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871" name="Google Shape;6871;p115"/>
            <p:cNvGrpSpPr/>
            <p:nvPr/>
          </p:nvGrpSpPr>
          <p:grpSpPr>
            <a:xfrm>
              <a:off x="4735" y="1627"/>
              <a:ext cx="586" cy="215"/>
              <a:chOff x="614" y="2568"/>
              <a:chExt cx="730" cy="198"/>
            </a:xfrm>
          </p:grpSpPr>
          <p:sp>
            <p:nvSpPr>
              <p:cNvPr id="6872" name="Google Shape;6872;p115"/>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73" name="Google Shape;6873;p115"/>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874" name="Google Shape;6874;p11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875" name="Google Shape;6875;p115"/>
            <p:cNvGrpSpPr/>
            <p:nvPr/>
          </p:nvGrpSpPr>
          <p:grpSpPr>
            <a:xfrm>
              <a:off x="4735" y="1325"/>
              <a:ext cx="586" cy="138"/>
              <a:chOff x="609" y="2566"/>
              <a:chExt cx="730" cy="138"/>
            </a:xfrm>
          </p:grpSpPr>
          <p:sp>
            <p:nvSpPr>
              <p:cNvPr id="6876" name="Google Shape;6876;p115"/>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77" name="Google Shape;6877;p115"/>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878" name="Google Shape;6878;p115"/>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79" name="Google Shape;6879;p11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80" name="Google Shape;6880;p11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81" name="Google Shape;6881;p115"/>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82" name="Google Shape;6882;p11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83" name="Google Shape;6883;p115"/>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84" name="Google Shape;6884;p115"/>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85" name="Google Shape;6885;p115"/>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86" name="Google Shape;6886;p115"/>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6887" name="Google Shape;6887;p115"/>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88" name="Google Shape;6888;p115"/>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6889" name="Google Shape;6889;p115"/>
          <p:cNvCxnSpPr/>
          <p:nvPr/>
        </p:nvCxnSpPr>
        <p:spPr>
          <a:xfrm rot="10800000">
            <a:off x="5155368" y="5988369"/>
            <a:ext cx="1009919" cy="0"/>
          </a:xfrm>
          <a:prstGeom prst="straightConnector1">
            <a:avLst/>
          </a:prstGeom>
          <a:noFill/>
          <a:ln w="9525" cap="flat" cmpd="sng">
            <a:solidFill>
              <a:srgbClr val="000000"/>
            </a:solidFill>
            <a:prstDash val="solid"/>
            <a:round/>
            <a:headEnd type="none" w="med" len="med"/>
            <a:tailEnd type="none" w="med" len="med"/>
          </a:ln>
        </p:spPr>
      </p:cxnSp>
      <p:cxnSp>
        <p:nvCxnSpPr>
          <p:cNvPr id="6890" name="Google Shape;6890;p115"/>
          <p:cNvCxnSpPr/>
          <p:nvPr/>
        </p:nvCxnSpPr>
        <p:spPr>
          <a:xfrm rot="10800000">
            <a:off x="3001196" y="4853221"/>
            <a:ext cx="540134" cy="0"/>
          </a:xfrm>
          <a:prstGeom prst="straightConnector1">
            <a:avLst/>
          </a:prstGeom>
          <a:noFill/>
          <a:ln w="9525" cap="flat" cmpd="sng">
            <a:solidFill>
              <a:srgbClr val="000000"/>
            </a:solidFill>
            <a:prstDash val="solid"/>
            <a:round/>
            <a:headEnd type="none" w="med" len="med"/>
            <a:tailEnd type="none" w="med" len="med"/>
          </a:ln>
        </p:spPr>
      </p:cxnSp>
      <p:cxnSp>
        <p:nvCxnSpPr>
          <p:cNvPr id="6891" name="Google Shape;6891;p115"/>
          <p:cNvCxnSpPr/>
          <p:nvPr/>
        </p:nvCxnSpPr>
        <p:spPr>
          <a:xfrm rot="10800000">
            <a:off x="1869391" y="5991438"/>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6892" name="Google Shape;6892;p115"/>
          <p:cNvGrpSpPr/>
          <p:nvPr/>
        </p:nvGrpSpPr>
        <p:grpSpPr>
          <a:xfrm>
            <a:off x="2749090" y="3427413"/>
            <a:ext cx="2851610" cy="946150"/>
            <a:chOff x="2749090" y="3427413"/>
            <a:chExt cx="2851610" cy="946150"/>
          </a:xfrm>
        </p:grpSpPr>
        <p:sp>
          <p:nvSpPr>
            <p:cNvPr id="6893" name="Google Shape;6893;p115"/>
            <p:cNvSpPr txBox="1"/>
            <p:nvPr/>
          </p:nvSpPr>
          <p:spPr>
            <a:xfrm>
              <a:off x="3368675" y="3427413"/>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a:ea typeface="Arial"/>
                  <a:cs typeface="Arial"/>
                  <a:sym typeface="Arial"/>
                </a:rPr>
                <a:t>in</a:t>
              </a:r>
              <a:r>
                <a:rPr lang="en-US" sz="1600" b="0" i="0" u="none" strike="noStrike" cap="none" baseline="-25000">
                  <a:solidFill>
                    <a:srgbClr val="C00000"/>
                  </a:solidFill>
                  <a:latin typeface="Arial"/>
                  <a:ea typeface="Arial"/>
                  <a:cs typeface="Arial"/>
                  <a:sym typeface="Arial"/>
                </a:rPr>
                <a:t> </a:t>
              </a:r>
              <a:r>
                <a:rPr lang="en-US" sz="1600" b="0" i="0" u="none" strike="noStrike" cap="none">
                  <a:solidFill>
                    <a:srgbClr val="C00000"/>
                  </a:solidFill>
                  <a:latin typeface="Arial"/>
                  <a:ea typeface="Arial"/>
                  <a:cs typeface="Arial"/>
                  <a:sym typeface="Arial"/>
                </a:rPr>
                <a:t>: original data</a:t>
              </a:r>
              <a:endParaRPr sz="1600" b="0" i="0" u="none" strike="noStrike" cap="none">
                <a:solidFill>
                  <a:srgbClr val="C00000"/>
                </a:solidFill>
                <a:latin typeface="Comic Sans MS"/>
                <a:ea typeface="Comic Sans MS"/>
                <a:cs typeface="Comic Sans MS"/>
                <a:sym typeface="Comic Sans MS"/>
              </a:endParaRPr>
            </a:p>
          </p:txBody>
        </p:sp>
        <p:sp>
          <p:nvSpPr>
            <p:cNvPr id="6894" name="Google Shape;6894;p115"/>
            <p:cNvSpPr/>
            <p:nvPr/>
          </p:nvSpPr>
          <p:spPr>
            <a:xfrm>
              <a:off x="2749090"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6895" name="Google Shape;6895;p115"/>
            <p:cNvCxnSpPr/>
            <p:nvPr/>
          </p:nvCxnSpPr>
          <p:spPr>
            <a:xfrm>
              <a:off x="4845050" y="3995738"/>
              <a:ext cx="339725" cy="0"/>
            </a:xfrm>
            <a:prstGeom prst="straightConnector1">
              <a:avLst/>
            </a:prstGeom>
            <a:noFill/>
            <a:ln w="38100" cap="flat" cmpd="sng">
              <a:solidFill>
                <a:srgbClr val="FFFFFF"/>
              </a:solidFill>
              <a:prstDash val="dot"/>
              <a:round/>
              <a:headEnd type="none" w="med" len="med"/>
              <a:tailEnd type="none" w="med" len="med"/>
            </a:ln>
          </p:spPr>
        </p:cxnSp>
        <p:sp>
          <p:nvSpPr>
            <p:cNvPr id="6896" name="Google Shape;6896;p115"/>
            <p:cNvSpPr/>
            <p:nvPr/>
          </p:nvSpPr>
          <p:spPr>
            <a:xfrm>
              <a:off x="2749606"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6897" name="Google Shape;6897;p115"/>
            <p:cNvSpPr txBox="1"/>
            <p:nvPr/>
          </p:nvSpPr>
          <p:spPr>
            <a:xfrm>
              <a:off x="3251200" y="3756025"/>
              <a:ext cx="2349500" cy="6175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a:ea typeface="Arial"/>
                  <a:cs typeface="Arial"/>
                  <a:sym typeface="Arial"/>
                </a:rPr>
                <a:t>'</a:t>
              </a:r>
              <a:r>
                <a:rPr lang="en-US" sz="2000" b="0" i="0" u="none" strike="noStrike" cap="none" baseline="-25000">
                  <a:solidFill>
                    <a:srgbClr val="C00000"/>
                  </a:solidFill>
                  <a:latin typeface="Arial"/>
                  <a:ea typeface="Arial"/>
                  <a:cs typeface="Arial"/>
                  <a:sym typeface="Arial"/>
                </a:rPr>
                <a:t>in</a:t>
              </a:r>
              <a:r>
                <a:rPr lang="en-US" sz="1800" b="0" i="0" u="none" strike="noStrike" cap="none">
                  <a:solidFill>
                    <a:srgbClr val="C00000"/>
                  </a:solidFill>
                  <a:latin typeface="Arial"/>
                  <a:ea typeface="Arial"/>
                  <a:cs typeface="Arial"/>
                  <a:sym typeface="Arial"/>
                </a:rPr>
                <a:t>:</a:t>
              </a:r>
              <a:r>
                <a:rPr lang="en-US" sz="1400" b="0" i="0" u="none" strike="noStrike" cap="none">
                  <a:solidFill>
                    <a:srgbClr val="C00000"/>
                  </a:solidFill>
                  <a:latin typeface="Arial"/>
                  <a:ea typeface="Arial"/>
                  <a:cs typeface="Arial"/>
                  <a:sym typeface="Arial"/>
                </a:rPr>
                <a:t> </a:t>
              </a:r>
              <a:r>
                <a:rPr lang="en-US" sz="1600" b="0" i="0" u="none" strike="noStrike" cap="none">
                  <a:solidFill>
                    <a:srgbClr val="C00000"/>
                  </a:solidFill>
                  <a:latin typeface="Arial"/>
                  <a:ea typeface="Arial"/>
                  <a:cs typeface="Arial"/>
                  <a:sym typeface="Arial"/>
                </a:rPr>
                <a:t>original data, </a:t>
              </a:r>
              <a:r>
                <a:rPr lang="en-US" sz="1600" b="0" i="1" u="none" strike="noStrike" cap="none">
                  <a:solidFill>
                    <a:srgbClr val="C00000"/>
                  </a:solidFill>
                  <a:latin typeface="Arial"/>
                  <a:ea typeface="Arial"/>
                  <a:cs typeface="Arial"/>
                  <a:sym typeface="Arial"/>
                </a:rPr>
                <a:t>plus</a:t>
              </a:r>
              <a:r>
                <a:rPr lang="en-US" sz="1600" b="0" i="0" u="none" strike="noStrike" cap="none">
                  <a:solidFill>
                    <a:srgbClr val="C00000"/>
                  </a:solidFill>
                  <a:latin typeface="Arial"/>
                  <a:ea typeface="Arial"/>
                  <a:cs typeface="Arial"/>
                  <a:sym typeface="Arial"/>
                </a:rPr>
                <a:t> retransmitted data</a:t>
              </a:r>
              <a:endParaRPr sz="1600" b="0" i="0" u="none" strike="noStrike" cap="none">
                <a:solidFill>
                  <a:srgbClr val="C00000"/>
                </a:solidFill>
                <a:latin typeface="Comic Sans MS"/>
                <a:ea typeface="Comic Sans MS"/>
                <a:cs typeface="Comic Sans MS"/>
                <a:sym typeface="Comic Sans MS"/>
              </a:endParaRPr>
            </a:p>
          </p:txBody>
        </p:sp>
        <p:cxnSp>
          <p:nvCxnSpPr>
            <p:cNvPr id="6898" name="Google Shape;6898;p115"/>
            <p:cNvCxnSpPr/>
            <p:nvPr/>
          </p:nvCxnSpPr>
          <p:spPr>
            <a:xfrm>
              <a:off x="2909888" y="3916363"/>
              <a:ext cx="514350" cy="0"/>
            </a:xfrm>
            <a:prstGeom prst="straightConnector1">
              <a:avLst/>
            </a:prstGeom>
            <a:noFill/>
            <a:ln w="12700" cap="flat" cmpd="sng">
              <a:solidFill>
                <a:srgbClr val="000000"/>
              </a:solidFill>
              <a:prstDash val="solid"/>
              <a:round/>
              <a:headEnd type="triangle" w="med" len="med"/>
              <a:tailEnd type="none" w="med" len="med"/>
            </a:ln>
          </p:spPr>
        </p:cxnSp>
        <p:cxnSp>
          <p:nvCxnSpPr>
            <p:cNvPr id="6899" name="Google Shape;6899;p115"/>
            <p:cNvCxnSpPr/>
            <p:nvPr/>
          </p:nvCxnSpPr>
          <p:spPr>
            <a:xfrm>
              <a:off x="2905125" y="36830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6900" name="Google Shape;6900;p115"/>
          <p:cNvGrpSpPr/>
          <p:nvPr/>
        </p:nvGrpSpPr>
        <p:grpSpPr>
          <a:xfrm>
            <a:off x="2913490" y="5218953"/>
            <a:ext cx="1938730" cy="1300181"/>
            <a:chOff x="2913490" y="5218953"/>
            <a:chExt cx="1938730" cy="1300181"/>
          </a:xfrm>
        </p:grpSpPr>
        <p:sp>
          <p:nvSpPr>
            <p:cNvPr id="6901" name="Google Shape;6901;p115"/>
            <p:cNvSpPr txBox="1"/>
            <p:nvPr/>
          </p:nvSpPr>
          <p:spPr>
            <a:xfrm>
              <a:off x="2913490" y="6001893"/>
              <a:ext cx="1749096" cy="51724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1600"/>
                <a:buFont typeface="Arial"/>
                <a:buNone/>
              </a:pPr>
              <a:r>
                <a:rPr lang="en-US" sz="1600" b="1" i="1" u="none" strike="noStrike" cap="none">
                  <a:solidFill>
                    <a:srgbClr val="C00000"/>
                  </a:solidFill>
                  <a:latin typeface="Arial"/>
                  <a:ea typeface="Arial"/>
                  <a:cs typeface="Arial"/>
                  <a:sym typeface="Arial"/>
                </a:rPr>
                <a:t>finite</a:t>
              </a:r>
              <a:r>
                <a:rPr lang="en-US" sz="1200" b="0" i="0" u="none" strike="noStrike" cap="none">
                  <a:solidFill>
                    <a:srgbClr val="000000"/>
                  </a:solidFill>
                  <a:latin typeface="Arial"/>
                  <a:ea typeface="Arial"/>
                  <a:cs typeface="Arial"/>
                  <a:sym typeface="Arial"/>
                </a:rPr>
                <a:t> shared output link buffers</a:t>
              </a:r>
              <a:endParaRPr/>
            </a:p>
          </p:txBody>
        </p:sp>
        <p:cxnSp>
          <p:nvCxnSpPr>
            <p:cNvPr id="6902" name="Google Shape;6902;p115"/>
            <p:cNvCxnSpPr/>
            <p:nvPr/>
          </p:nvCxnSpPr>
          <p:spPr>
            <a:xfrm flipH="1">
              <a:off x="4292190" y="5608320"/>
              <a:ext cx="295050" cy="508454"/>
            </a:xfrm>
            <a:prstGeom prst="straightConnector1">
              <a:avLst/>
            </a:prstGeom>
            <a:noFill/>
            <a:ln w="9525" cap="flat" cmpd="sng">
              <a:solidFill>
                <a:srgbClr val="000000"/>
              </a:solidFill>
              <a:prstDash val="solid"/>
              <a:round/>
              <a:headEnd type="none" w="med" len="med"/>
              <a:tailEnd type="none" w="sm" len="sm"/>
            </a:ln>
          </p:spPr>
        </p:cxnSp>
        <p:grpSp>
          <p:nvGrpSpPr>
            <p:cNvPr id="6903" name="Google Shape;6903;p115"/>
            <p:cNvGrpSpPr/>
            <p:nvPr/>
          </p:nvGrpSpPr>
          <p:grpSpPr>
            <a:xfrm>
              <a:off x="4030362" y="5218953"/>
              <a:ext cx="821858" cy="355937"/>
              <a:chOff x="6859123" y="5156933"/>
              <a:chExt cx="456701" cy="226548"/>
            </a:xfrm>
          </p:grpSpPr>
          <p:sp>
            <p:nvSpPr>
              <p:cNvPr id="6904" name="Google Shape;6904;p115"/>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905" name="Google Shape;6905;p115"/>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06" name="Google Shape;6906;p115"/>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07" name="Google Shape;6907;p115"/>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08" name="Google Shape;6908;p115"/>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09" name="Google Shape;6909;p115"/>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10" name="Google Shape;6910;p115"/>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11" name="Google Shape;6911;p115"/>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sp>
        <p:nvSpPr>
          <p:cNvPr id="6912" name="Google Shape;6912;p115"/>
          <p:cNvSpPr/>
          <p:nvPr/>
        </p:nvSpPr>
        <p:spPr>
          <a:xfrm>
            <a:off x="2803354" y="3659588"/>
            <a:ext cx="4211870" cy="1670126"/>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913" name="Google Shape;6913;p115"/>
          <p:cNvGrpSpPr/>
          <p:nvPr/>
        </p:nvGrpSpPr>
        <p:grpSpPr>
          <a:xfrm>
            <a:off x="1586591" y="4743924"/>
            <a:ext cx="4913849" cy="1346072"/>
            <a:chOff x="5641439" y="2685215"/>
            <a:chExt cx="4000500" cy="1028700"/>
          </a:xfrm>
        </p:grpSpPr>
        <p:sp>
          <p:nvSpPr>
            <p:cNvPr id="6914" name="Google Shape;6914;p115"/>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6915" name="Google Shape;6915;p115"/>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916" name="Google Shape;6916;p115"/>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Causes/costs of congestion: scenario 2</a:t>
            </a:r>
            <a:endParaRPr sz="4400" b="0"/>
          </a:p>
        </p:txBody>
      </p:sp>
      <p:sp>
        <p:nvSpPr>
          <p:cNvPr id="6917" name="Google Shape;6917;p115"/>
          <p:cNvSpPr/>
          <p:nvPr/>
        </p:nvSpPr>
        <p:spPr>
          <a:xfrm>
            <a:off x="2763838"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6918" name="Google Shape;6918;p115"/>
          <p:cNvSpPr/>
          <p:nvPr/>
        </p:nvSpPr>
        <p:spPr>
          <a:xfrm>
            <a:off x="2763838"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6919" name="Google Shape;6919;p115"/>
          <p:cNvSpPr/>
          <p:nvPr/>
        </p:nvSpPr>
        <p:spPr>
          <a:xfrm>
            <a:off x="2711450" y="3590925"/>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920" name="Google Shape;6920;p115"/>
          <p:cNvSpPr/>
          <p:nvPr/>
        </p:nvSpPr>
        <p:spPr>
          <a:xfrm>
            <a:off x="2381250" y="3824288"/>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921" name="Google Shape;6921;p115"/>
          <p:cNvSpPr txBox="1"/>
          <p:nvPr/>
        </p:nvSpPr>
        <p:spPr>
          <a:xfrm>
            <a:off x="1757363" y="3714750"/>
            <a:ext cx="6127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a:buNone/>
            </a:pPr>
            <a:r>
              <a:rPr lang="en-US" sz="1600" b="0" i="0" u="none" strike="noStrike" cap="none">
                <a:solidFill>
                  <a:srgbClr val="006600"/>
                </a:solidFill>
                <a:latin typeface="Arial"/>
                <a:ea typeface="Arial"/>
                <a:cs typeface="Arial"/>
                <a:sym typeface="Arial"/>
              </a:rPr>
              <a:t>copy</a:t>
            </a:r>
            <a:endParaRPr/>
          </a:p>
        </p:txBody>
      </p:sp>
      <p:sp>
        <p:nvSpPr>
          <p:cNvPr id="6922" name="Google Shape;6922;p115"/>
          <p:cNvSpPr txBox="1"/>
          <p:nvPr/>
        </p:nvSpPr>
        <p:spPr>
          <a:xfrm>
            <a:off x="3722688" y="4738894"/>
            <a:ext cx="17684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a:buNone/>
            </a:pPr>
            <a:r>
              <a:rPr lang="en-US" sz="1600" b="0" i="1" u="none" strike="noStrike" cap="none">
                <a:solidFill>
                  <a:srgbClr val="006600"/>
                </a:solidFill>
                <a:latin typeface="Arial"/>
                <a:ea typeface="Arial"/>
                <a:cs typeface="Arial"/>
                <a:sym typeface="Arial"/>
              </a:rPr>
              <a:t>free buffer space!</a:t>
            </a:r>
            <a:endParaRPr/>
          </a:p>
        </p:txBody>
      </p:sp>
      <p:sp>
        <p:nvSpPr>
          <p:cNvPr id="6923" name="Google Shape;6923;p115"/>
          <p:cNvSpPr txBox="1"/>
          <p:nvPr/>
        </p:nvSpPr>
        <p:spPr>
          <a:xfrm>
            <a:off x="592471" y="1287763"/>
            <a:ext cx="7623176" cy="1430338"/>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80000"/>
              </a:lnSpc>
              <a:spcBef>
                <a:spcPts val="0"/>
              </a:spcBef>
              <a:spcAft>
                <a:spcPts val="0"/>
              </a:spcAft>
              <a:buClr>
                <a:srgbClr val="0000A3"/>
              </a:buClr>
              <a:buSzPts val="2800"/>
              <a:buFont typeface="Noto Sans Symbols"/>
              <a:buNone/>
            </a:pPr>
            <a:r>
              <a:rPr lang="en-US" sz="2800" b="0" i="0" u="none" strike="noStrike" cap="none">
                <a:solidFill>
                  <a:srgbClr val="000099"/>
                </a:solidFill>
                <a:latin typeface="Calibri"/>
                <a:ea typeface="Calibri"/>
                <a:cs typeface="Calibri"/>
                <a:sym typeface="Calibri"/>
              </a:rPr>
              <a:t>Idealization: </a:t>
            </a:r>
            <a:r>
              <a:rPr lang="en-US" sz="2800" b="0" i="0" u="none" strike="noStrike" cap="none">
                <a:solidFill>
                  <a:srgbClr val="C00000"/>
                </a:solidFill>
                <a:latin typeface="Calibri"/>
                <a:ea typeface="Calibri"/>
                <a:cs typeface="Calibri"/>
                <a:sym typeface="Calibri"/>
              </a:rPr>
              <a:t>perfect knowledge</a:t>
            </a:r>
            <a:endParaRPr/>
          </a:p>
          <a:p>
            <a:pPr marL="466725" marR="0" lvl="0" indent="-227013" algn="l" rtl="0">
              <a:lnSpc>
                <a:spcPct val="8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sender sends only when router buffers available </a:t>
            </a:r>
            <a:endParaRPr/>
          </a:p>
          <a:p>
            <a:pPr marL="352425" marR="0" lvl="0" indent="-69850" algn="l" rtl="0">
              <a:lnSpc>
                <a:spcPct val="8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6924" name="Google Shape;6924;p115"/>
          <p:cNvSpPr txBox="1"/>
          <p:nvPr/>
        </p:nvSpPr>
        <p:spPr>
          <a:xfrm>
            <a:off x="7583488" y="3629025"/>
            <a:ext cx="590550"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a:ea typeface="Arial"/>
                <a:cs typeface="Arial"/>
                <a:sym typeface="Arial"/>
              </a:rPr>
              <a:t>out</a:t>
            </a:r>
            <a:endParaRPr sz="2000" b="0" i="0" u="none" strike="noStrike" cap="none">
              <a:solidFill>
                <a:srgbClr val="C00000"/>
              </a:solidFill>
              <a:latin typeface="Comic Sans MS"/>
              <a:ea typeface="Comic Sans MS"/>
              <a:cs typeface="Comic Sans MS"/>
              <a:sym typeface="Comic Sans MS"/>
            </a:endParaRPr>
          </a:p>
        </p:txBody>
      </p:sp>
      <p:cxnSp>
        <p:nvCxnSpPr>
          <p:cNvPr id="6925" name="Google Shape;6925;p115"/>
          <p:cNvCxnSpPr/>
          <p:nvPr/>
        </p:nvCxnSpPr>
        <p:spPr>
          <a:xfrm>
            <a:off x="7116763" y="3835400"/>
            <a:ext cx="514350" cy="0"/>
          </a:xfrm>
          <a:prstGeom prst="straightConnector1">
            <a:avLst/>
          </a:prstGeom>
          <a:noFill/>
          <a:ln w="12700" cap="flat" cmpd="sng">
            <a:solidFill>
              <a:srgbClr val="000000"/>
            </a:solidFill>
            <a:prstDash val="solid"/>
            <a:round/>
            <a:headEnd type="triangle" w="med" len="med"/>
            <a:tailEnd type="none" w="med" len="med"/>
          </a:ln>
        </p:spPr>
      </p:cxnSp>
      <p:grpSp>
        <p:nvGrpSpPr>
          <p:cNvPr id="6926" name="Google Shape;6926;p115"/>
          <p:cNvGrpSpPr/>
          <p:nvPr/>
        </p:nvGrpSpPr>
        <p:grpSpPr>
          <a:xfrm>
            <a:off x="3289650" y="5336775"/>
            <a:ext cx="2124396" cy="604097"/>
            <a:chOff x="3289650" y="5336775"/>
            <a:chExt cx="2124396" cy="604097"/>
          </a:xfrm>
        </p:grpSpPr>
        <p:sp>
          <p:nvSpPr>
            <p:cNvPr id="6927" name="Google Shape;6927;p115"/>
            <p:cNvSpPr txBox="1"/>
            <p:nvPr/>
          </p:nvSpPr>
          <p:spPr>
            <a:xfrm>
              <a:off x="4982445" y="5336775"/>
              <a:ext cx="431601" cy="6040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sp>
          <p:nvSpPr>
            <p:cNvPr id="6928" name="Google Shape;6928;p115"/>
            <p:cNvSpPr txBox="1"/>
            <p:nvPr/>
          </p:nvSpPr>
          <p:spPr>
            <a:xfrm>
              <a:off x="3289650" y="5351752"/>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grpSp>
      <p:grpSp>
        <p:nvGrpSpPr>
          <p:cNvPr id="6929" name="Google Shape;6929;p115"/>
          <p:cNvGrpSpPr/>
          <p:nvPr/>
        </p:nvGrpSpPr>
        <p:grpSpPr>
          <a:xfrm>
            <a:off x="8192434" y="1423967"/>
            <a:ext cx="3184336" cy="2791471"/>
            <a:chOff x="7614918" y="1260338"/>
            <a:chExt cx="3184336" cy="2791471"/>
          </a:xfrm>
        </p:grpSpPr>
        <p:sp>
          <p:nvSpPr>
            <p:cNvPr id="6930" name="Google Shape;6930;p115"/>
            <p:cNvSpPr txBox="1"/>
            <p:nvPr/>
          </p:nvSpPr>
          <p:spPr>
            <a:xfrm>
              <a:off x="9984131" y="3536215"/>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6931" name="Google Shape;6931;p115"/>
            <p:cNvSpPr txBox="1"/>
            <p:nvPr/>
          </p:nvSpPr>
          <p:spPr>
            <a:xfrm>
              <a:off x="8924637" y="3354937"/>
              <a:ext cx="801069" cy="6713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a:ea typeface="Arial"/>
                  <a:cs typeface="Arial"/>
                  <a:sym typeface="Arial"/>
                </a:rPr>
                <a:t>in</a:t>
              </a:r>
              <a:endParaRPr/>
            </a:p>
          </p:txBody>
        </p:sp>
        <p:cxnSp>
          <p:nvCxnSpPr>
            <p:cNvPr id="6932" name="Google Shape;6932;p115"/>
            <p:cNvCxnSpPr/>
            <p:nvPr/>
          </p:nvCxnSpPr>
          <p:spPr>
            <a:xfrm>
              <a:off x="8219134" y="1260338"/>
              <a:ext cx="0" cy="2159048"/>
            </a:xfrm>
            <a:prstGeom prst="straightConnector1">
              <a:avLst/>
            </a:prstGeom>
            <a:noFill/>
            <a:ln w="25400" cap="flat" cmpd="sng">
              <a:solidFill>
                <a:schemeClr val="dk1"/>
              </a:solidFill>
              <a:prstDash val="solid"/>
              <a:round/>
              <a:headEnd type="none" w="med" len="med"/>
              <a:tailEnd type="none" w="med" len="med"/>
            </a:ln>
          </p:spPr>
        </p:cxnSp>
        <p:cxnSp>
          <p:nvCxnSpPr>
            <p:cNvPr id="6933" name="Google Shape;6933;p115"/>
            <p:cNvCxnSpPr/>
            <p:nvPr/>
          </p:nvCxnSpPr>
          <p:spPr>
            <a:xfrm>
              <a:off x="10226022" y="1496652"/>
              <a:ext cx="0" cy="1869027"/>
            </a:xfrm>
            <a:prstGeom prst="straightConnector1">
              <a:avLst/>
            </a:prstGeom>
            <a:noFill/>
            <a:ln w="12700" cap="flat" cmpd="sng">
              <a:solidFill>
                <a:schemeClr val="dk1"/>
              </a:solidFill>
              <a:prstDash val="dash"/>
              <a:round/>
              <a:headEnd type="none" w="med" len="med"/>
              <a:tailEnd type="none" w="med" len="med"/>
            </a:ln>
          </p:spPr>
        </p:cxnSp>
        <p:sp>
          <p:nvSpPr>
            <p:cNvPr id="6934" name="Google Shape;6934;p115"/>
            <p:cNvSpPr/>
            <p:nvPr/>
          </p:nvSpPr>
          <p:spPr>
            <a:xfrm>
              <a:off x="8207891" y="1437573"/>
              <a:ext cx="2023753" cy="1965701"/>
            </a:xfrm>
            <a:custGeom>
              <a:avLst/>
              <a:gdLst/>
              <a:ahLst/>
              <a:cxnLst/>
              <a:rect l="l" t="t" r="r" b="b"/>
              <a:pathLst>
                <a:path w="720" h="732" extrusionOk="0">
                  <a:moveTo>
                    <a:pt x="0" y="732"/>
                  </a:moveTo>
                  <a:lnTo>
                    <a:pt x="720" y="0"/>
                  </a:lnTo>
                </a:path>
              </a:pathLst>
            </a:custGeom>
            <a:noFill/>
            <a:ln w="2857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6935" name="Google Shape;6935;p115"/>
            <p:cNvCxnSpPr/>
            <p:nvPr/>
          </p:nvCxnSpPr>
          <p:spPr>
            <a:xfrm>
              <a:off x="8072974" y="1437573"/>
              <a:ext cx="140538" cy="0"/>
            </a:xfrm>
            <a:prstGeom prst="straightConnector1">
              <a:avLst/>
            </a:prstGeom>
            <a:noFill/>
            <a:ln w="19050" cap="flat" cmpd="sng">
              <a:solidFill>
                <a:schemeClr val="dk1"/>
              </a:solidFill>
              <a:prstDash val="solid"/>
              <a:round/>
              <a:headEnd type="none" w="med" len="med"/>
              <a:tailEnd type="none" w="med" len="med"/>
            </a:ln>
          </p:spPr>
        </p:cxnSp>
        <p:cxnSp>
          <p:nvCxnSpPr>
            <p:cNvPr id="6936" name="Google Shape;6936;p115"/>
            <p:cNvCxnSpPr/>
            <p:nvPr/>
          </p:nvCxnSpPr>
          <p:spPr>
            <a:xfrm>
              <a:off x="10220401" y="3419386"/>
              <a:ext cx="0" cy="155752"/>
            </a:xfrm>
            <a:prstGeom prst="straightConnector1">
              <a:avLst/>
            </a:prstGeom>
            <a:noFill/>
            <a:ln w="19050" cap="flat" cmpd="sng">
              <a:solidFill>
                <a:schemeClr val="dk1"/>
              </a:solidFill>
              <a:prstDash val="solid"/>
              <a:round/>
              <a:headEnd type="none" w="med" len="med"/>
              <a:tailEnd type="none" w="med" len="med"/>
            </a:ln>
          </p:spPr>
        </p:cxnSp>
        <p:sp>
          <p:nvSpPr>
            <p:cNvPr id="6937" name="Google Shape;6937;p115"/>
            <p:cNvSpPr txBox="1"/>
            <p:nvPr/>
          </p:nvSpPr>
          <p:spPr>
            <a:xfrm>
              <a:off x="7614918" y="1263052"/>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6938" name="Google Shape;6938;p115"/>
            <p:cNvSpPr txBox="1"/>
            <p:nvPr/>
          </p:nvSpPr>
          <p:spPr>
            <a:xfrm rot="-5400000">
              <a:off x="7645131" y="1392361"/>
              <a:ext cx="937199" cy="7026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a:ea typeface="Arial"/>
                  <a:cs typeface="Arial"/>
                  <a:sym typeface="Arial"/>
                </a:rPr>
                <a:t>out</a:t>
              </a:r>
              <a:endParaRPr/>
            </a:p>
          </p:txBody>
        </p:sp>
        <p:cxnSp>
          <p:nvCxnSpPr>
            <p:cNvPr id="6939" name="Google Shape;6939;p115"/>
            <p:cNvCxnSpPr/>
            <p:nvPr/>
          </p:nvCxnSpPr>
          <p:spPr>
            <a:xfrm>
              <a:off x="8252864" y="1440259"/>
              <a:ext cx="1841053" cy="0"/>
            </a:xfrm>
            <a:prstGeom prst="straightConnector1">
              <a:avLst/>
            </a:prstGeom>
            <a:noFill/>
            <a:ln w="12700" cap="flat" cmpd="sng">
              <a:solidFill>
                <a:schemeClr val="dk1"/>
              </a:solidFill>
              <a:prstDash val="dash"/>
              <a:round/>
              <a:headEnd type="none" w="med" len="med"/>
              <a:tailEnd type="none" w="med" len="med"/>
            </a:ln>
          </p:spPr>
        </p:cxnSp>
        <p:cxnSp>
          <p:nvCxnSpPr>
            <p:cNvPr id="6940" name="Google Shape;6940;p115"/>
            <p:cNvCxnSpPr/>
            <p:nvPr/>
          </p:nvCxnSpPr>
          <p:spPr>
            <a:xfrm>
              <a:off x="8229601" y="3397718"/>
              <a:ext cx="2165684" cy="0"/>
            </a:xfrm>
            <a:prstGeom prst="straightConnector1">
              <a:avLst/>
            </a:prstGeom>
            <a:noFill/>
            <a:ln w="25400" cap="flat" cmpd="sng">
              <a:solidFill>
                <a:schemeClr val="dk1"/>
              </a:solidFill>
              <a:prstDash val="solid"/>
              <a:miter lim="800000"/>
              <a:headEnd type="none" w="sm" len="sm"/>
              <a:tailEnd type="none" w="sm" len="sm"/>
            </a:ln>
          </p:spPr>
        </p:cxnSp>
        <p:sp>
          <p:nvSpPr>
            <p:cNvPr id="6941" name="Google Shape;6941;p115"/>
            <p:cNvSpPr txBox="1"/>
            <p:nvPr/>
          </p:nvSpPr>
          <p:spPr>
            <a:xfrm rot="-5400000">
              <a:off x="7392763" y="2479458"/>
              <a:ext cx="123450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throughput: </a:t>
              </a:r>
              <a:endParaRPr/>
            </a:p>
          </p:txBody>
        </p:sp>
        <p:sp>
          <p:nvSpPr>
            <p:cNvPr id="6942" name="Google Shape;6942;p115"/>
            <p:cNvSpPr/>
            <p:nvPr/>
          </p:nvSpPr>
          <p:spPr>
            <a:xfrm>
              <a:off x="10147300" y="1397000"/>
              <a:ext cx="127000" cy="127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6943" name="Google Shape;6943;p11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110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19"/>
                                        </p:tgtEl>
                                        <p:attrNameLst>
                                          <p:attrName>style.visibility</p:attrName>
                                        </p:attrNameLst>
                                      </p:cBhvr>
                                      <p:to>
                                        <p:strVal val="visible"/>
                                      </p:to>
                                    </p:set>
                                    <p:animEffect transition="in" filter="fade">
                                      <p:cBhvr>
                                        <p:cTn id="7" dur="500"/>
                                        <p:tgtEl>
                                          <p:spTgt spid="69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920"/>
                                        </p:tgtEl>
                                        <p:attrNameLst>
                                          <p:attrName>style.visibility</p:attrName>
                                        </p:attrNameLst>
                                      </p:cBhvr>
                                      <p:to>
                                        <p:strVal val="visible"/>
                                      </p:to>
                                    </p:set>
                                    <p:animEffect transition="in" filter="fade">
                                      <p:cBhvr>
                                        <p:cTn id="11" dur="500"/>
                                        <p:tgtEl>
                                          <p:spTgt spid="6920"/>
                                        </p:tgtEl>
                                      </p:cBhvr>
                                    </p:animEffect>
                                  </p:childTnLst>
                                </p:cTn>
                              </p:par>
                              <p:par>
                                <p:cTn id="12" presetID="10" presetClass="entr" presetSubtype="0" fill="hold" nodeType="withEffect">
                                  <p:stCondLst>
                                    <p:cond delay="0"/>
                                  </p:stCondLst>
                                  <p:childTnLst>
                                    <p:set>
                                      <p:cBhvr>
                                        <p:cTn id="13" dur="1" fill="hold">
                                          <p:stCondLst>
                                            <p:cond delay="0"/>
                                          </p:stCondLst>
                                        </p:cTn>
                                        <p:tgtEl>
                                          <p:spTgt spid="6921"/>
                                        </p:tgtEl>
                                        <p:attrNameLst>
                                          <p:attrName>style.visibility</p:attrName>
                                        </p:attrNameLst>
                                      </p:cBhvr>
                                      <p:to>
                                        <p:strVal val="visible"/>
                                      </p:to>
                                    </p:set>
                                    <p:animEffect transition="in" filter="fade">
                                      <p:cBhvr>
                                        <p:cTn id="14" dur="500"/>
                                        <p:tgtEl>
                                          <p:spTgt spid="6921"/>
                                        </p:tgtEl>
                                      </p:cBhvr>
                                    </p:animEffect>
                                  </p:childTnLst>
                                </p:cTn>
                              </p:par>
                            </p:childTnLst>
                          </p:cTn>
                        </p:par>
                        <p:par>
                          <p:cTn id="15" fill="hold">
                            <p:stCondLst>
                              <p:cond delay="1000"/>
                            </p:stCondLst>
                            <p:childTnLst>
                              <p:par>
                                <p:cTn id="16" presetID="10" presetClass="exit" presetSubtype="0" fill="hold" nodeType="afterEffect">
                                  <p:stCondLst>
                                    <p:cond delay="0"/>
                                  </p:stCondLst>
                                  <p:childTnLst>
                                    <p:animEffect transition="out" filter="fade">
                                      <p:cBhvr>
                                        <p:cTn id="17" dur="500"/>
                                        <p:tgtEl>
                                          <p:spTgt spid="6921"/>
                                        </p:tgtEl>
                                      </p:cBhvr>
                                    </p:animEffect>
                                    <p:set>
                                      <p:cBhvr>
                                        <p:cTn id="18" dur="1" fill="hold">
                                          <p:stCondLst>
                                            <p:cond delay="500"/>
                                          </p:stCondLst>
                                        </p:cTn>
                                        <p:tgtEl>
                                          <p:spTgt spid="6921"/>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922"/>
                                        </p:tgtEl>
                                        <p:attrNameLst>
                                          <p:attrName>style.visibility</p:attrName>
                                        </p:attrNameLst>
                                      </p:cBhvr>
                                      <p:to>
                                        <p:strVal val="visible"/>
                                      </p:to>
                                    </p:set>
                                    <p:animEffect transition="in" filter="fade">
                                      <p:cBhvr>
                                        <p:cTn id="22" dur="500"/>
                                        <p:tgtEl>
                                          <p:spTgt spid="6922"/>
                                        </p:tgtEl>
                                      </p:cBhvr>
                                    </p:animEffect>
                                  </p:childTnLst>
                                </p:cTn>
                              </p:par>
                            </p:childTnLst>
                          </p:cTn>
                        </p:par>
                        <p:par>
                          <p:cTn id="23" fill="hold">
                            <p:stCondLst>
                              <p:cond delay="2000"/>
                            </p:stCondLst>
                            <p:childTnLst>
                              <p:par>
                                <p:cTn id="24" presetID="10" presetClass="exit" presetSubtype="0" fill="hold" nodeType="afterEffect">
                                  <p:stCondLst>
                                    <p:cond delay="0"/>
                                  </p:stCondLst>
                                  <p:childTnLst>
                                    <p:animEffect transition="out" filter="fade">
                                      <p:cBhvr>
                                        <p:cTn id="25" dur="500"/>
                                        <p:tgtEl>
                                          <p:spTgt spid="6922"/>
                                        </p:tgtEl>
                                      </p:cBhvr>
                                    </p:animEffect>
                                    <p:set>
                                      <p:cBhvr>
                                        <p:cTn id="26" dur="1" fill="hold">
                                          <p:stCondLst>
                                            <p:cond delay="500"/>
                                          </p:stCondLst>
                                        </p:cTn>
                                        <p:tgtEl>
                                          <p:spTgt spid="6922"/>
                                        </p:tgtEl>
                                        <p:attrNameLst>
                                          <p:attrName>style.visibility</p:attrName>
                                        </p:attrNameLst>
                                      </p:cBhvr>
                                      <p:to>
                                        <p:strVal val="hidden"/>
                                      </p:to>
                                    </p:se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500"/>
                                        <p:tgtEl>
                                          <p:spTgt spid="6919"/>
                                        </p:tgtEl>
                                      </p:cBhvr>
                                    </p:animEffect>
                                    <p:set>
                                      <p:cBhvr>
                                        <p:cTn id="30" dur="1" fill="hold">
                                          <p:stCondLst>
                                            <p:cond delay="500"/>
                                          </p:stCondLst>
                                        </p:cTn>
                                        <p:tgtEl>
                                          <p:spTgt spid="69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920"/>
                                        </p:tgtEl>
                                      </p:cBhvr>
                                    </p:animEffect>
                                    <p:set>
                                      <p:cBhvr>
                                        <p:cTn id="33" dur="1" fill="hold">
                                          <p:stCondLst>
                                            <p:cond delay="500"/>
                                          </p:stCondLst>
                                        </p:cTn>
                                        <p:tgtEl>
                                          <p:spTgt spid="69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929"/>
                                        </p:tgtEl>
                                        <p:attrNameLst>
                                          <p:attrName>style.visibility</p:attrName>
                                        </p:attrNameLst>
                                      </p:cBhvr>
                                      <p:to>
                                        <p:strVal val="visible"/>
                                      </p:to>
                                    </p:set>
                                    <p:animEffect transition="in" filter="fade">
                                      <p:cBhvr>
                                        <p:cTn id="38" dur="500"/>
                                        <p:tgtEl>
                                          <p:spTgt spid="6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948"/>
        <p:cNvGrpSpPr/>
        <p:nvPr/>
      </p:nvGrpSpPr>
      <p:grpSpPr>
        <a:xfrm>
          <a:off x="0" y="0"/>
          <a:ext cx="0" cy="0"/>
          <a:chOff x="0" y="0"/>
          <a:chExt cx="0" cy="0"/>
        </a:xfrm>
      </p:grpSpPr>
      <p:pic>
        <p:nvPicPr>
          <p:cNvPr id="6949" name="Google Shape;6949;p116" descr="garbage_can"/>
          <p:cNvPicPr preferRelativeResize="0"/>
          <p:nvPr/>
        </p:nvPicPr>
        <p:blipFill rotWithShape="1">
          <a:blip r:embed="rId3">
            <a:alphaModFix/>
          </a:blip>
          <a:srcRect/>
          <a:stretch/>
        </p:blipFill>
        <p:spPr>
          <a:xfrm>
            <a:off x="4379913" y="5775325"/>
            <a:ext cx="487362" cy="649288"/>
          </a:xfrm>
          <a:prstGeom prst="rect">
            <a:avLst/>
          </a:prstGeom>
          <a:noFill/>
          <a:ln>
            <a:noFill/>
          </a:ln>
        </p:spPr>
      </p:pic>
      <p:sp>
        <p:nvSpPr>
          <p:cNvPr id="6950" name="Google Shape;6950;p116"/>
          <p:cNvSpPr/>
          <p:nvPr/>
        </p:nvSpPr>
        <p:spPr>
          <a:xfrm>
            <a:off x="6946976" y="5009814"/>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951" name="Google Shape;6951;p116"/>
          <p:cNvGrpSpPr/>
          <p:nvPr/>
        </p:nvGrpSpPr>
        <p:grpSpPr>
          <a:xfrm>
            <a:off x="6240513" y="5016599"/>
            <a:ext cx="720732" cy="1182930"/>
            <a:chOff x="10910965" y="2513124"/>
            <a:chExt cx="586768" cy="904023"/>
          </a:xfrm>
        </p:grpSpPr>
        <p:sp>
          <p:nvSpPr>
            <p:cNvPr id="6952" name="Google Shape;6952;p116"/>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953" name="Google Shape;6953;p116"/>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54" name="Google Shape;6954;p116"/>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55" name="Google Shape;6955;p116"/>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56" name="Google Shape;6956;p116"/>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957" name="Google Shape;6957;p116"/>
          <p:cNvSpPr/>
          <p:nvPr/>
        </p:nvSpPr>
        <p:spPr>
          <a:xfrm flipH="1">
            <a:off x="1844721" y="3515638"/>
            <a:ext cx="528348" cy="117827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958" name="Google Shape;6958;p116"/>
          <p:cNvGrpSpPr/>
          <p:nvPr/>
        </p:nvGrpSpPr>
        <p:grpSpPr>
          <a:xfrm>
            <a:off x="1278678" y="4683698"/>
            <a:ext cx="720732" cy="1182930"/>
            <a:chOff x="10910965" y="2513124"/>
            <a:chExt cx="586768" cy="904023"/>
          </a:xfrm>
        </p:grpSpPr>
        <p:sp>
          <p:nvSpPr>
            <p:cNvPr id="6959" name="Google Shape;6959;p116"/>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960" name="Google Shape;6960;p116"/>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1" name="Google Shape;6961;p116"/>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2" name="Google Shape;6962;p116"/>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3" name="Google Shape;6963;p116"/>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964" name="Google Shape;6964;p116"/>
          <p:cNvGrpSpPr/>
          <p:nvPr/>
        </p:nvGrpSpPr>
        <p:grpSpPr>
          <a:xfrm>
            <a:off x="2355044" y="3521091"/>
            <a:ext cx="720732" cy="1182930"/>
            <a:chOff x="10910965" y="2513124"/>
            <a:chExt cx="586768" cy="904023"/>
          </a:xfrm>
        </p:grpSpPr>
        <p:sp>
          <p:nvSpPr>
            <p:cNvPr id="6965" name="Google Shape;6965;p116"/>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966" name="Google Shape;6966;p116"/>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7" name="Google Shape;6967;p116"/>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8" name="Google Shape;6968;p116"/>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9" name="Google Shape;6969;p116"/>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970" name="Google Shape;6970;p116"/>
          <p:cNvSpPr/>
          <p:nvPr/>
        </p:nvSpPr>
        <p:spPr>
          <a:xfrm>
            <a:off x="7409112" y="3699469"/>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6971" name="Google Shape;6971;p116"/>
          <p:cNvGrpSpPr/>
          <p:nvPr/>
        </p:nvGrpSpPr>
        <p:grpSpPr>
          <a:xfrm>
            <a:off x="6698918" y="3667889"/>
            <a:ext cx="720732" cy="1182930"/>
            <a:chOff x="10910965" y="2513124"/>
            <a:chExt cx="586768" cy="904023"/>
          </a:xfrm>
        </p:grpSpPr>
        <p:sp>
          <p:nvSpPr>
            <p:cNvPr id="6972" name="Google Shape;6972;p116"/>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973" name="Google Shape;6973;p116"/>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74" name="Google Shape;6974;p116"/>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75" name="Google Shape;6975;p116"/>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76" name="Google Shape;6976;p116"/>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977" name="Google Shape;6977;p116"/>
          <p:cNvGrpSpPr/>
          <p:nvPr/>
        </p:nvGrpSpPr>
        <p:grpSpPr>
          <a:xfrm>
            <a:off x="3770696" y="5033645"/>
            <a:ext cx="1286871" cy="734927"/>
            <a:chOff x="7493876" y="2774731"/>
            <a:chExt cx="1481958" cy="894622"/>
          </a:xfrm>
        </p:grpSpPr>
        <p:sp>
          <p:nvSpPr>
            <p:cNvPr id="6978" name="Google Shape;6978;p11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79" name="Google Shape;6979;p11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80" name="Google Shape;6980;p116"/>
            <p:cNvGrpSpPr/>
            <p:nvPr/>
          </p:nvGrpSpPr>
          <p:grpSpPr>
            <a:xfrm>
              <a:off x="7713663" y="2848339"/>
              <a:ext cx="1042107" cy="425543"/>
              <a:chOff x="7786941" y="2884917"/>
              <a:chExt cx="897649" cy="353919"/>
            </a:xfrm>
          </p:grpSpPr>
          <p:sp>
            <p:nvSpPr>
              <p:cNvPr id="6981" name="Google Shape;6981;p11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82" name="Google Shape;6982;p11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83" name="Google Shape;6983;p11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84" name="Google Shape;6984;p11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85" name="Google Shape;6985;p116"/>
          <p:cNvGrpSpPr/>
          <p:nvPr/>
        </p:nvGrpSpPr>
        <p:grpSpPr>
          <a:xfrm>
            <a:off x="1317421" y="3877120"/>
            <a:ext cx="645431" cy="569172"/>
            <a:chOff x="-44" y="1473"/>
            <a:chExt cx="981" cy="1105"/>
          </a:xfrm>
        </p:grpSpPr>
        <p:pic>
          <p:nvPicPr>
            <p:cNvPr id="6986" name="Google Shape;6986;p116"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6987" name="Google Shape;6987;p11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988" name="Google Shape;6988;p116"/>
          <p:cNvSpPr/>
          <p:nvPr/>
        </p:nvSpPr>
        <p:spPr>
          <a:xfrm flipH="1">
            <a:off x="978210" y="4681606"/>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6989" name="Google Shape;6989;p116"/>
          <p:cNvCxnSpPr/>
          <p:nvPr/>
        </p:nvCxnSpPr>
        <p:spPr>
          <a:xfrm flipH="1">
            <a:off x="2405566" y="4856096"/>
            <a:ext cx="1134865" cy="1134190"/>
          </a:xfrm>
          <a:prstGeom prst="straightConnector1">
            <a:avLst/>
          </a:prstGeom>
          <a:noFill/>
          <a:ln w="9525" cap="flat" cmpd="sng">
            <a:solidFill>
              <a:srgbClr val="000000"/>
            </a:solidFill>
            <a:prstDash val="solid"/>
            <a:round/>
            <a:headEnd type="none" w="med" len="med"/>
            <a:tailEnd type="none" w="med" len="med"/>
          </a:ln>
        </p:spPr>
      </p:cxnSp>
      <p:sp>
        <p:nvSpPr>
          <p:cNvPr id="6990" name="Google Shape;6990;p116"/>
          <p:cNvSpPr txBox="1"/>
          <p:nvPr/>
        </p:nvSpPr>
        <p:spPr>
          <a:xfrm>
            <a:off x="1088616" y="3529817"/>
            <a:ext cx="1122503"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Host A</a:t>
            </a:r>
            <a:endParaRPr sz="4000" b="0" i="0" u="none" strike="noStrike" cap="none">
              <a:solidFill>
                <a:srgbClr val="C00000"/>
              </a:solidFill>
              <a:latin typeface="Comic Sans MS"/>
              <a:ea typeface="Comic Sans MS"/>
              <a:cs typeface="Comic Sans MS"/>
              <a:sym typeface="Comic Sans MS"/>
            </a:endParaRPr>
          </a:p>
        </p:txBody>
      </p:sp>
      <p:sp>
        <p:nvSpPr>
          <p:cNvPr id="6991" name="Google Shape;6991;p116"/>
          <p:cNvSpPr txBox="1"/>
          <p:nvPr/>
        </p:nvSpPr>
        <p:spPr>
          <a:xfrm>
            <a:off x="1083435" y="6053488"/>
            <a:ext cx="981577"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a:buNone/>
            </a:pPr>
            <a:r>
              <a:rPr lang="en-US" sz="1600" b="0" i="0" u="none" strike="noStrike" cap="none">
                <a:solidFill>
                  <a:srgbClr val="0013A3"/>
                </a:solidFill>
                <a:latin typeface="Arial"/>
                <a:ea typeface="Arial"/>
                <a:cs typeface="Arial"/>
                <a:sym typeface="Arial"/>
              </a:rPr>
              <a:t>Host B</a:t>
            </a:r>
            <a:endParaRPr sz="4000" b="0" i="0" u="none" strike="noStrike" cap="none">
              <a:solidFill>
                <a:srgbClr val="0013A3"/>
              </a:solidFill>
              <a:latin typeface="Comic Sans MS"/>
              <a:ea typeface="Comic Sans MS"/>
              <a:cs typeface="Comic Sans MS"/>
              <a:sym typeface="Comic Sans MS"/>
            </a:endParaRPr>
          </a:p>
        </p:txBody>
      </p:sp>
      <p:cxnSp>
        <p:nvCxnSpPr>
          <p:cNvPr id="6992" name="Google Shape;6992;p116"/>
          <p:cNvCxnSpPr/>
          <p:nvPr/>
        </p:nvCxnSpPr>
        <p:spPr>
          <a:xfrm rot="10800000">
            <a:off x="3002248"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993" name="Google Shape;6993;p116"/>
          <p:cNvCxnSpPr/>
          <p:nvPr/>
        </p:nvCxnSpPr>
        <p:spPr>
          <a:xfrm rot="10800000">
            <a:off x="4991187"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994" name="Google Shape;6994;p116"/>
          <p:cNvCxnSpPr/>
          <p:nvPr/>
        </p:nvCxnSpPr>
        <p:spPr>
          <a:xfrm flipH="1">
            <a:off x="5143282" y="4856096"/>
            <a:ext cx="1134865" cy="1134190"/>
          </a:xfrm>
          <a:prstGeom prst="straightConnector1">
            <a:avLst/>
          </a:prstGeom>
          <a:noFill/>
          <a:ln w="9525" cap="flat" cmpd="sng">
            <a:solidFill>
              <a:srgbClr val="000000"/>
            </a:solidFill>
            <a:prstDash val="solid"/>
            <a:round/>
            <a:headEnd type="none" w="med" len="med"/>
            <a:tailEnd type="none" w="med" len="med"/>
          </a:ln>
        </p:spPr>
      </p:cxnSp>
      <p:cxnSp>
        <p:nvCxnSpPr>
          <p:cNvPr id="6995" name="Google Shape;6995;p116"/>
          <p:cNvCxnSpPr/>
          <p:nvPr/>
        </p:nvCxnSpPr>
        <p:spPr>
          <a:xfrm rot="10800000">
            <a:off x="6275655" y="4856289"/>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6996" name="Google Shape;6996;p116"/>
          <p:cNvGrpSpPr/>
          <p:nvPr/>
        </p:nvGrpSpPr>
        <p:grpSpPr>
          <a:xfrm>
            <a:off x="7531958" y="4473878"/>
            <a:ext cx="284691" cy="577481"/>
            <a:chOff x="4140" y="429"/>
            <a:chExt cx="1425" cy="2396"/>
          </a:xfrm>
        </p:grpSpPr>
        <p:sp>
          <p:nvSpPr>
            <p:cNvPr id="6997" name="Google Shape;6997;p11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998" name="Google Shape;6998;p116"/>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999" name="Google Shape;6999;p11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00" name="Google Shape;7000;p11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01" name="Google Shape;7001;p116"/>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002" name="Google Shape;7002;p116"/>
            <p:cNvGrpSpPr/>
            <p:nvPr/>
          </p:nvGrpSpPr>
          <p:grpSpPr>
            <a:xfrm>
              <a:off x="4745" y="670"/>
              <a:ext cx="586" cy="146"/>
              <a:chOff x="609" y="2570"/>
              <a:chExt cx="731" cy="140"/>
            </a:xfrm>
          </p:grpSpPr>
          <p:sp>
            <p:nvSpPr>
              <p:cNvPr id="7003" name="Google Shape;7003;p116"/>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04" name="Google Shape;7004;p116"/>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005" name="Google Shape;7005;p116"/>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006" name="Google Shape;7006;p116"/>
            <p:cNvGrpSpPr/>
            <p:nvPr/>
          </p:nvGrpSpPr>
          <p:grpSpPr>
            <a:xfrm>
              <a:off x="4745" y="998"/>
              <a:ext cx="586" cy="129"/>
              <a:chOff x="612" y="2572"/>
              <a:chExt cx="731" cy="134"/>
            </a:xfrm>
          </p:grpSpPr>
          <p:sp>
            <p:nvSpPr>
              <p:cNvPr id="7007" name="Google Shape;7007;p116"/>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08" name="Google Shape;7008;p116"/>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009" name="Google Shape;7009;p116"/>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10" name="Google Shape;7010;p116"/>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011" name="Google Shape;7011;p116"/>
            <p:cNvGrpSpPr/>
            <p:nvPr/>
          </p:nvGrpSpPr>
          <p:grpSpPr>
            <a:xfrm>
              <a:off x="4735" y="1627"/>
              <a:ext cx="586" cy="215"/>
              <a:chOff x="614" y="2568"/>
              <a:chExt cx="730" cy="198"/>
            </a:xfrm>
          </p:grpSpPr>
          <p:sp>
            <p:nvSpPr>
              <p:cNvPr id="7012" name="Google Shape;7012;p116"/>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13" name="Google Shape;7013;p116"/>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014" name="Google Shape;7014;p11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015" name="Google Shape;7015;p116"/>
            <p:cNvGrpSpPr/>
            <p:nvPr/>
          </p:nvGrpSpPr>
          <p:grpSpPr>
            <a:xfrm>
              <a:off x="4735" y="1325"/>
              <a:ext cx="586" cy="138"/>
              <a:chOff x="609" y="2566"/>
              <a:chExt cx="730" cy="138"/>
            </a:xfrm>
          </p:grpSpPr>
          <p:sp>
            <p:nvSpPr>
              <p:cNvPr id="7016" name="Google Shape;7016;p116"/>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17" name="Google Shape;7017;p116"/>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018" name="Google Shape;7018;p116"/>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19" name="Google Shape;7019;p11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20" name="Google Shape;7020;p11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21" name="Google Shape;7021;p116"/>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22" name="Google Shape;7022;p11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23" name="Google Shape;7023;p116"/>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24" name="Google Shape;7024;p116"/>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25" name="Google Shape;7025;p116"/>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26" name="Google Shape;7026;p116"/>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7027" name="Google Shape;7027;p116"/>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28" name="Google Shape;7028;p116"/>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029" name="Google Shape;7029;p116"/>
          <p:cNvGrpSpPr/>
          <p:nvPr/>
        </p:nvGrpSpPr>
        <p:grpSpPr>
          <a:xfrm>
            <a:off x="585296" y="5655276"/>
            <a:ext cx="645431" cy="569172"/>
            <a:chOff x="-44" y="1473"/>
            <a:chExt cx="981" cy="1105"/>
          </a:xfrm>
        </p:grpSpPr>
        <p:pic>
          <p:nvPicPr>
            <p:cNvPr id="7030" name="Google Shape;7030;p116" descr="desktop_computer_stylized_medium"/>
            <p:cNvPicPr preferRelativeResize="0"/>
            <p:nvPr/>
          </p:nvPicPr>
          <p:blipFill rotWithShape="1">
            <a:blip r:embed="rId4">
              <a:alphaModFix/>
            </a:blip>
            <a:srcRect/>
            <a:stretch/>
          </p:blipFill>
          <p:spPr>
            <a:xfrm flipH="1">
              <a:off x="-44" y="1473"/>
              <a:ext cx="981" cy="1105"/>
            </a:xfrm>
            <a:prstGeom prst="rect">
              <a:avLst/>
            </a:prstGeom>
            <a:noFill/>
            <a:ln>
              <a:noFill/>
            </a:ln>
          </p:spPr>
        </p:pic>
        <p:sp>
          <p:nvSpPr>
            <p:cNvPr id="7031" name="Google Shape;7031;p11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032" name="Google Shape;7032;p116"/>
          <p:cNvGrpSpPr/>
          <p:nvPr/>
        </p:nvGrpSpPr>
        <p:grpSpPr>
          <a:xfrm>
            <a:off x="7141970" y="5736859"/>
            <a:ext cx="284691" cy="577481"/>
            <a:chOff x="4140" y="429"/>
            <a:chExt cx="1425" cy="2396"/>
          </a:xfrm>
        </p:grpSpPr>
        <p:sp>
          <p:nvSpPr>
            <p:cNvPr id="7033" name="Google Shape;7033;p11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34" name="Google Shape;7034;p116"/>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35" name="Google Shape;7035;p11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36" name="Google Shape;7036;p11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37" name="Google Shape;7037;p116"/>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038" name="Google Shape;7038;p116"/>
            <p:cNvGrpSpPr/>
            <p:nvPr/>
          </p:nvGrpSpPr>
          <p:grpSpPr>
            <a:xfrm>
              <a:off x="4745" y="670"/>
              <a:ext cx="586" cy="146"/>
              <a:chOff x="609" y="2570"/>
              <a:chExt cx="731" cy="140"/>
            </a:xfrm>
          </p:grpSpPr>
          <p:sp>
            <p:nvSpPr>
              <p:cNvPr id="7039" name="Google Shape;7039;p116"/>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40" name="Google Shape;7040;p116"/>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041" name="Google Shape;7041;p116"/>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042" name="Google Shape;7042;p116"/>
            <p:cNvGrpSpPr/>
            <p:nvPr/>
          </p:nvGrpSpPr>
          <p:grpSpPr>
            <a:xfrm>
              <a:off x="4745" y="998"/>
              <a:ext cx="586" cy="129"/>
              <a:chOff x="612" y="2572"/>
              <a:chExt cx="731" cy="134"/>
            </a:xfrm>
          </p:grpSpPr>
          <p:sp>
            <p:nvSpPr>
              <p:cNvPr id="7043" name="Google Shape;7043;p116"/>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44" name="Google Shape;7044;p116"/>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045" name="Google Shape;7045;p116"/>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46" name="Google Shape;7046;p116"/>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047" name="Google Shape;7047;p116"/>
            <p:cNvGrpSpPr/>
            <p:nvPr/>
          </p:nvGrpSpPr>
          <p:grpSpPr>
            <a:xfrm>
              <a:off x="4735" y="1627"/>
              <a:ext cx="586" cy="215"/>
              <a:chOff x="614" y="2568"/>
              <a:chExt cx="730" cy="198"/>
            </a:xfrm>
          </p:grpSpPr>
          <p:sp>
            <p:nvSpPr>
              <p:cNvPr id="7048" name="Google Shape;7048;p116"/>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49" name="Google Shape;7049;p116"/>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050" name="Google Shape;7050;p11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051" name="Google Shape;7051;p116"/>
            <p:cNvGrpSpPr/>
            <p:nvPr/>
          </p:nvGrpSpPr>
          <p:grpSpPr>
            <a:xfrm>
              <a:off x="4735" y="1325"/>
              <a:ext cx="586" cy="138"/>
              <a:chOff x="609" y="2566"/>
              <a:chExt cx="730" cy="138"/>
            </a:xfrm>
          </p:grpSpPr>
          <p:sp>
            <p:nvSpPr>
              <p:cNvPr id="7052" name="Google Shape;7052;p116"/>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53" name="Google Shape;7053;p116"/>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054" name="Google Shape;7054;p116"/>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55" name="Google Shape;7055;p11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56" name="Google Shape;7056;p11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57" name="Google Shape;7057;p116"/>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58" name="Google Shape;7058;p11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59" name="Google Shape;7059;p116"/>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60" name="Google Shape;7060;p116"/>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61" name="Google Shape;7061;p116"/>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62" name="Google Shape;7062;p116"/>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7063" name="Google Shape;7063;p116"/>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64" name="Google Shape;7064;p116"/>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7065" name="Google Shape;7065;p116"/>
          <p:cNvCxnSpPr/>
          <p:nvPr/>
        </p:nvCxnSpPr>
        <p:spPr>
          <a:xfrm rot="10800000">
            <a:off x="5155368" y="5988369"/>
            <a:ext cx="1009919" cy="0"/>
          </a:xfrm>
          <a:prstGeom prst="straightConnector1">
            <a:avLst/>
          </a:prstGeom>
          <a:noFill/>
          <a:ln w="9525" cap="flat" cmpd="sng">
            <a:solidFill>
              <a:srgbClr val="000000"/>
            </a:solidFill>
            <a:prstDash val="solid"/>
            <a:round/>
            <a:headEnd type="none" w="med" len="med"/>
            <a:tailEnd type="none" w="med" len="med"/>
          </a:ln>
        </p:spPr>
      </p:cxnSp>
      <p:cxnSp>
        <p:nvCxnSpPr>
          <p:cNvPr id="7066" name="Google Shape;7066;p116"/>
          <p:cNvCxnSpPr/>
          <p:nvPr/>
        </p:nvCxnSpPr>
        <p:spPr>
          <a:xfrm rot="10800000">
            <a:off x="3001196" y="4853221"/>
            <a:ext cx="540134" cy="0"/>
          </a:xfrm>
          <a:prstGeom prst="straightConnector1">
            <a:avLst/>
          </a:prstGeom>
          <a:noFill/>
          <a:ln w="9525" cap="flat" cmpd="sng">
            <a:solidFill>
              <a:srgbClr val="000000"/>
            </a:solidFill>
            <a:prstDash val="solid"/>
            <a:round/>
            <a:headEnd type="none" w="med" len="med"/>
            <a:tailEnd type="none" w="med" len="med"/>
          </a:ln>
        </p:spPr>
      </p:cxnSp>
      <p:cxnSp>
        <p:nvCxnSpPr>
          <p:cNvPr id="7067" name="Google Shape;7067;p116"/>
          <p:cNvCxnSpPr/>
          <p:nvPr/>
        </p:nvCxnSpPr>
        <p:spPr>
          <a:xfrm rot="10800000">
            <a:off x="1869391" y="5991438"/>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7068" name="Google Shape;7068;p116"/>
          <p:cNvGrpSpPr/>
          <p:nvPr/>
        </p:nvGrpSpPr>
        <p:grpSpPr>
          <a:xfrm>
            <a:off x="2749090" y="3427413"/>
            <a:ext cx="2851610" cy="946150"/>
            <a:chOff x="2749090" y="3427413"/>
            <a:chExt cx="2851610" cy="946150"/>
          </a:xfrm>
        </p:grpSpPr>
        <p:sp>
          <p:nvSpPr>
            <p:cNvPr id="7069" name="Google Shape;7069;p116"/>
            <p:cNvSpPr txBox="1"/>
            <p:nvPr/>
          </p:nvSpPr>
          <p:spPr>
            <a:xfrm>
              <a:off x="3368675" y="3427413"/>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a:ea typeface="Arial"/>
                  <a:cs typeface="Arial"/>
                  <a:sym typeface="Arial"/>
                </a:rPr>
                <a:t>in</a:t>
              </a:r>
              <a:r>
                <a:rPr lang="en-US" sz="1600" b="0" i="0" u="none" strike="noStrike" cap="none" baseline="-25000">
                  <a:solidFill>
                    <a:srgbClr val="C00000"/>
                  </a:solidFill>
                  <a:latin typeface="Arial"/>
                  <a:ea typeface="Arial"/>
                  <a:cs typeface="Arial"/>
                  <a:sym typeface="Arial"/>
                </a:rPr>
                <a:t> </a:t>
              </a:r>
              <a:r>
                <a:rPr lang="en-US" sz="1600" b="0" i="0" u="none" strike="noStrike" cap="none">
                  <a:solidFill>
                    <a:srgbClr val="C00000"/>
                  </a:solidFill>
                  <a:latin typeface="Arial"/>
                  <a:ea typeface="Arial"/>
                  <a:cs typeface="Arial"/>
                  <a:sym typeface="Arial"/>
                </a:rPr>
                <a:t>: original data</a:t>
              </a:r>
              <a:endParaRPr sz="1600" b="0" i="0" u="none" strike="noStrike" cap="none">
                <a:solidFill>
                  <a:srgbClr val="C00000"/>
                </a:solidFill>
                <a:latin typeface="Comic Sans MS"/>
                <a:ea typeface="Comic Sans MS"/>
                <a:cs typeface="Comic Sans MS"/>
                <a:sym typeface="Comic Sans MS"/>
              </a:endParaRPr>
            </a:p>
          </p:txBody>
        </p:sp>
        <p:sp>
          <p:nvSpPr>
            <p:cNvPr id="7070" name="Google Shape;7070;p116"/>
            <p:cNvSpPr/>
            <p:nvPr/>
          </p:nvSpPr>
          <p:spPr>
            <a:xfrm>
              <a:off x="2749090"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7071" name="Google Shape;7071;p116"/>
            <p:cNvCxnSpPr/>
            <p:nvPr/>
          </p:nvCxnSpPr>
          <p:spPr>
            <a:xfrm>
              <a:off x="4845050" y="3995738"/>
              <a:ext cx="339725" cy="0"/>
            </a:xfrm>
            <a:prstGeom prst="straightConnector1">
              <a:avLst/>
            </a:prstGeom>
            <a:noFill/>
            <a:ln w="38100" cap="flat" cmpd="sng">
              <a:solidFill>
                <a:srgbClr val="FFFFFF"/>
              </a:solidFill>
              <a:prstDash val="dot"/>
              <a:round/>
              <a:headEnd type="none" w="med" len="med"/>
              <a:tailEnd type="none" w="med" len="med"/>
            </a:ln>
          </p:spPr>
        </p:cxnSp>
        <p:sp>
          <p:nvSpPr>
            <p:cNvPr id="7072" name="Google Shape;7072;p116"/>
            <p:cNvSpPr/>
            <p:nvPr/>
          </p:nvSpPr>
          <p:spPr>
            <a:xfrm>
              <a:off x="2749606"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073" name="Google Shape;7073;p116"/>
            <p:cNvSpPr txBox="1"/>
            <p:nvPr/>
          </p:nvSpPr>
          <p:spPr>
            <a:xfrm>
              <a:off x="3251200" y="3756025"/>
              <a:ext cx="2349500" cy="6175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a:ea typeface="Arial"/>
                  <a:cs typeface="Arial"/>
                  <a:sym typeface="Arial"/>
                </a:rPr>
                <a:t>'</a:t>
              </a:r>
              <a:r>
                <a:rPr lang="en-US" sz="2000" b="0" i="0" u="none" strike="noStrike" cap="none" baseline="-25000">
                  <a:solidFill>
                    <a:srgbClr val="C00000"/>
                  </a:solidFill>
                  <a:latin typeface="Arial"/>
                  <a:ea typeface="Arial"/>
                  <a:cs typeface="Arial"/>
                  <a:sym typeface="Arial"/>
                </a:rPr>
                <a:t>in</a:t>
              </a:r>
              <a:r>
                <a:rPr lang="en-US" sz="1800" b="0" i="0" u="none" strike="noStrike" cap="none">
                  <a:solidFill>
                    <a:srgbClr val="C00000"/>
                  </a:solidFill>
                  <a:latin typeface="Arial"/>
                  <a:ea typeface="Arial"/>
                  <a:cs typeface="Arial"/>
                  <a:sym typeface="Arial"/>
                </a:rPr>
                <a:t>:</a:t>
              </a:r>
              <a:r>
                <a:rPr lang="en-US" sz="1400" b="0" i="0" u="none" strike="noStrike" cap="none">
                  <a:solidFill>
                    <a:srgbClr val="C00000"/>
                  </a:solidFill>
                  <a:latin typeface="Arial"/>
                  <a:ea typeface="Arial"/>
                  <a:cs typeface="Arial"/>
                  <a:sym typeface="Arial"/>
                </a:rPr>
                <a:t> </a:t>
              </a:r>
              <a:r>
                <a:rPr lang="en-US" sz="1600" b="0" i="0" u="none" strike="noStrike" cap="none">
                  <a:solidFill>
                    <a:srgbClr val="C00000"/>
                  </a:solidFill>
                  <a:latin typeface="Arial"/>
                  <a:ea typeface="Arial"/>
                  <a:cs typeface="Arial"/>
                  <a:sym typeface="Arial"/>
                </a:rPr>
                <a:t>original data, </a:t>
              </a:r>
              <a:r>
                <a:rPr lang="en-US" sz="1600" b="0" i="1" u="none" strike="noStrike" cap="none">
                  <a:solidFill>
                    <a:srgbClr val="C00000"/>
                  </a:solidFill>
                  <a:latin typeface="Arial"/>
                  <a:ea typeface="Arial"/>
                  <a:cs typeface="Arial"/>
                  <a:sym typeface="Arial"/>
                </a:rPr>
                <a:t>plus</a:t>
              </a:r>
              <a:r>
                <a:rPr lang="en-US" sz="1600" b="0" i="0" u="none" strike="noStrike" cap="none">
                  <a:solidFill>
                    <a:srgbClr val="C00000"/>
                  </a:solidFill>
                  <a:latin typeface="Arial"/>
                  <a:ea typeface="Arial"/>
                  <a:cs typeface="Arial"/>
                  <a:sym typeface="Arial"/>
                </a:rPr>
                <a:t> retransmitted data</a:t>
              </a:r>
              <a:endParaRPr sz="1600" b="0" i="0" u="none" strike="noStrike" cap="none">
                <a:solidFill>
                  <a:srgbClr val="C00000"/>
                </a:solidFill>
                <a:latin typeface="Comic Sans MS"/>
                <a:ea typeface="Comic Sans MS"/>
                <a:cs typeface="Comic Sans MS"/>
                <a:sym typeface="Comic Sans MS"/>
              </a:endParaRPr>
            </a:p>
          </p:txBody>
        </p:sp>
        <p:cxnSp>
          <p:nvCxnSpPr>
            <p:cNvPr id="7074" name="Google Shape;7074;p116"/>
            <p:cNvCxnSpPr/>
            <p:nvPr/>
          </p:nvCxnSpPr>
          <p:spPr>
            <a:xfrm>
              <a:off x="2909888" y="3916363"/>
              <a:ext cx="514350" cy="0"/>
            </a:xfrm>
            <a:prstGeom prst="straightConnector1">
              <a:avLst/>
            </a:prstGeom>
            <a:noFill/>
            <a:ln w="12700" cap="flat" cmpd="sng">
              <a:solidFill>
                <a:srgbClr val="000000"/>
              </a:solidFill>
              <a:prstDash val="solid"/>
              <a:round/>
              <a:headEnd type="triangle" w="med" len="med"/>
              <a:tailEnd type="none" w="med" len="med"/>
            </a:ln>
          </p:spPr>
        </p:cxnSp>
        <p:cxnSp>
          <p:nvCxnSpPr>
            <p:cNvPr id="7075" name="Google Shape;7075;p116"/>
            <p:cNvCxnSpPr/>
            <p:nvPr/>
          </p:nvCxnSpPr>
          <p:spPr>
            <a:xfrm>
              <a:off x="2905125" y="36830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7076" name="Google Shape;7076;p116"/>
          <p:cNvGrpSpPr/>
          <p:nvPr/>
        </p:nvGrpSpPr>
        <p:grpSpPr>
          <a:xfrm>
            <a:off x="2913490" y="5218953"/>
            <a:ext cx="1938730" cy="1300181"/>
            <a:chOff x="2913490" y="5218953"/>
            <a:chExt cx="1938730" cy="1300181"/>
          </a:xfrm>
        </p:grpSpPr>
        <p:sp>
          <p:nvSpPr>
            <p:cNvPr id="7077" name="Google Shape;7077;p116"/>
            <p:cNvSpPr txBox="1"/>
            <p:nvPr/>
          </p:nvSpPr>
          <p:spPr>
            <a:xfrm>
              <a:off x="2913490" y="6001893"/>
              <a:ext cx="1749096" cy="51724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1600"/>
                <a:buFont typeface="Arial"/>
                <a:buNone/>
              </a:pPr>
              <a:r>
                <a:rPr lang="en-US" sz="1600" b="1" i="1" u="none" strike="noStrike" cap="none">
                  <a:solidFill>
                    <a:srgbClr val="C00000"/>
                  </a:solidFill>
                  <a:latin typeface="Arial"/>
                  <a:ea typeface="Arial"/>
                  <a:cs typeface="Arial"/>
                  <a:sym typeface="Arial"/>
                </a:rPr>
                <a:t>finite</a:t>
              </a:r>
              <a:r>
                <a:rPr lang="en-US" sz="1200" b="0" i="0" u="none" strike="noStrike" cap="none">
                  <a:solidFill>
                    <a:srgbClr val="000000"/>
                  </a:solidFill>
                  <a:latin typeface="Arial"/>
                  <a:ea typeface="Arial"/>
                  <a:cs typeface="Arial"/>
                  <a:sym typeface="Arial"/>
                </a:rPr>
                <a:t> shared output link buffers</a:t>
              </a:r>
              <a:endParaRPr/>
            </a:p>
          </p:txBody>
        </p:sp>
        <p:cxnSp>
          <p:nvCxnSpPr>
            <p:cNvPr id="7078" name="Google Shape;7078;p116"/>
            <p:cNvCxnSpPr/>
            <p:nvPr/>
          </p:nvCxnSpPr>
          <p:spPr>
            <a:xfrm flipH="1">
              <a:off x="4292190" y="5608320"/>
              <a:ext cx="295050" cy="508454"/>
            </a:xfrm>
            <a:prstGeom prst="straightConnector1">
              <a:avLst/>
            </a:prstGeom>
            <a:noFill/>
            <a:ln w="9525" cap="flat" cmpd="sng">
              <a:solidFill>
                <a:srgbClr val="000000"/>
              </a:solidFill>
              <a:prstDash val="solid"/>
              <a:round/>
              <a:headEnd type="none" w="med" len="med"/>
              <a:tailEnd type="none" w="sm" len="sm"/>
            </a:ln>
          </p:spPr>
        </p:cxnSp>
        <p:grpSp>
          <p:nvGrpSpPr>
            <p:cNvPr id="7079" name="Google Shape;7079;p116"/>
            <p:cNvGrpSpPr/>
            <p:nvPr/>
          </p:nvGrpSpPr>
          <p:grpSpPr>
            <a:xfrm>
              <a:off x="4030362" y="5218953"/>
              <a:ext cx="821858" cy="355937"/>
              <a:chOff x="6859123" y="5156933"/>
              <a:chExt cx="456701" cy="226548"/>
            </a:xfrm>
          </p:grpSpPr>
          <p:sp>
            <p:nvSpPr>
              <p:cNvPr id="7080" name="Google Shape;7080;p116"/>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081" name="Google Shape;7081;p116"/>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2" name="Google Shape;7082;p116"/>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3" name="Google Shape;7083;p116"/>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4" name="Google Shape;7084;p116"/>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5" name="Google Shape;7085;p116"/>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6" name="Google Shape;7086;p116"/>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7" name="Google Shape;7087;p116"/>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sp>
        <p:nvSpPr>
          <p:cNvPr id="7088" name="Google Shape;7088;p116"/>
          <p:cNvSpPr/>
          <p:nvPr/>
        </p:nvSpPr>
        <p:spPr>
          <a:xfrm>
            <a:off x="2803354" y="3659588"/>
            <a:ext cx="4211870" cy="1670126"/>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089" name="Google Shape;7089;p116"/>
          <p:cNvGrpSpPr/>
          <p:nvPr/>
        </p:nvGrpSpPr>
        <p:grpSpPr>
          <a:xfrm>
            <a:off x="1586591" y="4743924"/>
            <a:ext cx="4913849" cy="1346072"/>
            <a:chOff x="5641439" y="2685215"/>
            <a:chExt cx="4000500" cy="1028700"/>
          </a:xfrm>
        </p:grpSpPr>
        <p:sp>
          <p:nvSpPr>
            <p:cNvPr id="7090" name="Google Shape;7090;p116"/>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091" name="Google Shape;7091;p116"/>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092" name="Google Shape;7092;p116"/>
          <p:cNvGrpSpPr/>
          <p:nvPr/>
        </p:nvGrpSpPr>
        <p:grpSpPr>
          <a:xfrm>
            <a:off x="3289650" y="5336775"/>
            <a:ext cx="2124396" cy="604097"/>
            <a:chOff x="3289650" y="5336775"/>
            <a:chExt cx="2124396" cy="604097"/>
          </a:xfrm>
        </p:grpSpPr>
        <p:sp>
          <p:nvSpPr>
            <p:cNvPr id="7093" name="Google Shape;7093;p116"/>
            <p:cNvSpPr txBox="1"/>
            <p:nvPr/>
          </p:nvSpPr>
          <p:spPr>
            <a:xfrm>
              <a:off x="4982445" y="5336775"/>
              <a:ext cx="431601" cy="6040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sp>
          <p:nvSpPr>
            <p:cNvPr id="7094" name="Google Shape;7094;p116"/>
            <p:cNvSpPr txBox="1"/>
            <p:nvPr/>
          </p:nvSpPr>
          <p:spPr>
            <a:xfrm>
              <a:off x="3289650" y="5351752"/>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grpSp>
      <p:sp>
        <p:nvSpPr>
          <p:cNvPr id="7095" name="Google Shape;7095;p116"/>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Causes/costs of congestion: scenario 2</a:t>
            </a:r>
            <a:endParaRPr sz="4400" b="0"/>
          </a:p>
        </p:txBody>
      </p:sp>
      <p:sp>
        <p:nvSpPr>
          <p:cNvPr id="7096" name="Google Shape;7096;p116"/>
          <p:cNvSpPr/>
          <p:nvPr/>
        </p:nvSpPr>
        <p:spPr>
          <a:xfrm>
            <a:off x="2711450" y="3613150"/>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97" name="Google Shape;7097;p116"/>
          <p:cNvSpPr/>
          <p:nvPr/>
        </p:nvSpPr>
        <p:spPr>
          <a:xfrm>
            <a:off x="2381250" y="3846513"/>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098" name="Google Shape;7098;p116"/>
          <p:cNvSpPr txBox="1"/>
          <p:nvPr/>
        </p:nvSpPr>
        <p:spPr>
          <a:xfrm>
            <a:off x="1757363" y="3736975"/>
            <a:ext cx="6127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a:buNone/>
            </a:pPr>
            <a:r>
              <a:rPr lang="en-US" sz="1600" b="0" i="0" u="none" strike="noStrike" cap="none">
                <a:solidFill>
                  <a:srgbClr val="006600"/>
                </a:solidFill>
                <a:latin typeface="Arial"/>
                <a:ea typeface="Arial"/>
                <a:cs typeface="Arial"/>
                <a:sym typeface="Arial"/>
              </a:rPr>
              <a:t>copy</a:t>
            </a:r>
            <a:endParaRPr/>
          </a:p>
        </p:txBody>
      </p:sp>
      <p:sp>
        <p:nvSpPr>
          <p:cNvPr id="7099" name="Google Shape;7099;p116"/>
          <p:cNvSpPr txBox="1"/>
          <p:nvPr/>
        </p:nvSpPr>
        <p:spPr>
          <a:xfrm>
            <a:off x="3786188" y="4761119"/>
            <a:ext cx="1643062"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a:buNone/>
            </a:pPr>
            <a:r>
              <a:rPr lang="en-US" sz="1600" b="0" i="1" u="none" strike="noStrike" cap="none">
                <a:solidFill>
                  <a:srgbClr val="006600"/>
                </a:solidFill>
                <a:latin typeface="Arial"/>
                <a:ea typeface="Arial"/>
                <a:cs typeface="Arial"/>
                <a:sym typeface="Arial"/>
              </a:rPr>
              <a:t>no buffer space!</a:t>
            </a:r>
            <a:endParaRPr/>
          </a:p>
        </p:txBody>
      </p:sp>
      <p:sp>
        <p:nvSpPr>
          <p:cNvPr id="7100" name="Google Shape;7100;p116"/>
          <p:cNvSpPr txBox="1"/>
          <p:nvPr/>
        </p:nvSpPr>
        <p:spPr>
          <a:xfrm>
            <a:off x="600313" y="1223059"/>
            <a:ext cx="5915913" cy="2132179"/>
          </a:xfrm>
          <a:prstGeom prst="rect">
            <a:avLst/>
          </a:prstGeom>
          <a:noFill/>
          <a:ln>
            <a:noFill/>
          </a:ln>
        </p:spPr>
        <p:txBody>
          <a:bodyPr spcFirstLastPara="1" wrap="square" lIns="91425" tIns="45700" rIns="91425" bIns="45700" anchor="t" anchorCtr="0">
            <a:normAutofit fontScale="92500"/>
          </a:bodyPr>
          <a:lstStyle/>
          <a:p>
            <a:pPr marL="352425" marR="0" lvl="0" indent="-222250" algn="l" rtl="0">
              <a:lnSpc>
                <a:spcPct val="90000"/>
              </a:lnSpc>
              <a:spcBef>
                <a:spcPts val="0"/>
              </a:spcBef>
              <a:spcAft>
                <a:spcPts val="0"/>
              </a:spcAft>
              <a:buClr>
                <a:srgbClr val="0000A3"/>
              </a:buClr>
              <a:buSzPct val="100000"/>
              <a:buFont typeface="Noto Sans Symbols"/>
              <a:buNone/>
            </a:pPr>
            <a:r>
              <a:rPr lang="en-US" sz="3000" b="0" i="0" u="none" strike="noStrike" cap="none">
                <a:solidFill>
                  <a:srgbClr val="000099"/>
                </a:solidFill>
                <a:latin typeface="Calibri"/>
                <a:ea typeface="Calibri"/>
                <a:cs typeface="Calibri"/>
                <a:sym typeface="Calibri"/>
              </a:rPr>
              <a:t>Idealization: </a:t>
            </a:r>
            <a:r>
              <a:rPr lang="en-US" sz="3000" b="0" i="1" u="none" strike="noStrike" cap="none">
                <a:solidFill>
                  <a:srgbClr val="C00000"/>
                </a:solidFill>
                <a:latin typeface="Calibri"/>
                <a:ea typeface="Calibri"/>
                <a:cs typeface="Calibri"/>
                <a:sym typeface="Calibri"/>
              </a:rPr>
              <a:t>some </a:t>
            </a:r>
            <a:r>
              <a:rPr lang="en-US" sz="3000" b="0" i="0" u="none" strike="noStrike" cap="none">
                <a:solidFill>
                  <a:srgbClr val="000000"/>
                </a:solidFill>
                <a:latin typeface="Calibri"/>
                <a:ea typeface="Calibri"/>
                <a:cs typeface="Calibri"/>
                <a:sym typeface="Calibri"/>
              </a:rPr>
              <a:t>perfect knowledge</a:t>
            </a:r>
            <a:endParaRPr/>
          </a:p>
          <a:p>
            <a:pPr marL="457200" marR="0" lvl="0" indent="-215900" algn="l" rtl="0">
              <a:lnSpc>
                <a:spcPct val="90000"/>
              </a:lnSpc>
              <a:spcBef>
                <a:spcPts val="1000"/>
              </a:spcBef>
              <a:spcAft>
                <a:spcPts val="0"/>
              </a:spcAft>
              <a:buClr>
                <a:srgbClr val="0000A3"/>
              </a:buClr>
              <a:buSzPct val="100000"/>
              <a:buFont typeface="Noto Sans Symbols"/>
              <a:buChar char="▪"/>
            </a:pPr>
            <a:r>
              <a:rPr lang="en-US" sz="2400" b="0" i="0" u="none" strike="noStrike" cap="none">
                <a:solidFill>
                  <a:srgbClr val="000000"/>
                </a:solidFill>
                <a:latin typeface="Calibri"/>
                <a:ea typeface="Calibri"/>
                <a:cs typeface="Calibri"/>
                <a:sym typeface="Calibri"/>
              </a:rPr>
              <a:t>packets can be lost (dropped at router) due  to full buffers</a:t>
            </a:r>
            <a:endParaRPr/>
          </a:p>
          <a:p>
            <a:pPr marL="457200" marR="0" lvl="0" indent="-215900" algn="l" rtl="0">
              <a:lnSpc>
                <a:spcPct val="90000"/>
              </a:lnSpc>
              <a:spcBef>
                <a:spcPts val="1000"/>
              </a:spcBef>
              <a:spcAft>
                <a:spcPts val="0"/>
              </a:spcAft>
              <a:buClr>
                <a:srgbClr val="0000A3"/>
              </a:buClr>
              <a:buSzPct val="100000"/>
              <a:buFont typeface="Noto Sans Symbols"/>
              <a:buChar char="▪"/>
            </a:pPr>
            <a:r>
              <a:rPr lang="en-US" sz="2400" b="0" i="0" u="none" strike="noStrike" cap="none">
                <a:solidFill>
                  <a:srgbClr val="000000"/>
                </a:solidFill>
                <a:latin typeface="Calibri"/>
                <a:ea typeface="Calibri"/>
                <a:cs typeface="Calibri"/>
                <a:sym typeface="Calibri"/>
              </a:rPr>
              <a:t>sender knows when packet has been dropped: only resends if packet </a:t>
            </a:r>
            <a:r>
              <a:rPr lang="en-US" sz="2400" b="0" i="1" u="none" strike="noStrike" cap="none">
                <a:solidFill>
                  <a:srgbClr val="000000"/>
                </a:solidFill>
                <a:latin typeface="Calibri"/>
                <a:ea typeface="Calibri"/>
                <a:cs typeface="Calibri"/>
                <a:sym typeface="Calibri"/>
              </a:rPr>
              <a:t>known</a:t>
            </a:r>
            <a:r>
              <a:rPr lang="en-US" sz="2400" b="0" i="0" u="none" strike="noStrike" cap="none">
                <a:solidFill>
                  <a:srgbClr val="000000"/>
                </a:solidFill>
                <a:latin typeface="Calibri"/>
                <a:ea typeface="Calibri"/>
                <a:cs typeface="Calibri"/>
                <a:sym typeface="Calibri"/>
              </a:rPr>
              <a:t> to be lost</a:t>
            </a:r>
            <a:endParaRPr sz="2800" b="0" i="0" u="none" strike="noStrike" cap="none">
              <a:solidFill>
                <a:srgbClr val="000000"/>
              </a:solidFill>
              <a:latin typeface="Calibri"/>
              <a:ea typeface="Calibri"/>
              <a:cs typeface="Calibri"/>
              <a:sym typeface="Calibri"/>
            </a:endParaRPr>
          </a:p>
        </p:txBody>
      </p:sp>
      <p:sp>
        <p:nvSpPr>
          <p:cNvPr id="7101" name="Google Shape;7101;p11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6"/>
                                        </p:tgtEl>
                                        <p:attrNameLst>
                                          <p:attrName>style.visibility</p:attrName>
                                        </p:attrNameLst>
                                      </p:cBhvr>
                                      <p:to>
                                        <p:strVal val="visible"/>
                                      </p:to>
                                    </p:set>
                                    <p:animEffect transition="in" filter="fade">
                                      <p:cBhvr>
                                        <p:cTn id="7" dur="500"/>
                                        <p:tgtEl>
                                          <p:spTgt spid="70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097"/>
                                        </p:tgtEl>
                                        <p:attrNameLst>
                                          <p:attrName>style.visibility</p:attrName>
                                        </p:attrNameLst>
                                      </p:cBhvr>
                                      <p:to>
                                        <p:strVal val="visible"/>
                                      </p:to>
                                    </p:set>
                                    <p:animEffect transition="in" filter="fade">
                                      <p:cBhvr>
                                        <p:cTn id="11" dur="500"/>
                                        <p:tgtEl>
                                          <p:spTgt spid="7097"/>
                                        </p:tgtEl>
                                      </p:cBhvr>
                                    </p:animEffect>
                                  </p:childTnLst>
                                </p:cTn>
                              </p:par>
                              <p:par>
                                <p:cTn id="12" presetID="10" presetClass="entr" presetSubtype="0" fill="hold" nodeType="withEffect">
                                  <p:stCondLst>
                                    <p:cond delay="0"/>
                                  </p:stCondLst>
                                  <p:childTnLst>
                                    <p:set>
                                      <p:cBhvr>
                                        <p:cTn id="13" dur="1" fill="hold">
                                          <p:stCondLst>
                                            <p:cond delay="0"/>
                                          </p:stCondLst>
                                        </p:cTn>
                                        <p:tgtEl>
                                          <p:spTgt spid="7098"/>
                                        </p:tgtEl>
                                        <p:attrNameLst>
                                          <p:attrName>style.visibility</p:attrName>
                                        </p:attrNameLst>
                                      </p:cBhvr>
                                      <p:to>
                                        <p:strVal val="visible"/>
                                      </p:to>
                                    </p:set>
                                    <p:animEffect transition="in" filter="fade">
                                      <p:cBhvr>
                                        <p:cTn id="14" dur="500"/>
                                        <p:tgtEl>
                                          <p:spTgt spid="7098"/>
                                        </p:tgtEl>
                                      </p:cBhvr>
                                    </p:animEffect>
                                  </p:childTnLst>
                                </p:cTn>
                              </p:par>
                            </p:childTnLst>
                          </p:cTn>
                        </p:par>
                        <p:par>
                          <p:cTn id="15" fill="hold">
                            <p:stCondLst>
                              <p:cond delay="1000"/>
                            </p:stCondLst>
                            <p:childTnLst>
                              <p:par>
                                <p:cTn id="16" presetID="10" presetClass="exit" presetSubtype="0" fill="hold" nodeType="afterEffect">
                                  <p:stCondLst>
                                    <p:cond delay="0"/>
                                  </p:stCondLst>
                                  <p:childTnLst>
                                    <p:animEffect transition="out" filter="fade">
                                      <p:cBhvr>
                                        <p:cTn id="17" dur="500"/>
                                        <p:tgtEl>
                                          <p:spTgt spid="7098"/>
                                        </p:tgtEl>
                                      </p:cBhvr>
                                    </p:animEffect>
                                    <p:set>
                                      <p:cBhvr>
                                        <p:cTn id="18" dur="1" fill="hold">
                                          <p:stCondLst>
                                            <p:cond delay="500"/>
                                          </p:stCondLst>
                                        </p:cTn>
                                        <p:tgtEl>
                                          <p:spTgt spid="7098"/>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099"/>
                                        </p:tgtEl>
                                        <p:attrNameLst>
                                          <p:attrName>style.visibility</p:attrName>
                                        </p:attrNameLst>
                                      </p:cBhvr>
                                      <p:to>
                                        <p:strVal val="visible"/>
                                      </p:to>
                                    </p:set>
                                    <p:animEffect transition="in" filter="fade">
                                      <p:cBhvr>
                                        <p:cTn id="22" dur="500"/>
                                        <p:tgtEl>
                                          <p:spTgt spid="7099"/>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949"/>
                                        </p:tgtEl>
                                        <p:attrNameLst>
                                          <p:attrName>style.visibility</p:attrName>
                                        </p:attrNameLst>
                                      </p:cBhvr>
                                      <p:to>
                                        <p:strVal val="visible"/>
                                      </p:to>
                                    </p:set>
                                    <p:animEffect transition="in" filter="fade">
                                      <p:cBhvr>
                                        <p:cTn id="26" dur="500"/>
                                        <p:tgtEl>
                                          <p:spTgt spid="6949"/>
                                        </p:tgtEl>
                                      </p:cBhvr>
                                    </p:animEffec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500"/>
                                        <p:tgtEl>
                                          <p:spTgt spid="7099"/>
                                        </p:tgtEl>
                                      </p:cBhvr>
                                    </p:animEffect>
                                    <p:set>
                                      <p:cBhvr>
                                        <p:cTn id="30" dur="1" fill="hold">
                                          <p:stCondLst>
                                            <p:cond delay="500"/>
                                          </p:stCondLst>
                                        </p:cTn>
                                        <p:tgtEl>
                                          <p:spTgt spid="7099"/>
                                        </p:tgtEl>
                                        <p:attrNameLst>
                                          <p:attrName>style.visibility</p:attrName>
                                        </p:attrNameLst>
                                      </p:cBhvr>
                                      <p:to>
                                        <p:strVal val="hidden"/>
                                      </p:to>
                                    </p:set>
                                  </p:childTnLst>
                                </p:cTn>
                              </p:par>
                            </p:childTnLst>
                          </p:cTn>
                        </p:par>
                        <p:par>
                          <p:cTn id="31" fill="hold">
                            <p:stCondLst>
                              <p:cond delay="3000"/>
                            </p:stCondLst>
                            <p:childTnLst>
                              <p:par>
                                <p:cTn id="32" presetID="10" presetClass="exit" presetSubtype="0" fill="hold" nodeType="afterEffect">
                                  <p:stCondLst>
                                    <p:cond delay="0"/>
                                  </p:stCondLst>
                                  <p:childTnLst>
                                    <p:animEffect transition="out" filter="fade">
                                      <p:cBhvr>
                                        <p:cTn id="33" dur="500"/>
                                        <p:tgtEl>
                                          <p:spTgt spid="7096"/>
                                        </p:tgtEl>
                                      </p:cBhvr>
                                    </p:animEffect>
                                    <p:set>
                                      <p:cBhvr>
                                        <p:cTn id="34" dur="1" fill="hold">
                                          <p:stCondLst>
                                            <p:cond delay="500"/>
                                          </p:stCondLst>
                                        </p:cTn>
                                        <p:tgtEl>
                                          <p:spTgt spid="70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106"/>
        <p:cNvGrpSpPr/>
        <p:nvPr/>
      </p:nvGrpSpPr>
      <p:grpSpPr>
        <a:xfrm>
          <a:off x="0" y="0"/>
          <a:ext cx="0" cy="0"/>
          <a:chOff x="0" y="0"/>
          <a:chExt cx="0" cy="0"/>
        </a:xfrm>
      </p:grpSpPr>
      <p:sp>
        <p:nvSpPr>
          <p:cNvPr id="7107" name="Google Shape;7107;p117"/>
          <p:cNvSpPr/>
          <p:nvPr/>
        </p:nvSpPr>
        <p:spPr>
          <a:xfrm>
            <a:off x="6946976" y="5009814"/>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108" name="Google Shape;7108;p117"/>
          <p:cNvGrpSpPr/>
          <p:nvPr/>
        </p:nvGrpSpPr>
        <p:grpSpPr>
          <a:xfrm>
            <a:off x="6249435" y="5024056"/>
            <a:ext cx="720732" cy="1182930"/>
            <a:chOff x="10910965" y="2513124"/>
            <a:chExt cx="586768" cy="904023"/>
          </a:xfrm>
        </p:grpSpPr>
        <p:sp>
          <p:nvSpPr>
            <p:cNvPr id="7109" name="Google Shape;7109;p117"/>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110" name="Google Shape;7110;p117"/>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11" name="Google Shape;7111;p117"/>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12" name="Google Shape;7112;p117"/>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13" name="Google Shape;7113;p117"/>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114" name="Google Shape;7114;p117"/>
          <p:cNvSpPr/>
          <p:nvPr/>
        </p:nvSpPr>
        <p:spPr>
          <a:xfrm flipH="1">
            <a:off x="1844721" y="3515638"/>
            <a:ext cx="528348" cy="117827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115" name="Google Shape;7115;p117"/>
          <p:cNvGrpSpPr/>
          <p:nvPr/>
        </p:nvGrpSpPr>
        <p:grpSpPr>
          <a:xfrm>
            <a:off x="1278678" y="4683698"/>
            <a:ext cx="720732" cy="1182930"/>
            <a:chOff x="10910965" y="2513124"/>
            <a:chExt cx="586768" cy="904023"/>
          </a:xfrm>
        </p:grpSpPr>
        <p:sp>
          <p:nvSpPr>
            <p:cNvPr id="7116" name="Google Shape;7116;p117"/>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117" name="Google Shape;7117;p117"/>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18" name="Google Shape;7118;p117"/>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19" name="Google Shape;7119;p117"/>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20" name="Google Shape;7120;p117"/>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121" name="Google Shape;7121;p117"/>
          <p:cNvGrpSpPr/>
          <p:nvPr/>
        </p:nvGrpSpPr>
        <p:grpSpPr>
          <a:xfrm>
            <a:off x="2355044" y="3521091"/>
            <a:ext cx="720732" cy="1182930"/>
            <a:chOff x="10910965" y="2513124"/>
            <a:chExt cx="586768" cy="904023"/>
          </a:xfrm>
        </p:grpSpPr>
        <p:sp>
          <p:nvSpPr>
            <p:cNvPr id="7122" name="Google Shape;7122;p117"/>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123" name="Google Shape;7123;p117"/>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24" name="Google Shape;7124;p117"/>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25" name="Google Shape;7125;p117"/>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26" name="Google Shape;7126;p117"/>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127" name="Google Shape;7127;p117"/>
          <p:cNvSpPr/>
          <p:nvPr/>
        </p:nvSpPr>
        <p:spPr>
          <a:xfrm>
            <a:off x="7409112" y="3699469"/>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128" name="Google Shape;7128;p117"/>
          <p:cNvGrpSpPr/>
          <p:nvPr/>
        </p:nvGrpSpPr>
        <p:grpSpPr>
          <a:xfrm>
            <a:off x="6698918" y="3667889"/>
            <a:ext cx="720732" cy="1182930"/>
            <a:chOff x="10910965" y="2513124"/>
            <a:chExt cx="586768" cy="904023"/>
          </a:xfrm>
        </p:grpSpPr>
        <p:sp>
          <p:nvSpPr>
            <p:cNvPr id="7129" name="Google Shape;7129;p117"/>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130" name="Google Shape;7130;p117"/>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31" name="Google Shape;7131;p117"/>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32" name="Google Shape;7132;p117"/>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33" name="Google Shape;7133;p117"/>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134" name="Google Shape;7134;p117"/>
          <p:cNvGrpSpPr/>
          <p:nvPr/>
        </p:nvGrpSpPr>
        <p:grpSpPr>
          <a:xfrm>
            <a:off x="3770696" y="5033645"/>
            <a:ext cx="1286871" cy="734927"/>
            <a:chOff x="7493876" y="2774731"/>
            <a:chExt cx="1481958" cy="894622"/>
          </a:xfrm>
        </p:grpSpPr>
        <p:sp>
          <p:nvSpPr>
            <p:cNvPr id="7135" name="Google Shape;7135;p11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136" name="Google Shape;7136;p11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137" name="Google Shape;7137;p117"/>
            <p:cNvGrpSpPr/>
            <p:nvPr/>
          </p:nvGrpSpPr>
          <p:grpSpPr>
            <a:xfrm>
              <a:off x="7713663" y="2848339"/>
              <a:ext cx="1042107" cy="425543"/>
              <a:chOff x="7786941" y="2884917"/>
              <a:chExt cx="897649" cy="353919"/>
            </a:xfrm>
          </p:grpSpPr>
          <p:sp>
            <p:nvSpPr>
              <p:cNvPr id="7138" name="Google Shape;7138;p11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39" name="Google Shape;7139;p11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40" name="Google Shape;7140;p11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41" name="Google Shape;7141;p11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142" name="Google Shape;7142;p117"/>
          <p:cNvGrpSpPr/>
          <p:nvPr/>
        </p:nvGrpSpPr>
        <p:grpSpPr>
          <a:xfrm>
            <a:off x="1317421" y="3877120"/>
            <a:ext cx="645431" cy="569172"/>
            <a:chOff x="-44" y="1473"/>
            <a:chExt cx="981" cy="1105"/>
          </a:xfrm>
        </p:grpSpPr>
        <p:pic>
          <p:nvPicPr>
            <p:cNvPr id="7143" name="Google Shape;7143;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7144" name="Google Shape;7144;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145" name="Google Shape;7145;p117"/>
          <p:cNvSpPr/>
          <p:nvPr/>
        </p:nvSpPr>
        <p:spPr>
          <a:xfrm flipH="1">
            <a:off x="978210" y="4681606"/>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7146" name="Google Shape;7146;p117"/>
          <p:cNvCxnSpPr/>
          <p:nvPr/>
        </p:nvCxnSpPr>
        <p:spPr>
          <a:xfrm flipH="1">
            <a:off x="2405566" y="4856096"/>
            <a:ext cx="1134865" cy="1134190"/>
          </a:xfrm>
          <a:prstGeom prst="straightConnector1">
            <a:avLst/>
          </a:prstGeom>
          <a:noFill/>
          <a:ln w="9525" cap="flat" cmpd="sng">
            <a:solidFill>
              <a:srgbClr val="000000"/>
            </a:solidFill>
            <a:prstDash val="solid"/>
            <a:round/>
            <a:headEnd type="none" w="med" len="med"/>
            <a:tailEnd type="none" w="med" len="med"/>
          </a:ln>
        </p:spPr>
      </p:cxnSp>
      <p:sp>
        <p:nvSpPr>
          <p:cNvPr id="7147" name="Google Shape;7147;p117"/>
          <p:cNvSpPr txBox="1"/>
          <p:nvPr/>
        </p:nvSpPr>
        <p:spPr>
          <a:xfrm>
            <a:off x="1088616" y="3529817"/>
            <a:ext cx="1122503"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Host A</a:t>
            </a:r>
            <a:endParaRPr sz="4000" b="0" i="0" u="none" strike="noStrike" cap="none">
              <a:solidFill>
                <a:srgbClr val="C00000"/>
              </a:solidFill>
              <a:latin typeface="Comic Sans MS"/>
              <a:ea typeface="Comic Sans MS"/>
              <a:cs typeface="Comic Sans MS"/>
              <a:sym typeface="Comic Sans MS"/>
            </a:endParaRPr>
          </a:p>
        </p:txBody>
      </p:sp>
      <p:sp>
        <p:nvSpPr>
          <p:cNvPr id="7148" name="Google Shape;7148;p117"/>
          <p:cNvSpPr txBox="1"/>
          <p:nvPr/>
        </p:nvSpPr>
        <p:spPr>
          <a:xfrm>
            <a:off x="1083435" y="6053488"/>
            <a:ext cx="981577"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a:buNone/>
            </a:pPr>
            <a:r>
              <a:rPr lang="en-US" sz="1600" b="0" i="0" u="none" strike="noStrike" cap="none">
                <a:solidFill>
                  <a:srgbClr val="0013A3"/>
                </a:solidFill>
                <a:latin typeface="Arial"/>
                <a:ea typeface="Arial"/>
                <a:cs typeface="Arial"/>
                <a:sym typeface="Arial"/>
              </a:rPr>
              <a:t>Host B</a:t>
            </a:r>
            <a:endParaRPr sz="4000" b="0" i="0" u="none" strike="noStrike" cap="none">
              <a:solidFill>
                <a:srgbClr val="0013A3"/>
              </a:solidFill>
              <a:latin typeface="Comic Sans MS"/>
              <a:ea typeface="Comic Sans MS"/>
              <a:cs typeface="Comic Sans MS"/>
              <a:sym typeface="Comic Sans MS"/>
            </a:endParaRPr>
          </a:p>
        </p:txBody>
      </p:sp>
      <p:cxnSp>
        <p:nvCxnSpPr>
          <p:cNvPr id="7149" name="Google Shape;7149;p117"/>
          <p:cNvCxnSpPr/>
          <p:nvPr/>
        </p:nvCxnSpPr>
        <p:spPr>
          <a:xfrm rot="10800000">
            <a:off x="3002248"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7150" name="Google Shape;7150;p117"/>
          <p:cNvCxnSpPr/>
          <p:nvPr/>
        </p:nvCxnSpPr>
        <p:spPr>
          <a:xfrm rot="10800000">
            <a:off x="4991187"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7151" name="Google Shape;7151;p117"/>
          <p:cNvCxnSpPr/>
          <p:nvPr/>
        </p:nvCxnSpPr>
        <p:spPr>
          <a:xfrm flipH="1">
            <a:off x="5143282" y="4856096"/>
            <a:ext cx="1134865" cy="1134190"/>
          </a:xfrm>
          <a:prstGeom prst="straightConnector1">
            <a:avLst/>
          </a:prstGeom>
          <a:noFill/>
          <a:ln w="9525" cap="flat" cmpd="sng">
            <a:solidFill>
              <a:srgbClr val="000000"/>
            </a:solidFill>
            <a:prstDash val="solid"/>
            <a:round/>
            <a:headEnd type="none" w="med" len="med"/>
            <a:tailEnd type="none" w="med" len="med"/>
          </a:ln>
        </p:spPr>
      </p:cxnSp>
      <p:cxnSp>
        <p:nvCxnSpPr>
          <p:cNvPr id="7152" name="Google Shape;7152;p117"/>
          <p:cNvCxnSpPr/>
          <p:nvPr/>
        </p:nvCxnSpPr>
        <p:spPr>
          <a:xfrm rot="10800000">
            <a:off x="6275655" y="4856289"/>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7153" name="Google Shape;7153;p117"/>
          <p:cNvGrpSpPr/>
          <p:nvPr/>
        </p:nvGrpSpPr>
        <p:grpSpPr>
          <a:xfrm>
            <a:off x="7531958" y="4473878"/>
            <a:ext cx="284691" cy="577481"/>
            <a:chOff x="4140" y="429"/>
            <a:chExt cx="1425" cy="2396"/>
          </a:xfrm>
        </p:grpSpPr>
        <p:sp>
          <p:nvSpPr>
            <p:cNvPr id="7154" name="Google Shape;7154;p11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55" name="Google Shape;7155;p117"/>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56" name="Google Shape;7156;p11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57" name="Google Shape;7157;p11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58" name="Google Shape;7158;p117"/>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159" name="Google Shape;7159;p117"/>
            <p:cNvGrpSpPr/>
            <p:nvPr/>
          </p:nvGrpSpPr>
          <p:grpSpPr>
            <a:xfrm>
              <a:off x="4745" y="670"/>
              <a:ext cx="586" cy="146"/>
              <a:chOff x="609" y="2570"/>
              <a:chExt cx="731" cy="140"/>
            </a:xfrm>
          </p:grpSpPr>
          <p:sp>
            <p:nvSpPr>
              <p:cNvPr id="7160" name="Google Shape;7160;p117"/>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61" name="Google Shape;7161;p117"/>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162" name="Google Shape;7162;p117"/>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163" name="Google Shape;7163;p117"/>
            <p:cNvGrpSpPr/>
            <p:nvPr/>
          </p:nvGrpSpPr>
          <p:grpSpPr>
            <a:xfrm>
              <a:off x="4745" y="998"/>
              <a:ext cx="586" cy="129"/>
              <a:chOff x="612" y="2572"/>
              <a:chExt cx="731" cy="134"/>
            </a:xfrm>
          </p:grpSpPr>
          <p:sp>
            <p:nvSpPr>
              <p:cNvPr id="7164" name="Google Shape;7164;p117"/>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65" name="Google Shape;7165;p117"/>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166" name="Google Shape;7166;p117"/>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67" name="Google Shape;7167;p117"/>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168" name="Google Shape;7168;p117"/>
            <p:cNvGrpSpPr/>
            <p:nvPr/>
          </p:nvGrpSpPr>
          <p:grpSpPr>
            <a:xfrm>
              <a:off x="4735" y="1627"/>
              <a:ext cx="586" cy="215"/>
              <a:chOff x="614" y="2568"/>
              <a:chExt cx="730" cy="198"/>
            </a:xfrm>
          </p:grpSpPr>
          <p:sp>
            <p:nvSpPr>
              <p:cNvPr id="7169" name="Google Shape;7169;p117"/>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70" name="Google Shape;7170;p117"/>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171" name="Google Shape;7171;p11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172" name="Google Shape;7172;p117"/>
            <p:cNvGrpSpPr/>
            <p:nvPr/>
          </p:nvGrpSpPr>
          <p:grpSpPr>
            <a:xfrm>
              <a:off x="4735" y="1325"/>
              <a:ext cx="586" cy="138"/>
              <a:chOff x="609" y="2566"/>
              <a:chExt cx="730" cy="138"/>
            </a:xfrm>
          </p:grpSpPr>
          <p:sp>
            <p:nvSpPr>
              <p:cNvPr id="7173" name="Google Shape;7173;p117"/>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74" name="Google Shape;7174;p117"/>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175" name="Google Shape;7175;p117"/>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76" name="Google Shape;7176;p11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77" name="Google Shape;7177;p11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78" name="Google Shape;7178;p117"/>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79" name="Google Shape;7179;p11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80" name="Google Shape;7180;p117"/>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81" name="Google Shape;7181;p117"/>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82" name="Google Shape;7182;p117"/>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83" name="Google Shape;7183;p117"/>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7184" name="Google Shape;7184;p117"/>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85" name="Google Shape;7185;p117"/>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186" name="Google Shape;7186;p117"/>
          <p:cNvGrpSpPr/>
          <p:nvPr/>
        </p:nvGrpSpPr>
        <p:grpSpPr>
          <a:xfrm>
            <a:off x="585296" y="5655276"/>
            <a:ext cx="645431" cy="569172"/>
            <a:chOff x="-44" y="1473"/>
            <a:chExt cx="981" cy="1105"/>
          </a:xfrm>
        </p:grpSpPr>
        <p:pic>
          <p:nvPicPr>
            <p:cNvPr id="7187" name="Google Shape;7187;p1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7188" name="Google Shape;7188;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189" name="Google Shape;7189;p117"/>
          <p:cNvGrpSpPr/>
          <p:nvPr/>
        </p:nvGrpSpPr>
        <p:grpSpPr>
          <a:xfrm>
            <a:off x="7141970" y="5736859"/>
            <a:ext cx="284691" cy="577481"/>
            <a:chOff x="4140" y="429"/>
            <a:chExt cx="1425" cy="2396"/>
          </a:xfrm>
        </p:grpSpPr>
        <p:sp>
          <p:nvSpPr>
            <p:cNvPr id="7190" name="Google Shape;7190;p11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91" name="Google Shape;7191;p117"/>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92" name="Google Shape;7192;p11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93" name="Google Shape;7193;p11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94" name="Google Shape;7194;p117"/>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195" name="Google Shape;7195;p117"/>
            <p:cNvGrpSpPr/>
            <p:nvPr/>
          </p:nvGrpSpPr>
          <p:grpSpPr>
            <a:xfrm>
              <a:off x="4745" y="670"/>
              <a:ext cx="586" cy="146"/>
              <a:chOff x="609" y="2570"/>
              <a:chExt cx="731" cy="140"/>
            </a:xfrm>
          </p:grpSpPr>
          <p:sp>
            <p:nvSpPr>
              <p:cNvPr id="7196" name="Google Shape;7196;p117"/>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197" name="Google Shape;7197;p117"/>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198" name="Google Shape;7198;p117"/>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199" name="Google Shape;7199;p117"/>
            <p:cNvGrpSpPr/>
            <p:nvPr/>
          </p:nvGrpSpPr>
          <p:grpSpPr>
            <a:xfrm>
              <a:off x="4745" y="998"/>
              <a:ext cx="586" cy="129"/>
              <a:chOff x="612" y="2572"/>
              <a:chExt cx="731" cy="134"/>
            </a:xfrm>
          </p:grpSpPr>
          <p:sp>
            <p:nvSpPr>
              <p:cNvPr id="7200" name="Google Shape;7200;p117"/>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01" name="Google Shape;7201;p117"/>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202" name="Google Shape;7202;p117"/>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03" name="Google Shape;7203;p117"/>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204" name="Google Shape;7204;p117"/>
            <p:cNvGrpSpPr/>
            <p:nvPr/>
          </p:nvGrpSpPr>
          <p:grpSpPr>
            <a:xfrm>
              <a:off x="4735" y="1627"/>
              <a:ext cx="586" cy="215"/>
              <a:chOff x="614" y="2568"/>
              <a:chExt cx="730" cy="198"/>
            </a:xfrm>
          </p:grpSpPr>
          <p:sp>
            <p:nvSpPr>
              <p:cNvPr id="7205" name="Google Shape;7205;p117"/>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06" name="Google Shape;7206;p117"/>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207" name="Google Shape;7207;p11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208" name="Google Shape;7208;p117"/>
            <p:cNvGrpSpPr/>
            <p:nvPr/>
          </p:nvGrpSpPr>
          <p:grpSpPr>
            <a:xfrm>
              <a:off x="4735" y="1325"/>
              <a:ext cx="586" cy="138"/>
              <a:chOff x="609" y="2566"/>
              <a:chExt cx="730" cy="138"/>
            </a:xfrm>
          </p:grpSpPr>
          <p:sp>
            <p:nvSpPr>
              <p:cNvPr id="7209" name="Google Shape;7209;p117"/>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10" name="Google Shape;7210;p117"/>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211" name="Google Shape;7211;p117"/>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12" name="Google Shape;7212;p11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13" name="Google Shape;7213;p11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14" name="Google Shape;7214;p117"/>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15" name="Google Shape;7215;p11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16" name="Google Shape;7216;p117"/>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17" name="Google Shape;7217;p117"/>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18" name="Google Shape;7218;p117"/>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19" name="Google Shape;7219;p117"/>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7220" name="Google Shape;7220;p117"/>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21" name="Google Shape;7221;p117"/>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7222" name="Google Shape;7222;p117"/>
          <p:cNvCxnSpPr/>
          <p:nvPr/>
        </p:nvCxnSpPr>
        <p:spPr>
          <a:xfrm rot="10800000">
            <a:off x="5155368" y="5988369"/>
            <a:ext cx="1009919" cy="0"/>
          </a:xfrm>
          <a:prstGeom prst="straightConnector1">
            <a:avLst/>
          </a:prstGeom>
          <a:noFill/>
          <a:ln w="9525" cap="flat" cmpd="sng">
            <a:solidFill>
              <a:srgbClr val="000000"/>
            </a:solidFill>
            <a:prstDash val="solid"/>
            <a:round/>
            <a:headEnd type="none" w="med" len="med"/>
            <a:tailEnd type="none" w="med" len="med"/>
          </a:ln>
        </p:spPr>
      </p:cxnSp>
      <p:cxnSp>
        <p:nvCxnSpPr>
          <p:cNvPr id="7223" name="Google Shape;7223;p117"/>
          <p:cNvCxnSpPr/>
          <p:nvPr/>
        </p:nvCxnSpPr>
        <p:spPr>
          <a:xfrm rot="10800000">
            <a:off x="3001196" y="4853221"/>
            <a:ext cx="540134" cy="0"/>
          </a:xfrm>
          <a:prstGeom prst="straightConnector1">
            <a:avLst/>
          </a:prstGeom>
          <a:noFill/>
          <a:ln w="9525" cap="flat" cmpd="sng">
            <a:solidFill>
              <a:srgbClr val="000000"/>
            </a:solidFill>
            <a:prstDash val="solid"/>
            <a:round/>
            <a:headEnd type="none" w="med" len="med"/>
            <a:tailEnd type="none" w="med" len="med"/>
          </a:ln>
        </p:spPr>
      </p:cxnSp>
      <p:cxnSp>
        <p:nvCxnSpPr>
          <p:cNvPr id="7224" name="Google Shape;7224;p117"/>
          <p:cNvCxnSpPr/>
          <p:nvPr/>
        </p:nvCxnSpPr>
        <p:spPr>
          <a:xfrm rot="10800000">
            <a:off x="1869391" y="5991438"/>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7225" name="Google Shape;7225;p117"/>
          <p:cNvGrpSpPr/>
          <p:nvPr/>
        </p:nvGrpSpPr>
        <p:grpSpPr>
          <a:xfrm>
            <a:off x="2749090" y="3427413"/>
            <a:ext cx="2851610" cy="946150"/>
            <a:chOff x="2749090" y="3427413"/>
            <a:chExt cx="2851610" cy="946150"/>
          </a:xfrm>
        </p:grpSpPr>
        <p:sp>
          <p:nvSpPr>
            <p:cNvPr id="7226" name="Google Shape;7226;p117"/>
            <p:cNvSpPr txBox="1"/>
            <p:nvPr/>
          </p:nvSpPr>
          <p:spPr>
            <a:xfrm>
              <a:off x="3368675" y="3427413"/>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a:ea typeface="Arial"/>
                  <a:cs typeface="Arial"/>
                  <a:sym typeface="Arial"/>
                </a:rPr>
                <a:t>in</a:t>
              </a:r>
              <a:r>
                <a:rPr lang="en-US" sz="1600" b="0" i="0" u="none" strike="noStrike" cap="none" baseline="-25000">
                  <a:solidFill>
                    <a:srgbClr val="C00000"/>
                  </a:solidFill>
                  <a:latin typeface="Arial"/>
                  <a:ea typeface="Arial"/>
                  <a:cs typeface="Arial"/>
                  <a:sym typeface="Arial"/>
                </a:rPr>
                <a:t> </a:t>
              </a:r>
              <a:r>
                <a:rPr lang="en-US" sz="1600" b="0" i="0" u="none" strike="noStrike" cap="none">
                  <a:solidFill>
                    <a:srgbClr val="C00000"/>
                  </a:solidFill>
                  <a:latin typeface="Arial"/>
                  <a:ea typeface="Arial"/>
                  <a:cs typeface="Arial"/>
                  <a:sym typeface="Arial"/>
                </a:rPr>
                <a:t>: original data</a:t>
              </a:r>
              <a:endParaRPr sz="1600" b="0" i="0" u="none" strike="noStrike" cap="none">
                <a:solidFill>
                  <a:srgbClr val="C00000"/>
                </a:solidFill>
                <a:latin typeface="Comic Sans MS"/>
                <a:ea typeface="Comic Sans MS"/>
                <a:cs typeface="Comic Sans MS"/>
                <a:sym typeface="Comic Sans MS"/>
              </a:endParaRPr>
            </a:p>
          </p:txBody>
        </p:sp>
        <p:sp>
          <p:nvSpPr>
            <p:cNvPr id="7227" name="Google Shape;7227;p117"/>
            <p:cNvSpPr/>
            <p:nvPr/>
          </p:nvSpPr>
          <p:spPr>
            <a:xfrm>
              <a:off x="2749090"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7228" name="Google Shape;7228;p117"/>
            <p:cNvCxnSpPr/>
            <p:nvPr/>
          </p:nvCxnSpPr>
          <p:spPr>
            <a:xfrm>
              <a:off x="4845050" y="3995738"/>
              <a:ext cx="339725" cy="0"/>
            </a:xfrm>
            <a:prstGeom prst="straightConnector1">
              <a:avLst/>
            </a:prstGeom>
            <a:noFill/>
            <a:ln w="38100" cap="flat" cmpd="sng">
              <a:solidFill>
                <a:srgbClr val="FFFFFF"/>
              </a:solidFill>
              <a:prstDash val="dot"/>
              <a:round/>
              <a:headEnd type="none" w="med" len="med"/>
              <a:tailEnd type="none" w="med" len="med"/>
            </a:ln>
          </p:spPr>
        </p:cxnSp>
        <p:sp>
          <p:nvSpPr>
            <p:cNvPr id="7229" name="Google Shape;7229;p117"/>
            <p:cNvSpPr/>
            <p:nvPr/>
          </p:nvSpPr>
          <p:spPr>
            <a:xfrm>
              <a:off x="2749606"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230" name="Google Shape;7230;p117"/>
            <p:cNvSpPr txBox="1"/>
            <p:nvPr/>
          </p:nvSpPr>
          <p:spPr>
            <a:xfrm>
              <a:off x="3251200" y="3756025"/>
              <a:ext cx="2349500" cy="6175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a:ea typeface="Arial"/>
                  <a:cs typeface="Arial"/>
                  <a:sym typeface="Arial"/>
                </a:rPr>
                <a:t>'</a:t>
              </a:r>
              <a:r>
                <a:rPr lang="en-US" sz="2000" b="0" i="0" u="none" strike="noStrike" cap="none" baseline="-25000">
                  <a:solidFill>
                    <a:srgbClr val="C00000"/>
                  </a:solidFill>
                  <a:latin typeface="Arial"/>
                  <a:ea typeface="Arial"/>
                  <a:cs typeface="Arial"/>
                  <a:sym typeface="Arial"/>
                </a:rPr>
                <a:t>in</a:t>
              </a:r>
              <a:r>
                <a:rPr lang="en-US" sz="1800" b="0" i="0" u="none" strike="noStrike" cap="none">
                  <a:solidFill>
                    <a:srgbClr val="C00000"/>
                  </a:solidFill>
                  <a:latin typeface="Arial"/>
                  <a:ea typeface="Arial"/>
                  <a:cs typeface="Arial"/>
                  <a:sym typeface="Arial"/>
                </a:rPr>
                <a:t>:</a:t>
              </a:r>
              <a:r>
                <a:rPr lang="en-US" sz="1400" b="0" i="0" u="none" strike="noStrike" cap="none">
                  <a:solidFill>
                    <a:srgbClr val="C00000"/>
                  </a:solidFill>
                  <a:latin typeface="Arial"/>
                  <a:ea typeface="Arial"/>
                  <a:cs typeface="Arial"/>
                  <a:sym typeface="Arial"/>
                </a:rPr>
                <a:t> </a:t>
              </a:r>
              <a:r>
                <a:rPr lang="en-US" sz="1600" b="0" i="0" u="none" strike="noStrike" cap="none">
                  <a:solidFill>
                    <a:srgbClr val="C00000"/>
                  </a:solidFill>
                  <a:latin typeface="Arial"/>
                  <a:ea typeface="Arial"/>
                  <a:cs typeface="Arial"/>
                  <a:sym typeface="Arial"/>
                </a:rPr>
                <a:t>original data, </a:t>
              </a:r>
              <a:r>
                <a:rPr lang="en-US" sz="1600" b="0" i="1" u="none" strike="noStrike" cap="none">
                  <a:solidFill>
                    <a:srgbClr val="C00000"/>
                  </a:solidFill>
                  <a:latin typeface="Arial"/>
                  <a:ea typeface="Arial"/>
                  <a:cs typeface="Arial"/>
                  <a:sym typeface="Arial"/>
                </a:rPr>
                <a:t>plus</a:t>
              </a:r>
              <a:r>
                <a:rPr lang="en-US" sz="1600" b="0" i="0" u="none" strike="noStrike" cap="none">
                  <a:solidFill>
                    <a:srgbClr val="C00000"/>
                  </a:solidFill>
                  <a:latin typeface="Arial"/>
                  <a:ea typeface="Arial"/>
                  <a:cs typeface="Arial"/>
                  <a:sym typeface="Arial"/>
                </a:rPr>
                <a:t> retransmitted data</a:t>
              </a:r>
              <a:endParaRPr sz="1600" b="0" i="0" u="none" strike="noStrike" cap="none">
                <a:solidFill>
                  <a:srgbClr val="C00000"/>
                </a:solidFill>
                <a:latin typeface="Comic Sans MS"/>
                <a:ea typeface="Comic Sans MS"/>
                <a:cs typeface="Comic Sans MS"/>
                <a:sym typeface="Comic Sans MS"/>
              </a:endParaRPr>
            </a:p>
          </p:txBody>
        </p:sp>
        <p:cxnSp>
          <p:nvCxnSpPr>
            <p:cNvPr id="7231" name="Google Shape;7231;p117"/>
            <p:cNvCxnSpPr/>
            <p:nvPr/>
          </p:nvCxnSpPr>
          <p:spPr>
            <a:xfrm>
              <a:off x="2909888" y="3916363"/>
              <a:ext cx="514350" cy="0"/>
            </a:xfrm>
            <a:prstGeom prst="straightConnector1">
              <a:avLst/>
            </a:prstGeom>
            <a:noFill/>
            <a:ln w="12700" cap="flat" cmpd="sng">
              <a:solidFill>
                <a:srgbClr val="000000"/>
              </a:solidFill>
              <a:prstDash val="solid"/>
              <a:round/>
              <a:headEnd type="triangle" w="med" len="med"/>
              <a:tailEnd type="none" w="med" len="med"/>
            </a:ln>
          </p:spPr>
        </p:cxnSp>
        <p:cxnSp>
          <p:nvCxnSpPr>
            <p:cNvPr id="7232" name="Google Shape;7232;p117"/>
            <p:cNvCxnSpPr/>
            <p:nvPr/>
          </p:nvCxnSpPr>
          <p:spPr>
            <a:xfrm>
              <a:off x="2905125" y="36830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7233" name="Google Shape;7233;p117"/>
          <p:cNvGrpSpPr/>
          <p:nvPr/>
        </p:nvGrpSpPr>
        <p:grpSpPr>
          <a:xfrm>
            <a:off x="2913490" y="5218953"/>
            <a:ext cx="1938730" cy="1300181"/>
            <a:chOff x="2913490" y="5218953"/>
            <a:chExt cx="1938730" cy="1300181"/>
          </a:xfrm>
        </p:grpSpPr>
        <p:sp>
          <p:nvSpPr>
            <p:cNvPr id="7234" name="Google Shape;7234;p117"/>
            <p:cNvSpPr txBox="1"/>
            <p:nvPr/>
          </p:nvSpPr>
          <p:spPr>
            <a:xfrm>
              <a:off x="2913490" y="6001893"/>
              <a:ext cx="1749096" cy="51724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1600"/>
                <a:buFont typeface="Arial"/>
                <a:buNone/>
              </a:pPr>
              <a:r>
                <a:rPr lang="en-US" sz="1600" b="1" i="1" u="none" strike="noStrike" cap="none">
                  <a:solidFill>
                    <a:srgbClr val="C00000"/>
                  </a:solidFill>
                  <a:latin typeface="Arial"/>
                  <a:ea typeface="Arial"/>
                  <a:cs typeface="Arial"/>
                  <a:sym typeface="Arial"/>
                </a:rPr>
                <a:t>finite</a:t>
              </a:r>
              <a:r>
                <a:rPr lang="en-US" sz="1200" b="0" i="0" u="none" strike="noStrike" cap="none">
                  <a:solidFill>
                    <a:srgbClr val="000000"/>
                  </a:solidFill>
                  <a:latin typeface="Arial"/>
                  <a:ea typeface="Arial"/>
                  <a:cs typeface="Arial"/>
                  <a:sym typeface="Arial"/>
                </a:rPr>
                <a:t> shared output link buffers</a:t>
              </a:r>
              <a:endParaRPr/>
            </a:p>
          </p:txBody>
        </p:sp>
        <p:cxnSp>
          <p:nvCxnSpPr>
            <p:cNvPr id="7235" name="Google Shape;7235;p117"/>
            <p:cNvCxnSpPr/>
            <p:nvPr/>
          </p:nvCxnSpPr>
          <p:spPr>
            <a:xfrm flipH="1">
              <a:off x="4292190" y="5608320"/>
              <a:ext cx="295050" cy="508454"/>
            </a:xfrm>
            <a:prstGeom prst="straightConnector1">
              <a:avLst/>
            </a:prstGeom>
            <a:noFill/>
            <a:ln w="9525" cap="flat" cmpd="sng">
              <a:solidFill>
                <a:srgbClr val="000000"/>
              </a:solidFill>
              <a:prstDash val="solid"/>
              <a:round/>
              <a:headEnd type="none" w="med" len="med"/>
              <a:tailEnd type="none" w="sm" len="sm"/>
            </a:ln>
          </p:spPr>
        </p:cxnSp>
        <p:grpSp>
          <p:nvGrpSpPr>
            <p:cNvPr id="7236" name="Google Shape;7236;p117"/>
            <p:cNvGrpSpPr/>
            <p:nvPr/>
          </p:nvGrpSpPr>
          <p:grpSpPr>
            <a:xfrm>
              <a:off x="4030362" y="5218953"/>
              <a:ext cx="821858" cy="355937"/>
              <a:chOff x="6859123" y="5156933"/>
              <a:chExt cx="456701" cy="226548"/>
            </a:xfrm>
          </p:grpSpPr>
          <p:sp>
            <p:nvSpPr>
              <p:cNvPr id="7237" name="Google Shape;7237;p117"/>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238" name="Google Shape;7238;p117"/>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39" name="Google Shape;7239;p117"/>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40" name="Google Shape;7240;p117"/>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41" name="Google Shape;7241;p117"/>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42" name="Google Shape;7242;p117"/>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43" name="Google Shape;7243;p117"/>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44" name="Google Shape;7244;p117"/>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sp>
        <p:nvSpPr>
          <p:cNvPr id="7245" name="Google Shape;7245;p117"/>
          <p:cNvSpPr/>
          <p:nvPr/>
        </p:nvSpPr>
        <p:spPr>
          <a:xfrm>
            <a:off x="2803354" y="3659588"/>
            <a:ext cx="4211870" cy="1670126"/>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246" name="Google Shape;7246;p117"/>
          <p:cNvGrpSpPr/>
          <p:nvPr/>
        </p:nvGrpSpPr>
        <p:grpSpPr>
          <a:xfrm>
            <a:off x="1586591" y="4743924"/>
            <a:ext cx="4913849" cy="1346072"/>
            <a:chOff x="5641439" y="2685215"/>
            <a:chExt cx="4000500" cy="1028700"/>
          </a:xfrm>
        </p:grpSpPr>
        <p:sp>
          <p:nvSpPr>
            <p:cNvPr id="7247" name="Google Shape;7247;p117"/>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248" name="Google Shape;7248;p117"/>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249" name="Google Shape;7249;p117"/>
          <p:cNvGrpSpPr/>
          <p:nvPr/>
        </p:nvGrpSpPr>
        <p:grpSpPr>
          <a:xfrm>
            <a:off x="3289650" y="5336775"/>
            <a:ext cx="2124396" cy="604097"/>
            <a:chOff x="3289650" y="5336775"/>
            <a:chExt cx="2124396" cy="604097"/>
          </a:xfrm>
        </p:grpSpPr>
        <p:sp>
          <p:nvSpPr>
            <p:cNvPr id="7250" name="Google Shape;7250;p117"/>
            <p:cNvSpPr txBox="1"/>
            <p:nvPr/>
          </p:nvSpPr>
          <p:spPr>
            <a:xfrm>
              <a:off x="4982445" y="5336775"/>
              <a:ext cx="431601" cy="6040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sp>
          <p:nvSpPr>
            <p:cNvPr id="7251" name="Google Shape;7251;p117"/>
            <p:cNvSpPr txBox="1"/>
            <p:nvPr/>
          </p:nvSpPr>
          <p:spPr>
            <a:xfrm>
              <a:off x="3289650" y="5351752"/>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grpSp>
      <p:sp>
        <p:nvSpPr>
          <p:cNvPr id="7252" name="Google Shape;7252;p117"/>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Causes/costs of congestion: scenario 2</a:t>
            </a:r>
            <a:endParaRPr sz="4400" b="0"/>
          </a:p>
        </p:txBody>
      </p:sp>
      <p:sp>
        <p:nvSpPr>
          <p:cNvPr id="7253" name="Google Shape;7253;p117"/>
          <p:cNvSpPr/>
          <p:nvPr/>
        </p:nvSpPr>
        <p:spPr>
          <a:xfrm>
            <a:off x="2381250" y="3846513"/>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54" name="Google Shape;7254;p117"/>
          <p:cNvSpPr txBox="1"/>
          <p:nvPr/>
        </p:nvSpPr>
        <p:spPr>
          <a:xfrm>
            <a:off x="3725863" y="4761119"/>
            <a:ext cx="17684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a:buNone/>
            </a:pPr>
            <a:r>
              <a:rPr lang="en-US" sz="1600" b="0" i="1" u="none" strike="noStrike" cap="none">
                <a:solidFill>
                  <a:srgbClr val="006600"/>
                </a:solidFill>
                <a:latin typeface="Arial"/>
                <a:ea typeface="Arial"/>
                <a:cs typeface="Arial"/>
                <a:sym typeface="Arial"/>
              </a:rPr>
              <a:t>free buffer space!</a:t>
            </a:r>
            <a:endParaRPr/>
          </a:p>
        </p:txBody>
      </p:sp>
      <p:sp>
        <p:nvSpPr>
          <p:cNvPr id="7255" name="Google Shape;7255;p117"/>
          <p:cNvSpPr/>
          <p:nvPr/>
        </p:nvSpPr>
        <p:spPr>
          <a:xfrm>
            <a:off x="2381250" y="3844925"/>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256" name="Google Shape;7256;p117"/>
          <p:cNvSpPr txBox="1"/>
          <p:nvPr/>
        </p:nvSpPr>
        <p:spPr>
          <a:xfrm>
            <a:off x="600313" y="1223059"/>
            <a:ext cx="5915913" cy="2132179"/>
          </a:xfrm>
          <a:prstGeom prst="rect">
            <a:avLst/>
          </a:prstGeom>
          <a:noFill/>
          <a:ln>
            <a:noFill/>
          </a:ln>
        </p:spPr>
        <p:txBody>
          <a:bodyPr spcFirstLastPara="1" wrap="square" lIns="91425" tIns="45700" rIns="91425" bIns="45700" anchor="t" anchorCtr="0">
            <a:normAutofit fontScale="92500"/>
          </a:bodyPr>
          <a:lstStyle/>
          <a:p>
            <a:pPr marL="352425" marR="0" lvl="0" indent="-222250" algn="l" rtl="0">
              <a:lnSpc>
                <a:spcPct val="90000"/>
              </a:lnSpc>
              <a:spcBef>
                <a:spcPts val="0"/>
              </a:spcBef>
              <a:spcAft>
                <a:spcPts val="0"/>
              </a:spcAft>
              <a:buClr>
                <a:srgbClr val="0000A3"/>
              </a:buClr>
              <a:buSzPct val="100000"/>
              <a:buFont typeface="Noto Sans Symbols"/>
              <a:buNone/>
            </a:pPr>
            <a:r>
              <a:rPr lang="en-US" sz="3000" b="0" i="0" u="none" strike="noStrike" cap="none">
                <a:solidFill>
                  <a:srgbClr val="000099"/>
                </a:solidFill>
                <a:latin typeface="Calibri"/>
                <a:ea typeface="Calibri"/>
                <a:cs typeface="Calibri"/>
                <a:sym typeface="Calibri"/>
              </a:rPr>
              <a:t>Idealization: </a:t>
            </a:r>
            <a:r>
              <a:rPr lang="en-US" sz="3000" b="0" i="1" u="none" strike="noStrike" cap="none">
                <a:solidFill>
                  <a:srgbClr val="C00000"/>
                </a:solidFill>
                <a:latin typeface="Calibri"/>
                <a:ea typeface="Calibri"/>
                <a:cs typeface="Calibri"/>
                <a:sym typeface="Calibri"/>
              </a:rPr>
              <a:t>some </a:t>
            </a:r>
            <a:r>
              <a:rPr lang="en-US" sz="3000" b="0" i="0" u="none" strike="noStrike" cap="none">
                <a:solidFill>
                  <a:srgbClr val="C00000"/>
                </a:solidFill>
                <a:latin typeface="Calibri"/>
                <a:ea typeface="Calibri"/>
                <a:cs typeface="Calibri"/>
                <a:sym typeface="Calibri"/>
              </a:rPr>
              <a:t>perfect knowledge</a:t>
            </a:r>
            <a:endParaRPr/>
          </a:p>
          <a:p>
            <a:pPr marL="457200" marR="0" lvl="0" indent="-215900" algn="l" rtl="0">
              <a:lnSpc>
                <a:spcPct val="90000"/>
              </a:lnSpc>
              <a:spcBef>
                <a:spcPts val="1000"/>
              </a:spcBef>
              <a:spcAft>
                <a:spcPts val="0"/>
              </a:spcAft>
              <a:buClr>
                <a:srgbClr val="0000A3"/>
              </a:buClr>
              <a:buSzPct val="100000"/>
              <a:buFont typeface="Noto Sans Symbols"/>
              <a:buChar char="▪"/>
            </a:pPr>
            <a:r>
              <a:rPr lang="en-US" sz="2400" b="0" i="0" u="none" strike="noStrike" cap="none">
                <a:solidFill>
                  <a:srgbClr val="000000"/>
                </a:solidFill>
                <a:latin typeface="Calibri"/>
                <a:ea typeface="Calibri"/>
                <a:cs typeface="Calibri"/>
                <a:sym typeface="Calibri"/>
              </a:rPr>
              <a:t>packets can be lost (dropped at router) due  to full buffers</a:t>
            </a:r>
            <a:endParaRPr/>
          </a:p>
          <a:p>
            <a:pPr marL="457200" marR="0" lvl="0" indent="-215900" algn="l" rtl="0">
              <a:lnSpc>
                <a:spcPct val="90000"/>
              </a:lnSpc>
              <a:spcBef>
                <a:spcPts val="1000"/>
              </a:spcBef>
              <a:spcAft>
                <a:spcPts val="0"/>
              </a:spcAft>
              <a:buClr>
                <a:srgbClr val="0000A3"/>
              </a:buClr>
              <a:buSzPct val="100000"/>
              <a:buFont typeface="Noto Sans Symbols"/>
              <a:buChar char="▪"/>
            </a:pPr>
            <a:r>
              <a:rPr lang="en-US" sz="2400" b="0" i="0" u="none" strike="noStrike" cap="none">
                <a:solidFill>
                  <a:srgbClr val="000000"/>
                </a:solidFill>
                <a:latin typeface="Calibri"/>
                <a:ea typeface="Calibri"/>
                <a:cs typeface="Calibri"/>
                <a:sym typeface="Calibri"/>
              </a:rPr>
              <a:t>sender knows when packet has been dropped: only resends if packet </a:t>
            </a:r>
            <a:r>
              <a:rPr lang="en-US" sz="2400" b="0" i="1" u="none" strike="noStrike" cap="none">
                <a:solidFill>
                  <a:srgbClr val="000000"/>
                </a:solidFill>
                <a:latin typeface="Calibri"/>
                <a:ea typeface="Calibri"/>
                <a:cs typeface="Calibri"/>
                <a:sym typeface="Calibri"/>
              </a:rPr>
              <a:t>known</a:t>
            </a:r>
            <a:r>
              <a:rPr lang="en-US" sz="2400" b="0" i="0" u="none" strike="noStrike" cap="none">
                <a:solidFill>
                  <a:srgbClr val="000000"/>
                </a:solidFill>
                <a:latin typeface="Calibri"/>
                <a:ea typeface="Calibri"/>
                <a:cs typeface="Calibri"/>
                <a:sym typeface="Calibri"/>
              </a:rPr>
              <a:t> to be lost</a:t>
            </a:r>
            <a:endParaRPr sz="2800" b="0" i="0" u="none" strike="noStrike" cap="none">
              <a:solidFill>
                <a:srgbClr val="000000"/>
              </a:solidFill>
              <a:latin typeface="Calibri"/>
              <a:ea typeface="Calibri"/>
              <a:cs typeface="Calibri"/>
              <a:sym typeface="Calibri"/>
            </a:endParaRPr>
          </a:p>
        </p:txBody>
      </p:sp>
      <p:grpSp>
        <p:nvGrpSpPr>
          <p:cNvPr id="7257" name="Google Shape;7257;p117"/>
          <p:cNvGrpSpPr/>
          <p:nvPr/>
        </p:nvGrpSpPr>
        <p:grpSpPr>
          <a:xfrm>
            <a:off x="10039611" y="1993407"/>
            <a:ext cx="1866837" cy="1277498"/>
            <a:chOff x="10039611" y="1800903"/>
            <a:chExt cx="1866837" cy="1277498"/>
          </a:xfrm>
        </p:grpSpPr>
        <p:sp>
          <p:nvSpPr>
            <p:cNvPr id="7258" name="Google Shape;7258;p117"/>
            <p:cNvSpPr txBox="1"/>
            <p:nvPr/>
          </p:nvSpPr>
          <p:spPr>
            <a:xfrm>
              <a:off x="10188717" y="2099672"/>
              <a:ext cx="1717731" cy="97872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when sending at R/2, some packets are needed retransmissions</a:t>
              </a:r>
              <a:endParaRPr/>
            </a:p>
          </p:txBody>
        </p:sp>
        <p:cxnSp>
          <p:nvCxnSpPr>
            <p:cNvPr id="7259" name="Google Shape;7259;p117"/>
            <p:cNvCxnSpPr/>
            <p:nvPr/>
          </p:nvCxnSpPr>
          <p:spPr>
            <a:xfrm rot="10800000">
              <a:off x="10039611" y="1800903"/>
              <a:ext cx="423050" cy="355155"/>
            </a:xfrm>
            <a:prstGeom prst="straightConnector1">
              <a:avLst/>
            </a:prstGeom>
            <a:noFill/>
            <a:ln w="9525" cap="flat" cmpd="sng">
              <a:solidFill>
                <a:schemeClr val="dk1"/>
              </a:solidFill>
              <a:prstDash val="solid"/>
              <a:round/>
              <a:headEnd type="none" w="med" len="med"/>
              <a:tailEnd type="triangle" w="med" len="med"/>
            </a:ln>
          </p:spPr>
        </p:cxnSp>
      </p:grpSp>
      <p:grpSp>
        <p:nvGrpSpPr>
          <p:cNvPr id="7260" name="Google Shape;7260;p117"/>
          <p:cNvGrpSpPr/>
          <p:nvPr/>
        </p:nvGrpSpPr>
        <p:grpSpPr>
          <a:xfrm>
            <a:off x="7361453" y="1392684"/>
            <a:ext cx="3100386" cy="2791471"/>
            <a:chOff x="10662918" y="1488938"/>
            <a:chExt cx="3100386" cy="2791471"/>
          </a:xfrm>
        </p:grpSpPr>
        <p:sp>
          <p:nvSpPr>
            <p:cNvPr id="7261" name="Google Shape;7261;p117"/>
            <p:cNvSpPr/>
            <p:nvPr/>
          </p:nvSpPr>
          <p:spPr>
            <a:xfrm>
              <a:off x="11260180" y="2035401"/>
              <a:ext cx="2024019" cy="1604948"/>
            </a:xfrm>
            <a:custGeom>
              <a:avLst/>
              <a:gdLst/>
              <a:ahLst/>
              <a:cxnLst/>
              <a:rect l="l" t="t" r="r" b="b"/>
              <a:pathLst>
                <a:path w="10000" h="10000" extrusionOk="0">
                  <a:moveTo>
                    <a:pt x="0" y="10000"/>
                  </a:moveTo>
                  <a:cubicBezTo>
                    <a:pt x="1268" y="8586"/>
                    <a:pt x="-125" y="9688"/>
                    <a:pt x="7233" y="1532"/>
                  </a:cubicBezTo>
                  <a:cubicBezTo>
                    <a:pt x="7865" y="929"/>
                    <a:pt x="8381" y="338"/>
                    <a:pt x="1000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7262" name="Google Shape;7262;p117"/>
            <p:cNvGrpSpPr/>
            <p:nvPr/>
          </p:nvGrpSpPr>
          <p:grpSpPr>
            <a:xfrm>
              <a:off x="12077700" y="3606746"/>
              <a:ext cx="458788" cy="400051"/>
              <a:chOff x="3583" y="1761"/>
              <a:chExt cx="289" cy="252"/>
            </a:xfrm>
          </p:grpSpPr>
          <p:sp>
            <p:nvSpPr>
              <p:cNvPr id="7263" name="Google Shape;7263;p117"/>
              <p:cNvSpPr txBox="1"/>
              <p:nvPr/>
            </p:nvSpPr>
            <p:spPr>
              <a:xfrm>
                <a:off x="3583" y="1761"/>
                <a:ext cx="289"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a:ea typeface="Arial"/>
                    <a:cs typeface="Arial"/>
                    <a:sym typeface="Arial"/>
                  </a:rPr>
                  <a:t>in</a:t>
                </a:r>
                <a:endParaRPr sz="2000" b="0" i="0" u="none" strike="noStrike" cap="none" baseline="-25000">
                  <a:solidFill>
                    <a:srgbClr val="000000"/>
                  </a:solidFill>
                  <a:latin typeface="Arial"/>
                  <a:ea typeface="Arial"/>
                  <a:cs typeface="Arial"/>
                  <a:sym typeface="Arial"/>
                </a:endParaRPr>
              </a:p>
            </p:txBody>
          </p:sp>
          <p:cxnSp>
            <p:nvCxnSpPr>
              <p:cNvPr id="7264" name="Google Shape;7264;p117"/>
              <p:cNvCxnSpPr/>
              <p:nvPr/>
            </p:nvCxnSpPr>
            <p:spPr>
              <a:xfrm rot="10800000" flipH="1">
                <a:off x="3726" y="1834"/>
                <a:ext cx="24" cy="24"/>
              </a:xfrm>
              <a:prstGeom prst="straightConnector1">
                <a:avLst/>
              </a:prstGeom>
              <a:noFill/>
              <a:ln w="19050" cap="flat" cmpd="sng">
                <a:solidFill>
                  <a:schemeClr val="dk1"/>
                </a:solidFill>
                <a:prstDash val="solid"/>
                <a:round/>
                <a:headEnd type="none" w="med" len="med"/>
                <a:tailEnd type="none" w="med" len="med"/>
              </a:ln>
            </p:spPr>
          </p:cxnSp>
        </p:grpSp>
        <p:cxnSp>
          <p:nvCxnSpPr>
            <p:cNvPr id="7265" name="Google Shape;7265;p117"/>
            <p:cNvCxnSpPr/>
            <p:nvPr/>
          </p:nvCxnSpPr>
          <p:spPr>
            <a:xfrm>
              <a:off x="11267134" y="1488938"/>
              <a:ext cx="0" cy="2159048"/>
            </a:xfrm>
            <a:prstGeom prst="straightConnector1">
              <a:avLst/>
            </a:prstGeom>
            <a:noFill/>
            <a:ln w="25400" cap="flat" cmpd="sng">
              <a:solidFill>
                <a:schemeClr val="dk1"/>
              </a:solidFill>
              <a:prstDash val="solid"/>
              <a:round/>
              <a:headEnd type="none" w="med" len="med"/>
              <a:tailEnd type="none" w="med" len="med"/>
            </a:ln>
          </p:spPr>
        </p:cxnSp>
        <p:cxnSp>
          <p:nvCxnSpPr>
            <p:cNvPr id="7266" name="Google Shape;7266;p117"/>
            <p:cNvCxnSpPr/>
            <p:nvPr/>
          </p:nvCxnSpPr>
          <p:spPr>
            <a:xfrm>
              <a:off x="13274022" y="1725252"/>
              <a:ext cx="0" cy="1869027"/>
            </a:xfrm>
            <a:prstGeom prst="straightConnector1">
              <a:avLst/>
            </a:prstGeom>
            <a:noFill/>
            <a:ln w="12700" cap="flat" cmpd="sng">
              <a:solidFill>
                <a:schemeClr val="dk1"/>
              </a:solidFill>
              <a:prstDash val="dash"/>
              <a:round/>
              <a:headEnd type="none" w="med" len="med"/>
              <a:tailEnd type="none" w="med" len="med"/>
            </a:ln>
          </p:spPr>
        </p:cxnSp>
        <p:sp>
          <p:nvSpPr>
            <p:cNvPr id="7267" name="Google Shape;7267;p117"/>
            <p:cNvSpPr/>
            <p:nvPr/>
          </p:nvSpPr>
          <p:spPr>
            <a:xfrm>
              <a:off x="11255891" y="1666173"/>
              <a:ext cx="2023753" cy="1965701"/>
            </a:xfrm>
            <a:custGeom>
              <a:avLst/>
              <a:gdLst/>
              <a:ahLst/>
              <a:cxnLst/>
              <a:rect l="l" t="t" r="r" b="b"/>
              <a:pathLst>
                <a:path w="720" h="732" extrusionOk="0">
                  <a:moveTo>
                    <a:pt x="0" y="732"/>
                  </a:moveTo>
                  <a:lnTo>
                    <a:pt x="720" y="0"/>
                  </a:lnTo>
                </a:path>
              </a:pathLst>
            </a:custGeom>
            <a:noFill/>
            <a:ln w="28575" cap="flat" cmpd="sng">
              <a:solidFill>
                <a:schemeClr val="dk1"/>
              </a:solidFill>
              <a:prstDash val="dash"/>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7268" name="Google Shape;7268;p117"/>
            <p:cNvCxnSpPr/>
            <p:nvPr/>
          </p:nvCxnSpPr>
          <p:spPr>
            <a:xfrm>
              <a:off x="11120974" y="1666173"/>
              <a:ext cx="140538" cy="0"/>
            </a:xfrm>
            <a:prstGeom prst="straightConnector1">
              <a:avLst/>
            </a:prstGeom>
            <a:noFill/>
            <a:ln w="19050" cap="flat" cmpd="sng">
              <a:solidFill>
                <a:schemeClr val="dk1"/>
              </a:solidFill>
              <a:prstDash val="solid"/>
              <a:round/>
              <a:headEnd type="none" w="med" len="med"/>
              <a:tailEnd type="none" w="med" len="med"/>
            </a:ln>
          </p:spPr>
        </p:cxnSp>
        <p:cxnSp>
          <p:nvCxnSpPr>
            <p:cNvPr id="7269" name="Google Shape;7269;p117"/>
            <p:cNvCxnSpPr/>
            <p:nvPr/>
          </p:nvCxnSpPr>
          <p:spPr>
            <a:xfrm>
              <a:off x="13268401" y="3647986"/>
              <a:ext cx="0" cy="155752"/>
            </a:xfrm>
            <a:prstGeom prst="straightConnector1">
              <a:avLst/>
            </a:prstGeom>
            <a:noFill/>
            <a:ln w="19050" cap="flat" cmpd="sng">
              <a:solidFill>
                <a:schemeClr val="dk1"/>
              </a:solidFill>
              <a:prstDash val="solid"/>
              <a:round/>
              <a:headEnd type="none" w="med" len="med"/>
              <a:tailEnd type="none" w="med" len="med"/>
            </a:ln>
          </p:spPr>
        </p:cxnSp>
        <p:sp>
          <p:nvSpPr>
            <p:cNvPr id="7270" name="Google Shape;7270;p117"/>
            <p:cNvSpPr txBox="1"/>
            <p:nvPr/>
          </p:nvSpPr>
          <p:spPr>
            <a:xfrm>
              <a:off x="10662918" y="1491652"/>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7271" name="Google Shape;7271;p117"/>
            <p:cNvSpPr txBox="1"/>
            <p:nvPr/>
          </p:nvSpPr>
          <p:spPr>
            <a:xfrm rot="-5400000">
              <a:off x="10693131" y="1620961"/>
              <a:ext cx="937199" cy="7026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a:ea typeface="Arial"/>
                  <a:cs typeface="Arial"/>
                  <a:sym typeface="Arial"/>
                </a:rPr>
                <a:t>out</a:t>
              </a:r>
              <a:endParaRPr/>
            </a:p>
          </p:txBody>
        </p:sp>
        <p:cxnSp>
          <p:nvCxnSpPr>
            <p:cNvPr id="7272" name="Google Shape;7272;p117"/>
            <p:cNvCxnSpPr/>
            <p:nvPr/>
          </p:nvCxnSpPr>
          <p:spPr>
            <a:xfrm>
              <a:off x="11300864" y="1668859"/>
              <a:ext cx="1841053" cy="0"/>
            </a:xfrm>
            <a:prstGeom prst="straightConnector1">
              <a:avLst/>
            </a:prstGeom>
            <a:noFill/>
            <a:ln w="12700" cap="flat" cmpd="sng">
              <a:solidFill>
                <a:srgbClr val="BFBFBF"/>
              </a:solidFill>
              <a:prstDash val="dash"/>
              <a:round/>
              <a:headEnd type="none" w="med" len="med"/>
              <a:tailEnd type="none" w="med" len="med"/>
            </a:ln>
          </p:spPr>
        </p:cxnSp>
        <p:cxnSp>
          <p:nvCxnSpPr>
            <p:cNvPr id="7273" name="Google Shape;7273;p117"/>
            <p:cNvCxnSpPr/>
            <p:nvPr/>
          </p:nvCxnSpPr>
          <p:spPr>
            <a:xfrm>
              <a:off x="11277601" y="3626318"/>
              <a:ext cx="2165684" cy="0"/>
            </a:xfrm>
            <a:prstGeom prst="straightConnector1">
              <a:avLst/>
            </a:prstGeom>
            <a:noFill/>
            <a:ln w="25400" cap="flat" cmpd="sng">
              <a:solidFill>
                <a:schemeClr val="dk1"/>
              </a:solidFill>
              <a:prstDash val="solid"/>
              <a:miter lim="800000"/>
              <a:headEnd type="none" w="sm" len="sm"/>
              <a:tailEnd type="none" w="sm" len="sm"/>
            </a:ln>
          </p:spPr>
        </p:cxnSp>
        <p:sp>
          <p:nvSpPr>
            <p:cNvPr id="7274" name="Google Shape;7274;p117"/>
            <p:cNvSpPr txBox="1"/>
            <p:nvPr/>
          </p:nvSpPr>
          <p:spPr>
            <a:xfrm rot="-5400000">
              <a:off x="10440763" y="2708058"/>
              <a:ext cx="123450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throughput: </a:t>
              </a:r>
              <a:endParaRPr/>
            </a:p>
          </p:txBody>
        </p:sp>
        <p:sp>
          <p:nvSpPr>
            <p:cNvPr id="7275" name="Google Shape;7275;p117"/>
            <p:cNvSpPr/>
            <p:nvPr/>
          </p:nvSpPr>
          <p:spPr>
            <a:xfrm>
              <a:off x="13195300" y="1625600"/>
              <a:ext cx="127000" cy="127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6" name="Google Shape;7276;p117"/>
            <p:cNvSpPr txBox="1"/>
            <p:nvPr/>
          </p:nvSpPr>
          <p:spPr>
            <a:xfrm>
              <a:off x="12948181" y="3764815"/>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7277" name="Google Shape;7277;p117"/>
            <p:cNvSpPr/>
            <p:nvPr/>
          </p:nvSpPr>
          <p:spPr>
            <a:xfrm>
              <a:off x="13213792" y="1978681"/>
              <a:ext cx="127000" cy="127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278" name="Google Shape;7278;p117"/>
            <p:cNvCxnSpPr/>
            <p:nvPr/>
          </p:nvCxnSpPr>
          <p:spPr>
            <a:xfrm>
              <a:off x="11261558" y="2061890"/>
              <a:ext cx="1975007" cy="0"/>
            </a:xfrm>
            <a:prstGeom prst="straightConnector1">
              <a:avLst/>
            </a:prstGeom>
            <a:noFill/>
            <a:ln w="12700" cap="flat" cmpd="sng">
              <a:solidFill>
                <a:schemeClr val="dk1"/>
              </a:solidFill>
              <a:prstDash val="dash"/>
              <a:round/>
              <a:headEnd type="none" w="med" len="med"/>
              <a:tailEnd type="none" w="med" len="med"/>
            </a:ln>
          </p:spPr>
        </p:cxnSp>
      </p:grpSp>
      <p:sp>
        <p:nvSpPr>
          <p:cNvPr id="7279" name="Google Shape;7279;p117"/>
          <p:cNvSpPr/>
          <p:nvPr/>
        </p:nvSpPr>
        <p:spPr>
          <a:xfrm rot="-2408713">
            <a:off x="7883091" y="2781701"/>
            <a:ext cx="1203158" cy="529390"/>
          </a:xfrm>
          <a:prstGeom prst="ellipse">
            <a:avLst/>
          </a:prstGeom>
          <a:noFill/>
          <a:ln w="25400" cap="flat" cmpd="sng">
            <a:solidFill>
              <a:srgbClr val="0013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80" name="Google Shape;7280;p117"/>
          <p:cNvSpPr/>
          <p:nvPr/>
        </p:nvSpPr>
        <p:spPr>
          <a:xfrm>
            <a:off x="9577137" y="1414913"/>
            <a:ext cx="866274" cy="866274"/>
          </a:xfrm>
          <a:prstGeom prst="ellipse">
            <a:avLst/>
          </a:prstGeom>
          <a:noFill/>
          <a:ln w="28575" cap="flat" cmpd="sng">
            <a:solidFill>
              <a:srgbClr val="0013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7281" name="Google Shape;7281;p117"/>
          <p:cNvGrpSpPr/>
          <p:nvPr/>
        </p:nvGrpSpPr>
        <p:grpSpPr>
          <a:xfrm>
            <a:off x="10048776" y="1568677"/>
            <a:ext cx="1915427" cy="480131"/>
            <a:chOff x="10048776" y="1376173"/>
            <a:chExt cx="1915427" cy="480131"/>
          </a:xfrm>
        </p:grpSpPr>
        <p:sp>
          <p:nvSpPr>
            <p:cNvPr id="7282" name="Google Shape;7282;p117"/>
            <p:cNvSpPr/>
            <p:nvPr/>
          </p:nvSpPr>
          <p:spPr>
            <a:xfrm>
              <a:off x="10048776" y="1414914"/>
              <a:ext cx="144379" cy="336885"/>
            </a:xfrm>
            <a:prstGeom prst="rightBrace">
              <a:avLst>
                <a:gd name="adj1" fmla="val 8333"/>
                <a:gd name="adj2" fmla="val 50000"/>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283" name="Google Shape;7283;p117"/>
            <p:cNvSpPr txBox="1"/>
            <p:nvPr/>
          </p:nvSpPr>
          <p:spPr>
            <a:xfrm>
              <a:off x="10148612" y="1376173"/>
              <a:ext cx="1815591" cy="4801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“wasted” capacity due to retransmissions</a:t>
              </a:r>
              <a:endParaRPr/>
            </a:p>
          </p:txBody>
        </p:sp>
      </p:grpSp>
      <p:sp>
        <p:nvSpPr>
          <p:cNvPr id="7284" name="Google Shape;7284;p11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112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54"/>
                                        </p:tgtEl>
                                        <p:attrNameLst>
                                          <p:attrName>style.visibility</p:attrName>
                                        </p:attrNameLst>
                                      </p:cBhvr>
                                      <p:to>
                                        <p:strVal val="visible"/>
                                      </p:to>
                                    </p:set>
                                    <p:animEffect transition="in" filter="fade">
                                      <p:cBhvr>
                                        <p:cTn id="7" dur="500"/>
                                        <p:tgtEl>
                                          <p:spTgt spid="7254"/>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7254"/>
                                        </p:tgtEl>
                                      </p:cBhvr>
                                    </p:animEffect>
                                    <p:set>
                                      <p:cBhvr>
                                        <p:cTn id="11" dur="1" fill="hold">
                                          <p:stCondLst>
                                            <p:cond delay="500"/>
                                          </p:stCondLst>
                                        </p:cTn>
                                        <p:tgtEl>
                                          <p:spTgt spid="7254"/>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7253"/>
                                        </p:tgtEl>
                                      </p:cBhvr>
                                    </p:animEffect>
                                    <p:set>
                                      <p:cBhvr>
                                        <p:cTn id="15" dur="1" fill="hold">
                                          <p:stCondLst>
                                            <p:cond delay="500"/>
                                          </p:stCondLst>
                                        </p:cTn>
                                        <p:tgtEl>
                                          <p:spTgt spid="725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7255"/>
                                        </p:tgtEl>
                                      </p:cBhvr>
                                    </p:animEffect>
                                    <p:set>
                                      <p:cBhvr>
                                        <p:cTn id="18" dur="1" fill="hold">
                                          <p:stCondLst>
                                            <p:cond delay="500"/>
                                          </p:stCondLst>
                                        </p:cTn>
                                        <p:tgtEl>
                                          <p:spTgt spid="725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260"/>
                                        </p:tgtEl>
                                        <p:attrNameLst>
                                          <p:attrName>style.visibility</p:attrName>
                                        </p:attrNameLst>
                                      </p:cBhvr>
                                      <p:to>
                                        <p:strVal val="visible"/>
                                      </p:to>
                                    </p:set>
                                    <p:animEffect transition="in" filter="fade">
                                      <p:cBhvr>
                                        <p:cTn id="23" dur="500"/>
                                        <p:tgtEl>
                                          <p:spTgt spid="72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279"/>
                                        </p:tgtEl>
                                        <p:attrNameLst>
                                          <p:attrName>style.visibility</p:attrName>
                                        </p:attrNameLst>
                                      </p:cBhvr>
                                      <p:to>
                                        <p:strVal val="visible"/>
                                      </p:to>
                                    </p:set>
                                    <p:animEffect transition="in" filter="fade">
                                      <p:cBhvr>
                                        <p:cTn id="28" dur="500"/>
                                        <p:tgtEl>
                                          <p:spTgt spid="727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280"/>
                                        </p:tgtEl>
                                        <p:attrNameLst>
                                          <p:attrName>style.visibility</p:attrName>
                                        </p:attrNameLst>
                                      </p:cBhvr>
                                      <p:to>
                                        <p:strVal val="visible"/>
                                      </p:to>
                                    </p:set>
                                    <p:animEffect transition="in" filter="fade">
                                      <p:cBhvr>
                                        <p:cTn id="33" dur="500"/>
                                        <p:tgtEl>
                                          <p:spTgt spid="7280"/>
                                        </p:tgtEl>
                                      </p:cBhvr>
                                    </p:animEffect>
                                  </p:childTnLst>
                                </p:cTn>
                              </p:par>
                              <p:par>
                                <p:cTn id="34" presetID="10" presetClass="exit" presetSubtype="0" fill="hold" nodeType="withEffect">
                                  <p:stCondLst>
                                    <p:cond delay="0"/>
                                  </p:stCondLst>
                                  <p:childTnLst>
                                    <p:animEffect transition="out" filter="fade">
                                      <p:cBhvr>
                                        <p:cTn id="35" dur="500"/>
                                        <p:tgtEl>
                                          <p:spTgt spid="7279"/>
                                        </p:tgtEl>
                                      </p:cBhvr>
                                    </p:animEffect>
                                    <p:set>
                                      <p:cBhvr>
                                        <p:cTn id="36" dur="1" fill="hold">
                                          <p:stCondLst>
                                            <p:cond delay="500"/>
                                          </p:stCondLst>
                                        </p:cTn>
                                        <p:tgtEl>
                                          <p:spTgt spid="727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257"/>
                                        </p:tgtEl>
                                        <p:attrNameLst>
                                          <p:attrName>style.visibility</p:attrName>
                                        </p:attrNameLst>
                                      </p:cBhvr>
                                      <p:to>
                                        <p:strVal val="visible"/>
                                      </p:to>
                                    </p:set>
                                    <p:animEffect transition="in" filter="fade">
                                      <p:cBhvr>
                                        <p:cTn id="41" dur="500"/>
                                        <p:tgtEl>
                                          <p:spTgt spid="725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281"/>
                                        </p:tgtEl>
                                        <p:attrNameLst>
                                          <p:attrName>style.visibility</p:attrName>
                                        </p:attrNameLst>
                                      </p:cBhvr>
                                      <p:to>
                                        <p:strVal val="visible"/>
                                      </p:to>
                                    </p:set>
                                    <p:animEffect transition="in" filter="fade">
                                      <p:cBhvr>
                                        <p:cTn id="46" dur="500"/>
                                        <p:tgtEl>
                                          <p:spTgt spid="7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289"/>
        <p:cNvGrpSpPr/>
        <p:nvPr/>
      </p:nvGrpSpPr>
      <p:grpSpPr>
        <a:xfrm>
          <a:off x="0" y="0"/>
          <a:ext cx="0" cy="0"/>
          <a:chOff x="0" y="0"/>
          <a:chExt cx="0" cy="0"/>
        </a:xfrm>
      </p:grpSpPr>
      <p:sp>
        <p:nvSpPr>
          <p:cNvPr id="7290" name="Google Shape;7290;p118"/>
          <p:cNvSpPr/>
          <p:nvPr/>
        </p:nvSpPr>
        <p:spPr>
          <a:xfrm>
            <a:off x="6946976" y="5009814"/>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291" name="Google Shape;7291;p118"/>
          <p:cNvGrpSpPr/>
          <p:nvPr/>
        </p:nvGrpSpPr>
        <p:grpSpPr>
          <a:xfrm>
            <a:off x="6249435" y="5024056"/>
            <a:ext cx="720732" cy="1182930"/>
            <a:chOff x="10910965" y="2513124"/>
            <a:chExt cx="586768" cy="904023"/>
          </a:xfrm>
        </p:grpSpPr>
        <p:sp>
          <p:nvSpPr>
            <p:cNvPr id="7292" name="Google Shape;7292;p118"/>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293" name="Google Shape;7293;p118"/>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294" name="Google Shape;7294;p118"/>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295" name="Google Shape;7295;p118"/>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296" name="Google Shape;7296;p118"/>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297" name="Google Shape;7297;p118"/>
          <p:cNvSpPr/>
          <p:nvPr/>
        </p:nvSpPr>
        <p:spPr>
          <a:xfrm flipH="1">
            <a:off x="1844721" y="3515638"/>
            <a:ext cx="528348" cy="117827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298" name="Google Shape;7298;p118"/>
          <p:cNvGrpSpPr/>
          <p:nvPr/>
        </p:nvGrpSpPr>
        <p:grpSpPr>
          <a:xfrm>
            <a:off x="1278678" y="4683698"/>
            <a:ext cx="720732" cy="1182930"/>
            <a:chOff x="10910965" y="2513124"/>
            <a:chExt cx="586768" cy="904023"/>
          </a:xfrm>
        </p:grpSpPr>
        <p:sp>
          <p:nvSpPr>
            <p:cNvPr id="7299" name="Google Shape;7299;p118"/>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300" name="Google Shape;7300;p118"/>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1" name="Google Shape;7301;p118"/>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2" name="Google Shape;7302;p118"/>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3" name="Google Shape;7303;p118"/>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304" name="Google Shape;7304;p118"/>
          <p:cNvGrpSpPr/>
          <p:nvPr/>
        </p:nvGrpSpPr>
        <p:grpSpPr>
          <a:xfrm>
            <a:off x="2355044" y="3521091"/>
            <a:ext cx="720732" cy="1182930"/>
            <a:chOff x="10910965" y="2513124"/>
            <a:chExt cx="586768" cy="904023"/>
          </a:xfrm>
        </p:grpSpPr>
        <p:sp>
          <p:nvSpPr>
            <p:cNvPr id="7305" name="Google Shape;7305;p118"/>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306" name="Google Shape;7306;p118"/>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7" name="Google Shape;7307;p118"/>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8" name="Google Shape;7308;p118"/>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9" name="Google Shape;7309;p118"/>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310" name="Google Shape;7310;p118"/>
          <p:cNvSpPr/>
          <p:nvPr/>
        </p:nvSpPr>
        <p:spPr>
          <a:xfrm>
            <a:off x="7409112" y="3699469"/>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311" name="Google Shape;7311;p118"/>
          <p:cNvGrpSpPr/>
          <p:nvPr/>
        </p:nvGrpSpPr>
        <p:grpSpPr>
          <a:xfrm>
            <a:off x="6698918" y="3667889"/>
            <a:ext cx="720732" cy="1182930"/>
            <a:chOff x="10910965" y="2513124"/>
            <a:chExt cx="586768" cy="904023"/>
          </a:xfrm>
        </p:grpSpPr>
        <p:sp>
          <p:nvSpPr>
            <p:cNvPr id="7312" name="Google Shape;7312;p118"/>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313" name="Google Shape;7313;p118"/>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14" name="Google Shape;7314;p118"/>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15" name="Google Shape;7315;p118"/>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16" name="Google Shape;7316;p118"/>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317" name="Google Shape;7317;p118"/>
          <p:cNvGrpSpPr/>
          <p:nvPr/>
        </p:nvGrpSpPr>
        <p:grpSpPr>
          <a:xfrm>
            <a:off x="3770696" y="5033645"/>
            <a:ext cx="1286871" cy="734927"/>
            <a:chOff x="7493876" y="2774731"/>
            <a:chExt cx="1481958" cy="894622"/>
          </a:xfrm>
        </p:grpSpPr>
        <p:sp>
          <p:nvSpPr>
            <p:cNvPr id="7318" name="Google Shape;7318;p11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319" name="Google Shape;7319;p11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20" name="Google Shape;7320;p118"/>
            <p:cNvGrpSpPr/>
            <p:nvPr/>
          </p:nvGrpSpPr>
          <p:grpSpPr>
            <a:xfrm>
              <a:off x="7713663" y="2848339"/>
              <a:ext cx="1042107" cy="425543"/>
              <a:chOff x="7786941" y="2884917"/>
              <a:chExt cx="897649" cy="353919"/>
            </a:xfrm>
          </p:grpSpPr>
          <p:sp>
            <p:nvSpPr>
              <p:cNvPr id="7321" name="Google Shape;7321;p11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22" name="Google Shape;7322;p11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23" name="Google Shape;7323;p11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24" name="Google Shape;7324;p11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325" name="Google Shape;7325;p118"/>
          <p:cNvGrpSpPr/>
          <p:nvPr/>
        </p:nvGrpSpPr>
        <p:grpSpPr>
          <a:xfrm>
            <a:off x="1317421" y="3877120"/>
            <a:ext cx="645431" cy="569172"/>
            <a:chOff x="-44" y="1473"/>
            <a:chExt cx="981" cy="1105"/>
          </a:xfrm>
        </p:grpSpPr>
        <p:pic>
          <p:nvPicPr>
            <p:cNvPr id="7326" name="Google Shape;7326;p11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7327" name="Google Shape;7327;p11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328" name="Google Shape;7328;p118"/>
          <p:cNvSpPr/>
          <p:nvPr/>
        </p:nvSpPr>
        <p:spPr>
          <a:xfrm flipH="1">
            <a:off x="978210" y="4681606"/>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7329" name="Google Shape;7329;p118"/>
          <p:cNvCxnSpPr/>
          <p:nvPr/>
        </p:nvCxnSpPr>
        <p:spPr>
          <a:xfrm flipH="1">
            <a:off x="2405566" y="4856096"/>
            <a:ext cx="1134865" cy="1134190"/>
          </a:xfrm>
          <a:prstGeom prst="straightConnector1">
            <a:avLst/>
          </a:prstGeom>
          <a:noFill/>
          <a:ln w="9525" cap="flat" cmpd="sng">
            <a:solidFill>
              <a:srgbClr val="000000"/>
            </a:solidFill>
            <a:prstDash val="solid"/>
            <a:round/>
            <a:headEnd type="none" w="med" len="med"/>
            <a:tailEnd type="none" w="med" len="med"/>
          </a:ln>
        </p:spPr>
      </p:cxnSp>
      <p:sp>
        <p:nvSpPr>
          <p:cNvPr id="7330" name="Google Shape;7330;p118"/>
          <p:cNvSpPr txBox="1"/>
          <p:nvPr/>
        </p:nvSpPr>
        <p:spPr>
          <a:xfrm>
            <a:off x="1088616" y="3529817"/>
            <a:ext cx="1122503"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Host A</a:t>
            </a:r>
            <a:endParaRPr sz="4000" b="0" i="0" u="none" strike="noStrike" cap="none">
              <a:solidFill>
                <a:srgbClr val="C00000"/>
              </a:solidFill>
              <a:latin typeface="Comic Sans MS"/>
              <a:ea typeface="Comic Sans MS"/>
              <a:cs typeface="Comic Sans MS"/>
              <a:sym typeface="Comic Sans MS"/>
            </a:endParaRPr>
          </a:p>
        </p:txBody>
      </p:sp>
      <p:sp>
        <p:nvSpPr>
          <p:cNvPr id="7331" name="Google Shape;7331;p118"/>
          <p:cNvSpPr txBox="1"/>
          <p:nvPr/>
        </p:nvSpPr>
        <p:spPr>
          <a:xfrm>
            <a:off x="1083435" y="6053488"/>
            <a:ext cx="981577"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a:buNone/>
            </a:pPr>
            <a:r>
              <a:rPr lang="en-US" sz="1600" b="0" i="0" u="none" strike="noStrike" cap="none">
                <a:solidFill>
                  <a:srgbClr val="0013A3"/>
                </a:solidFill>
                <a:latin typeface="Arial"/>
                <a:ea typeface="Arial"/>
                <a:cs typeface="Arial"/>
                <a:sym typeface="Arial"/>
              </a:rPr>
              <a:t>Host B</a:t>
            </a:r>
            <a:endParaRPr sz="4000" b="0" i="0" u="none" strike="noStrike" cap="none">
              <a:solidFill>
                <a:srgbClr val="0013A3"/>
              </a:solidFill>
              <a:latin typeface="Comic Sans MS"/>
              <a:ea typeface="Comic Sans MS"/>
              <a:cs typeface="Comic Sans MS"/>
              <a:sym typeface="Comic Sans MS"/>
            </a:endParaRPr>
          </a:p>
        </p:txBody>
      </p:sp>
      <p:cxnSp>
        <p:nvCxnSpPr>
          <p:cNvPr id="7332" name="Google Shape;7332;p118"/>
          <p:cNvCxnSpPr/>
          <p:nvPr/>
        </p:nvCxnSpPr>
        <p:spPr>
          <a:xfrm rot="10800000">
            <a:off x="3002248"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7333" name="Google Shape;7333;p118"/>
          <p:cNvCxnSpPr/>
          <p:nvPr/>
        </p:nvCxnSpPr>
        <p:spPr>
          <a:xfrm rot="10800000">
            <a:off x="4991187"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7334" name="Google Shape;7334;p118"/>
          <p:cNvCxnSpPr/>
          <p:nvPr/>
        </p:nvCxnSpPr>
        <p:spPr>
          <a:xfrm flipH="1">
            <a:off x="5143282" y="4856096"/>
            <a:ext cx="1134865" cy="1134190"/>
          </a:xfrm>
          <a:prstGeom prst="straightConnector1">
            <a:avLst/>
          </a:prstGeom>
          <a:noFill/>
          <a:ln w="9525" cap="flat" cmpd="sng">
            <a:solidFill>
              <a:srgbClr val="000000"/>
            </a:solidFill>
            <a:prstDash val="solid"/>
            <a:round/>
            <a:headEnd type="none" w="med" len="med"/>
            <a:tailEnd type="none" w="med" len="med"/>
          </a:ln>
        </p:spPr>
      </p:cxnSp>
      <p:cxnSp>
        <p:nvCxnSpPr>
          <p:cNvPr id="7335" name="Google Shape;7335;p118"/>
          <p:cNvCxnSpPr/>
          <p:nvPr/>
        </p:nvCxnSpPr>
        <p:spPr>
          <a:xfrm rot="10800000">
            <a:off x="6275655" y="4856289"/>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7336" name="Google Shape;7336;p118"/>
          <p:cNvGrpSpPr/>
          <p:nvPr/>
        </p:nvGrpSpPr>
        <p:grpSpPr>
          <a:xfrm>
            <a:off x="7531958" y="4473878"/>
            <a:ext cx="284691" cy="577481"/>
            <a:chOff x="4140" y="429"/>
            <a:chExt cx="1425" cy="2396"/>
          </a:xfrm>
        </p:grpSpPr>
        <p:sp>
          <p:nvSpPr>
            <p:cNvPr id="7337" name="Google Shape;7337;p11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38" name="Google Shape;7338;p118"/>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39" name="Google Shape;7339;p11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40" name="Google Shape;7340;p11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41" name="Google Shape;7341;p118"/>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342" name="Google Shape;7342;p118"/>
            <p:cNvGrpSpPr/>
            <p:nvPr/>
          </p:nvGrpSpPr>
          <p:grpSpPr>
            <a:xfrm>
              <a:off x="4745" y="670"/>
              <a:ext cx="586" cy="146"/>
              <a:chOff x="609" y="2570"/>
              <a:chExt cx="731" cy="140"/>
            </a:xfrm>
          </p:grpSpPr>
          <p:sp>
            <p:nvSpPr>
              <p:cNvPr id="7343" name="Google Shape;7343;p118"/>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44" name="Google Shape;7344;p118"/>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345" name="Google Shape;7345;p118"/>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346" name="Google Shape;7346;p118"/>
            <p:cNvGrpSpPr/>
            <p:nvPr/>
          </p:nvGrpSpPr>
          <p:grpSpPr>
            <a:xfrm>
              <a:off x="4745" y="998"/>
              <a:ext cx="586" cy="129"/>
              <a:chOff x="612" y="2572"/>
              <a:chExt cx="731" cy="134"/>
            </a:xfrm>
          </p:grpSpPr>
          <p:sp>
            <p:nvSpPr>
              <p:cNvPr id="7347" name="Google Shape;7347;p118"/>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48" name="Google Shape;7348;p118"/>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349" name="Google Shape;7349;p118"/>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50" name="Google Shape;7350;p118"/>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351" name="Google Shape;7351;p118"/>
            <p:cNvGrpSpPr/>
            <p:nvPr/>
          </p:nvGrpSpPr>
          <p:grpSpPr>
            <a:xfrm>
              <a:off x="4735" y="1627"/>
              <a:ext cx="586" cy="215"/>
              <a:chOff x="614" y="2568"/>
              <a:chExt cx="730" cy="198"/>
            </a:xfrm>
          </p:grpSpPr>
          <p:sp>
            <p:nvSpPr>
              <p:cNvPr id="7352" name="Google Shape;7352;p118"/>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53" name="Google Shape;7353;p118"/>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354" name="Google Shape;7354;p11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355" name="Google Shape;7355;p118"/>
            <p:cNvGrpSpPr/>
            <p:nvPr/>
          </p:nvGrpSpPr>
          <p:grpSpPr>
            <a:xfrm>
              <a:off x="4735" y="1325"/>
              <a:ext cx="586" cy="138"/>
              <a:chOff x="609" y="2566"/>
              <a:chExt cx="730" cy="138"/>
            </a:xfrm>
          </p:grpSpPr>
          <p:sp>
            <p:nvSpPr>
              <p:cNvPr id="7356" name="Google Shape;7356;p118"/>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57" name="Google Shape;7357;p118"/>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358" name="Google Shape;7358;p118"/>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59" name="Google Shape;7359;p11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60" name="Google Shape;7360;p11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61" name="Google Shape;7361;p118"/>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62" name="Google Shape;7362;p11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63" name="Google Shape;7363;p118"/>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64" name="Google Shape;7364;p118"/>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65" name="Google Shape;7365;p118"/>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66" name="Google Shape;7366;p118"/>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7367" name="Google Shape;7367;p118"/>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68" name="Google Shape;7368;p118"/>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369" name="Google Shape;7369;p118"/>
          <p:cNvGrpSpPr/>
          <p:nvPr/>
        </p:nvGrpSpPr>
        <p:grpSpPr>
          <a:xfrm>
            <a:off x="585296" y="5655276"/>
            <a:ext cx="645431" cy="569172"/>
            <a:chOff x="-44" y="1473"/>
            <a:chExt cx="981" cy="1105"/>
          </a:xfrm>
        </p:grpSpPr>
        <p:pic>
          <p:nvPicPr>
            <p:cNvPr id="7370" name="Google Shape;7370;p11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7371" name="Google Shape;7371;p11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372" name="Google Shape;7372;p118"/>
          <p:cNvGrpSpPr/>
          <p:nvPr/>
        </p:nvGrpSpPr>
        <p:grpSpPr>
          <a:xfrm>
            <a:off x="7141970" y="5736859"/>
            <a:ext cx="284691" cy="577481"/>
            <a:chOff x="4140" y="429"/>
            <a:chExt cx="1425" cy="2396"/>
          </a:xfrm>
        </p:grpSpPr>
        <p:sp>
          <p:nvSpPr>
            <p:cNvPr id="7373" name="Google Shape;7373;p11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74" name="Google Shape;7374;p118"/>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75" name="Google Shape;7375;p11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76" name="Google Shape;7376;p11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77" name="Google Shape;7377;p118"/>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378" name="Google Shape;7378;p118"/>
            <p:cNvGrpSpPr/>
            <p:nvPr/>
          </p:nvGrpSpPr>
          <p:grpSpPr>
            <a:xfrm>
              <a:off x="4745" y="670"/>
              <a:ext cx="586" cy="146"/>
              <a:chOff x="609" y="2570"/>
              <a:chExt cx="731" cy="140"/>
            </a:xfrm>
          </p:grpSpPr>
          <p:sp>
            <p:nvSpPr>
              <p:cNvPr id="7379" name="Google Shape;7379;p118"/>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80" name="Google Shape;7380;p118"/>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381" name="Google Shape;7381;p118"/>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382" name="Google Shape;7382;p118"/>
            <p:cNvGrpSpPr/>
            <p:nvPr/>
          </p:nvGrpSpPr>
          <p:grpSpPr>
            <a:xfrm>
              <a:off x="4745" y="998"/>
              <a:ext cx="586" cy="129"/>
              <a:chOff x="612" y="2572"/>
              <a:chExt cx="731" cy="134"/>
            </a:xfrm>
          </p:grpSpPr>
          <p:sp>
            <p:nvSpPr>
              <p:cNvPr id="7383" name="Google Shape;7383;p118"/>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84" name="Google Shape;7384;p118"/>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385" name="Google Shape;7385;p118"/>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86" name="Google Shape;7386;p118"/>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387" name="Google Shape;7387;p118"/>
            <p:cNvGrpSpPr/>
            <p:nvPr/>
          </p:nvGrpSpPr>
          <p:grpSpPr>
            <a:xfrm>
              <a:off x="4735" y="1627"/>
              <a:ext cx="586" cy="215"/>
              <a:chOff x="614" y="2568"/>
              <a:chExt cx="730" cy="198"/>
            </a:xfrm>
          </p:grpSpPr>
          <p:sp>
            <p:nvSpPr>
              <p:cNvPr id="7388" name="Google Shape;7388;p118"/>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89" name="Google Shape;7389;p118"/>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390" name="Google Shape;7390;p11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391" name="Google Shape;7391;p118"/>
            <p:cNvGrpSpPr/>
            <p:nvPr/>
          </p:nvGrpSpPr>
          <p:grpSpPr>
            <a:xfrm>
              <a:off x="4735" y="1325"/>
              <a:ext cx="586" cy="138"/>
              <a:chOff x="609" y="2566"/>
              <a:chExt cx="730" cy="138"/>
            </a:xfrm>
          </p:grpSpPr>
          <p:sp>
            <p:nvSpPr>
              <p:cNvPr id="7392" name="Google Shape;7392;p118"/>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93" name="Google Shape;7393;p118"/>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394" name="Google Shape;7394;p118"/>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95" name="Google Shape;7395;p11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96" name="Google Shape;7396;p11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97" name="Google Shape;7397;p118"/>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98" name="Google Shape;7398;p11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399" name="Google Shape;7399;p118"/>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400" name="Google Shape;7400;p118"/>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401" name="Google Shape;7401;p118"/>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402" name="Google Shape;7402;p118"/>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7403" name="Google Shape;7403;p118"/>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404" name="Google Shape;7404;p118"/>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7405" name="Google Shape;7405;p118"/>
          <p:cNvCxnSpPr/>
          <p:nvPr/>
        </p:nvCxnSpPr>
        <p:spPr>
          <a:xfrm rot="10800000">
            <a:off x="5155368" y="5988369"/>
            <a:ext cx="1009919" cy="0"/>
          </a:xfrm>
          <a:prstGeom prst="straightConnector1">
            <a:avLst/>
          </a:prstGeom>
          <a:noFill/>
          <a:ln w="9525" cap="flat" cmpd="sng">
            <a:solidFill>
              <a:srgbClr val="000000"/>
            </a:solidFill>
            <a:prstDash val="solid"/>
            <a:round/>
            <a:headEnd type="none" w="med" len="med"/>
            <a:tailEnd type="none" w="med" len="med"/>
          </a:ln>
        </p:spPr>
      </p:cxnSp>
      <p:cxnSp>
        <p:nvCxnSpPr>
          <p:cNvPr id="7406" name="Google Shape;7406;p118"/>
          <p:cNvCxnSpPr/>
          <p:nvPr/>
        </p:nvCxnSpPr>
        <p:spPr>
          <a:xfrm rot="10800000">
            <a:off x="3001196" y="4853221"/>
            <a:ext cx="540134" cy="0"/>
          </a:xfrm>
          <a:prstGeom prst="straightConnector1">
            <a:avLst/>
          </a:prstGeom>
          <a:noFill/>
          <a:ln w="9525" cap="flat" cmpd="sng">
            <a:solidFill>
              <a:srgbClr val="000000"/>
            </a:solidFill>
            <a:prstDash val="solid"/>
            <a:round/>
            <a:headEnd type="none" w="med" len="med"/>
            <a:tailEnd type="none" w="med" len="med"/>
          </a:ln>
        </p:spPr>
      </p:cxnSp>
      <p:cxnSp>
        <p:nvCxnSpPr>
          <p:cNvPr id="7407" name="Google Shape;7407;p118"/>
          <p:cNvCxnSpPr/>
          <p:nvPr/>
        </p:nvCxnSpPr>
        <p:spPr>
          <a:xfrm rot="10800000">
            <a:off x="1869391" y="5991438"/>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7408" name="Google Shape;7408;p118"/>
          <p:cNvGrpSpPr/>
          <p:nvPr/>
        </p:nvGrpSpPr>
        <p:grpSpPr>
          <a:xfrm>
            <a:off x="2749090" y="3427413"/>
            <a:ext cx="2851610" cy="946150"/>
            <a:chOff x="2749090" y="3427413"/>
            <a:chExt cx="2851610" cy="946150"/>
          </a:xfrm>
        </p:grpSpPr>
        <p:sp>
          <p:nvSpPr>
            <p:cNvPr id="7409" name="Google Shape;7409;p118"/>
            <p:cNvSpPr txBox="1"/>
            <p:nvPr/>
          </p:nvSpPr>
          <p:spPr>
            <a:xfrm>
              <a:off x="3368675" y="3427413"/>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a:ea typeface="Arial"/>
                  <a:cs typeface="Arial"/>
                  <a:sym typeface="Arial"/>
                </a:rPr>
                <a:t>in</a:t>
              </a:r>
              <a:r>
                <a:rPr lang="en-US" sz="1600" b="0" i="0" u="none" strike="noStrike" cap="none" baseline="-25000">
                  <a:solidFill>
                    <a:srgbClr val="C00000"/>
                  </a:solidFill>
                  <a:latin typeface="Arial"/>
                  <a:ea typeface="Arial"/>
                  <a:cs typeface="Arial"/>
                  <a:sym typeface="Arial"/>
                </a:rPr>
                <a:t> </a:t>
              </a:r>
              <a:r>
                <a:rPr lang="en-US" sz="1600" b="0" i="0" u="none" strike="noStrike" cap="none">
                  <a:solidFill>
                    <a:srgbClr val="C00000"/>
                  </a:solidFill>
                  <a:latin typeface="Arial"/>
                  <a:ea typeface="Arial"/>
                  <a:cs typeface="Arial"/>
                  <a:sym typeface="Arial"/>
                </a:rPr>
                <a:t>: original data</a:t>
              </a:r>
              <a:endParaRPr sz="1600" b="0" i="0" u="none" strike="noStrike" cap="none">
                <a:solidFill>
                  <a:srgbClr val="C00000"/>
                </a:solidFill>
                <a:latin typeface="Comic Sans MS"/>
                <a:ea typeface="Comic Sans MS"/>
                <a:cs typeface="Comic Sans MS"/>
                <a:sym typeface="Comic Sans MS"/>
              </a:endParaRPr>
            </a:p>
          </p:txBody>
        </p:sp>
        <p:sp>
          <p:nvSpPr>
            <p:cNvPr id="7410" name="Google Shape;7410;p118"/>
            <p:cNvSpPr/>
            <p:nvPr/>
          </p:nvSpPr>
          <p:spPr>
            <a:xfrm>
              <a:off x="2749090"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7411" name="Google Shape;7411;p118"/>
            <p:cNvCxnSpPr/>
            <p:nvPr/>
          </p:nvCxnSpPr>
          <p:spPr>
            <a:xfrm>
              <a:off x="4845050" y="3995738"/>
              <a:ext cx="339725" cy="0"/>
            </a:xfrm>
            <a:prstGeom prst="straightConnector1">
              <a:avLst/>
            </a:prstGeom>
            <a:noFill/>
            <a:ln w="38100" cap="flat" cmpd="sng">
              <a:solidFill>
                <a:srgbClr val="FFFFFF"/>
              </a:solidFill>
              <a:prstDash val="dot"/>
              <a:round/>
              <a:headEnd type="none" w="med" len="med"/>
              <a:tailEnd type="none" w="med" len="med"/>
            </a:ln>
          </p:spPr>
        </p:cxnSp>
        <p:sp>
          <p:nvSpPr>
            <p:cNvPr id="7412" name="Google Shape;7412;p118"/>
            <p:cNvSpPr/>
            <p:nvPr/>
          </p:nvSpPr>
          <p:spPr>
            <a:xfrm>
              <a:off x="2749606"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413" name="Google Shape;7413;p118"/>
            <p:cNvSpPr txBox="1"/>
            <p:nvPr/>
          </p:nvSpPr>
          <p:spPr>
            <a:xfrm>
              <a:off x="3251200" y="3756025"/>
              <a:ext cx="2349500" cy="6175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a:ea typeface="Arial"/>
                  <a:cs typeface="Arial"/>
                  <a:sym typeface="Arial"/>
                </a:rPr>
                <a:t>'</a:t>
              </a:r>
              <a:r>
                <a:rPr lang="en-US" sz="2000" b="0" i="0" u="none" strike="noStrike" cap="none" baseline="-25000">
                  <a:solidFill>
                    <a:srgbClr val="C00000"/>
                  </a:solidFill>
                  <a:latin typeface="Arial"/>
                  <a:ea typeface="Arial"/>
                  <a:cs typeface="Arial"/>
                  <a:sym typeface="Arial"/>
                </a:rPr>
                <a:t>in</a:t>
              </a:r>
              <a:r>
                <a:rPr lang="en-US" sz="1800" b="0" i="0" u="none" strike="noStrike" cap="none">
                  <a:solidFill>
                    <a:srgbClr val="C00000"/>
                  </a:solidFill>
                  <a:latin typeface="Arial"/>
                  <a:ea typeface="Arial"/>
                  <a:cs typeface="Arial"/>
                  <a:sym typeface="Arial"/>
                </a:rPr>
                <a:t>:</a:t>
              </a:r>
              <a:r>
                <a:rPr lang="en-US" sz="1400" b="0" i="0" u="none" strike="noStrike" cap="none">
                  <a:solidFill>
                    <a:srgbClr val="C00000"/>
                  </a:solidFill>
                  <a:latin typeface="Arial"/>
                  <a:ea typeface="Arial"/>
                  <a:cs typeface="Arial"/>
                  <a:sym typeface="Arial"/>
                </a:rPr>
                <a:t> </a:t>
              </a:r>
              <a:r>
                <a:rPr lang="en-US" sz="1600" b="0" i="0" u="none" strike="noStrike" cap="none">
                  <a:solidFill>
                    <a:srgbClr val="C00000"/>
                  </a:solidFill>
                  <a:latin typeface="Arial"/>
                  <a:ea typeface="Arial"/>
                  <a:cs typeface="Arial"/>
                  <a:sym typeface="Arial"/>
                </a:rPr>
                <a:t>original data, </a:t>
              </a:r>
              <a:r>
                <a:rPr lang="en-US" sz="1600" b="0" i="1" u="none" strike="noStrike" cap="none">
                  <a:solidFill>
                    <a:srgbClr val="C00000"/>
                  </a:solidFill>
                  <a:latin typeface="Arial"/>
                  <a:ea typeface="Arial"/>
                  <a:cs typeface="Arial"/>
                  <a:sym typeface="Arial"/>
                </a:rPr>
                <a:t>plus</a:t>
              </a:r>
              <a:r>
                <a:rPr lang="en-US" sz="1600" b="0" i="0" u="none" strike="noStrike" cap="none">
                  <a:solidFill>
                    <a:srgbClr val="C00000"/>
                  </a:solidFill>
                  <a:latin typeface="Arial"/>
                  <a:ea typeface="Arial"/>
                  <a:cs typeface="Arial"/>
                  <a:sym typeface="Arial"/>
                </a:rPr>
                <a:t> retransmitted data</a:t>
              </a:r>
              <a:endParaRPr sz="1600" b="0" i="0" u="none" strike="noStrike" cap="none">
                <a:solidFill>
                  <a:srgbClr val="C00000"/>
                </a:solidFill>
                <a:latin typeface="Comic Sans MS"/>
                <a:ea typeface="Comic Sans MS"/>
                <a:cs typeface="Comic Sans MS"/>
                <a:sym typeface="Comic Sans MS"/>
              </a:endParaRPr>
            </a:p>
          </p:txBody>
        </p:sp>
        <p:cxnSp>
          <p:nvCxnSpPr>
            <p:cNvPr id="7414" name="Google Shape;7414;p118"/>
            <p:cNvCxnSpPr/>
            <p:nvPr/>
          </p:nvCxnSpPr>
          <p:spPr>
            <a:xfrm>
              <a:off x="2909888" y="3916363"/>
              <a:ext cx="514350" cy="0"/>
            </a:xfrm>
            <a:prstGeom prst="straightConnector1">
              <a:avLst/>
            </a:prstGeom>
            <a:noFill/>
            <a:ln w="12700" cap="flat" cmpd="sng">
              <a:solidFill>
                <a:srgbClr val="000000"/>
              </a:solidFill>
              <a:prstDash val="solid"/>
              <a:round/>
              <a:headEnd type="triangle" w="med" len="med"/>
              <a:tailEnd type="none" w="med" len="med"/>
            </a:ln>
          </p:spPr>
        </p:cxnSp>
        <p:cxnSp>
          <p:nvCxnSpPr>
            <p:cNvPr id="7415" name="Google Shape;7415;p118"/>
            <p:cNvCxnSpPr/>
            <p:nvPr/>
          </p:nvCxnSpPr>
          <p:spPr>
            <a:xfrm>
              <a:off x="2905125" y="36830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7416" name="Google Shape;7416;p118"/>
          <p:cNvGrpSpPr/>
          <p:nvPr/>
        </p:nvGrpSpPr>
        <p:grpSpPr>
          <a:xfrm>
            <a:off x="2913490" y="5218953"/>
            <a:ext cx="1938730" cy="1300181"/>
            <a:chOff x="2913490" y="5218953"/>
            <a:chExt cx="1938730" cy="1300181"/>
          </a:xfrm>
        </p:grpSpPr>
        <p:sp>
          <p:nvSpPr>
            <p:cNvPr id="7417" name="Google Shape;7417;p118"/>
            <p:cNvSpPr txBox="1"/>
            <p:nvPr/>
          </p:nvSpPr>
          <p:spPr>
            <a:xfrm>
              <a:off x="2913490" y="6001893"/>
              <a:ext cx="1749096" cy="51724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1600"/>
                <a:buFont typeface="Arial"/>
                <a:buNone/>
              </a:pPr>
              <a:r>
                <a:rPr lang="en-US" sz="1600" b="1" i="1" u="none" strike="noStrike" cap="none">
                  <a:solidFill>
                    <a:srgbClr val="C00000"/>
                  </a:solidFill>
                  <a:latin typeface="Arial"/>
                  <a:ea typeface="Arial"/>
                  <a:cs typeface="Arial"/>
                  <a:sym typeface="Arial"/>
                </a:rPr>
                <a:t>finite</a:t>
              </a:r>
              <a:r>
                <a:rPr lang="en-US" sz="1200" b="0" i="0" u="none" strike="noStrike" cap="none">
                  <a:solidFill>
                    <a:srgbClr val="000000"/>
                  </a:solidFill>
                  <a:latin typeface="Arial"/>
                  <a:ea typeface="Arial"/>
                  <a:cs typeface="Arial"/>
                  <a:sym typeface="Arial"/>
                </a:rPr>
                <a:t> shared output link buffers</a:t>
              </a:r>
              <a:endParaRPr/>
            </a:p>
          </p:txBody>
        </p:sp>
        <p:cxnSp>
          <p:nvCxnSpPr>
            <p:cNvPr id="7418" name="Google Shape;7418;p118"/>
            <p:cNvCxnSpPr/>
            <p:nvPr/>
          </p:nvCxnSpPr>
          <p:spPr>
            <a:xfrm flipH="1">
              <a:off x="4292190" y="5608320"/>
              <a:ext cx="295050" cy="508454"/>
            </a:xfrm>
            <a:prstGeom prst="straightConnector1">
              <a:avLst/>
            </a:prstGeom>
            <a:noFill/>
            <a:ln w="9525" cap="flat" cmpd="sng">
              <a:solidFill>
                <a:srgbClr val="000000"/>
              </a:solidFill>
              <a:prstDash val="solid"/>
              <a:round/>
              <a:headEnd type="none" w="med" len="med"/>
              <a:tailEnd type="none" w="sm" len="sm"/>
            </a:ln>
          </p:spPr>
        </p:cxnSp>
        <p:grpSp>
          <p:nvGrpSpPr>
            <p:cNvPr id="7419" name="Google Shape;7419;p118"/>
            <p:cNvGrpSpPr/>
            <p:nvPr/>
          </p:nvGrpSpPr>
          <p:grpSpPr>
            <a:xfrm>
              <a:off x="4030362" y="5218953"/>
              <a:ext cx="821858" cy="355937"/>
              <a:chOff x="6859123" y="5156933"/>
              <a:chExt cx="456701" cy="226548"/>
            </a:xfrm>
          </p:grpSpPr>
          <p:sp>
            <p:nvSpPr>
              <p:cNvPr id="7420" name="Google Shape;7420;p118"/>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421" name="Google Shape;7421;p118"/>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2" name="Google Shape;7422;p118"/>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3" name="Google Shape;7423;p118"/>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4" name="Google Shape;7424;p118"/>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5" name="Google Shape;7425;p118"/>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6" name="Google Shape;7426;p118"/>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7" name="Google Shape;7427;p118"/>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sp>
        <p:nvSpPr>
          <p:cNvPr id="7428" name="Google Shape;7428;p118"/>
          <p:cNvSpPr/>
          <p:nvPr/>
        </p:nvSpPr>
        <p:spPr>
          <a:xfrm>
            <a:off x="2803354" y="3659588"/>
            <a:ext cx="4211870" cy="1670126"/>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429" name="Google Shape;7429;p118"/>
          <p:cNvGrpSpPr/>
          <p:nvPr/>
        </p:nvGrpSpPr>
        <p:grpSpPr>
          <a:xfrm>
            <a:off x="1586591" y="4743924"/>
            <a:ext cx="4913849" cy="1346072"/>
            <a:chOff x="5641439" y="2685215"/>
            <a:chExt cx="4000500" cy="1028700"/>
          </a:xfrm>
        </p:grpSpPr>
        <p:sp>
          <p:nvSpPr>
            <p:cNvPr id="7430" name="Google Shape;7430;p118"/>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431" name="Google Shape;7431;p118"/>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432" name="Google Shape;7432;p118"/>
          <p:cNvGrpSpPr/>
          <p:nvPr/>
        </p:nvGrpSpPr>
        <p:grpSpPr>
          <a:xfrm>
            <a:off x="3289650" y="5336775"/>
            <a:ext cx="2124396" cy="604097"/>
            <a:chOff x="3289650" y="5336775"/>
            <a:chExt cx="2124396" cy="604097"/>
          </a:xfrm>
        </p:grpSpPr>
        <p:sp>
          <p:nvSpPr>
            <p:cNvPr id="7433" name="Google Shape;7433;p118"/>
            <p:cNvSpPr txBox="1"/>
            <p:nvPr/>
          </p:nvSpPr>
          <p:spPr>
            <a:xfrm>
              <a:off x="4982445" y="5336775"/>
              <a:ext cx="431601" cy="6040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sp>
          <p:nvSpPr>
            <p:cNvPr id="7434" name="Google Shape;7434;p118"/>
            <p:cNvSpPr txBox="1"/>
            <p:nvPr/>
          </p:nvSpPr>
          <p:spPr>
            <a:xfrm>
              <a:off x="3289650" y="5351752"/>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grpSp>
      <p:sp>
        <p:nvSpPr>
          <p:cNvPr id="7435" name="Google Shape;7435;p118"/>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Causes/costs of congestion: scenario 2</a:t>
            </a:r>
            <a:endParaRPr sz="4400" b="0"/>
          </a:p>
        </p:txBody>
      </p:sp>
      <p:cxnSp>
        <p:nvCxnSpPr>
          <p:cNvPr id="7436" name="Google Shape;7436;p118"/>
          <p:cNvCxnSpPr/>
          <p:nvPr/>
        </p:nvCxnSpPr>
        <p:spPr>
          <a:xfrm flipH="1">
            <a:off x="3021013" y="4878388"/>
            <a:ext cx="538162" cy="1587"/>
          </a:xfrm>
          <a:prstGeom prst="straightConnector1">
            <a:avLst/>
          </a:prstGeom>
          <a:noFill/>
          <a:ln w="9525" cap="flat" cmpd="sng">
            <a:solidFill>
              <a:srgbClr val="000000"/>
            </a:solidFill>
            <a:prstDash val="solid"/>
            <a:round/>
            <a:headEnd type="none" w="med" len="med"/>
            <a:tailEnd type="none" w="med" len="med"/>
          </a:ln>
        </p:spPr>
      </p:cxnSp>
      <p:sp>
        <p:nvSpPr>
          <p:cNvPr id="7437" name="Google Shape;7437;p118"/>
          <p:cNvSpPr/>
          <p:nvPr/>
        </p:nvSpPr>
        <p:spPr>
          <a:xfrm>
            <a:off x="2763838" y="3638550"/>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438" name="Google Shape;7438;p118"/>
          <p:cNvSpPr/>
          <p:nvPr/>
        </p:nvSpPr>
        <p:spPr>
          <a:xfrm>
            <a:off x="2822575" y="3698875"/>
            <a:ext cx="4210050" cy="1646238"/>
          </a:xfrm>
          <a:custGeom>
            <a:avLst/>
            <a:gdLst/>
            <a:ahLst/>
            <a:cxnLst/>
            <a:rect l="l" t="t" r="r" b="b"/>
            <a:pathLst>
              <a:path w="5400" h="2010" extrusionOk="0">
                <a:moveTo>
                  <a:pt x="0" y="0"/>
                </a:moveTo>
                <a:lnTo>
                  <a:pt x="0" y="1485"/>
                </a:lnTo>
                <a:lnTo>
                  <a:pt x="1005" y="1500"/>
                </a:lnTo>
                <a:lnTo>
                  <a:pt x="540" y="2010"/>
                </a:lnTo>
                <a:lnTo>
                  <a:pt x="3615" y="2010"/>
                </a:lnTo>
                <a:lnTo>
                  <a:pt x="4350" y="1275"/>
                </a:lnTo>
                <a:lnTo>
                  <a:pt x="5400" y="1290"/>
                </a:lnTo>
                <a:lnTo>
                  <a:pt x="5400" y="120"/>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439" name="Google Shape;7439;p118"/>
          <p:cNvSpPr/>
          <p:nvPr/>
        </p:nvSpPr>
        <p:spPr>
          <a:xfrm>
            <a:off x="2763838" y="3871913"/>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440" name="Google Shape;7440;p118"/>
          <p:cNvSpPr/>
          <p:nvPr/>
        </p:nvSpPr>
        <p:spPr>
          <a:xfrm>
            <a:off x="2711450" y="3613150"/>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441" name="Google Shape;7441;p118"/>
          <p:cNvSpPr/>
          <p:nvPr/>
        </p:nvSpPr>
        <p:spPr>
          <a:xfrm>
            <a:off x="2381250" y="3846513"/>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442" name="Google Shape;7442;p118"/>
          <p:cNvSpPr txBox="1"/>
          <p:nvPr/>
        </p:nvSpPr>
        <p:spPr>
          <a:xfrm>
            <a:off x="1757363" y="3736975"/>
            <a:ext cx="6127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a:buNone/>
            </a:pPr>
            <a:r>
              <a:rPr lang="en-US" sz="1600" b="0" i="0" u="none" strike="noStrike" cap="none">
                <a:solidFill>
                  <a:srgbClr val="006600"/>
                </a:solidFill>
                <a:latin typeface="Arial"/>
                <a:ea typeface="Arial"/>
                <a:cs typeface="Arial"/>
                <a:sym typeface="Arial"/>
              </a:rPr>
              <a:t>copy</a:t>
            </a:r>
            <a:endParaRPr/>
          </a:p>
        </p:txBody>
      </p:sp>
      <p:grpSp>
        <p:nvGrpSpPr>
          <p:cNvPr id="7443" name="Google Shape;7443;p118"/>
          <p:cNvGrpSpPr/>
          <p:nvPr/>
        </p:nvGrpSpPr>
        <p:grpSpPr>
          <a:xfrm>
            <a:off x="1376363" y="3300413"/>
            <a:ext cx="947737" cy="869950"/>
            <a:chOff x="3283" y="2142"/>
            <a:chExt cx="597" cy="548"/>
          </a:xfrm>
        </p:grpSpPr>
        <p:grpSp>
          <p:nvGrpSpPr>
            <p:cNvPr id="7444" name="Google Shape;7444;p118"/>
            <p:cNvGrpSpPr/>
            <p:nvPr/>
          </p:nvGrpSpPr>
          <p:grpSpPr>
            <a:xfrm>
              <a:off x="3283" y="2387"/>
              <a:ext cx="597" cy="303"/>
              <a:chOff x="990" y="4570"/>
              <a:chExt cx="597" cy="380"/>
            </a:xfrm>
          </p:grpSpPr>
          <p:pic>
            <p:nvPicPr>
              <p:cNvPr id="7445" name="Google Shape;7445;p118"/>
              <p:cNvPicPr preferRelativeResize="0"/>
              <p:nvPr/>
            </p:nvPicPr>
            <p:blipFill rotWithShape="1">
              <a:blip r:embed="rId4">
                <a:alphaModFix/>
              </a:blip>
              <a:srcRect/>
              <a:stretch/>
            </p:blipFill>
            <p:spPr>
              <a:xfrm>
                <a:off x="990" y="4570"/>
                <a:ext cx="597" cy="380"/>
              </a:xfrm>
              <a:prstGeom prst="rect">
                <a:avLst/>
              </a:prstGeom>
              <a:noFill/>
              <a:ln>
                <a:noFill/>
              </a:ln>
            </p:spPr>
          </p:pic>
          <p:sp>
            <p:nvSpPr>
              <p:cNvPr id="7446" name="Google Shape;7446;p118"/>
              <p:cNvSpPr/>
              <p:nvPr/>
            </p:nvSpPr>
            <p:spPr>
              <a:xfrm>
                <a:off x="1124" y="4679"/>
                <a:ext cx="360" cy="14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447" name="Google Shape;7447;p118"/>
            <p:cNvSpPr txBox="1"/>
            <p:nvPr/>
          </p:nvSpPr>
          <p:spPr>
            <a:xfrm>
              <a:off x="3343" y="2461"/>
              <a:ext cx="479" cy="15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3333CC"/>
                </a:buClr>
                <a:buSzPts val="1200"/>
                <a:buFont typeface="Comic Sans MS"/>
                <a:buNone/>
              </a:pPr>
              <a:r>
                <a:rPr lang="en-US" sz="1200" b="1" i="1" u="none" strike="noStrike" cap="none">
                  <a:solidFill>
                    <a:srgbClr val="3333CC"/>
                  </a:solidFill>
                  <a:latin typeface="Comic Sans MS"/>
                  <a:ea typeface="Comic Sans MS"/>
                  <a:cs typeface="Comic Sans MS"/>
                  <a:sym typeface="Comic Sans MS"/>
                </a:rPr>
                <a:t>timeout</a:t>
              </a:r>
              <a:endParaRPr/>
            </a:p>
          </p:txBody>
        </p:sp>
        <p:pic>
          <p:nvPicPr>
            <p:cNvPr id="7448" name="Google Shape;7448;p118"/>
            <p:cNvPicPr preferRelativeResize="0"/>
            <p:nvPr/>
          </p:nvPicPr>
          <p:blipFill rotWithShape="1">
            <a:blip r:embed="rId5">
              <a:alphaModFix/>
            </a:blip>
            <a:srcRect/>
            <a:stretch/>
          </p:blipFill>
          <p:spPr>
            <a:xfrm flipH="1">
              <a:off x="3419" y="2142"/>
              <a:ext cx="262" cy="245"/>
            </a:xfrm>
            <a:prstGeom prst="rect">
              <a:avLst/>
            </a:prstGeom>
            <a:noFill/>
            <a:ln>
              <a:noFill/>
            </a:ln>
          </p:spPr>
        </p:pic>
      </p:grpSp>
      <p:sp>
        <p:nvSpPr>
          <p:cNvPr id="7449" name="Google Shape;7449;p118"/>
          <p:cNvSpPr/>
          <p:nvPr/>
        </p:nvSpPr>
        <p:spPr>
          <a:xfrm>
            <a:off x="768350" y="1252512"/>
            <a:ext cx="5939840" cy="2087453"/>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000099"/>
                </a:solidFill>
                <a:latin typeface="Calibri"/>
                <a:ea typeface="Calibri"/>
                <a:cs typeface="Calibri"/>
                <a:sym typeface="Calibri"/>
              </a:rPr>
              <a:t>Realistic scenario: </a:t>
            </a:r>
            <a:r>
              <a:rPr lang="en-US" sz="2800" b="0" i="1" u="none" strike="noStrike" cap="none">
                <a:solidFill>
                  <a:srgbClr val="C00000"/>
                </a:solidFill>
                <a:latin typeface="Calibri"/>
                <a:ea typeface="Calibri"/>
                <a:cs typeface="Calibri"/>
                <a:sym typeface="Calibri"/>
              </a:rPr>
              <a:t>un-needed</a:t>
            </a:r>
            <a:r>
              <a:rPr lang="en-US" sz="2800" b="0" i="0" u="none" strike="noStrike" cap="none">
                <a:solidFill>
                  <a:srgbClr val="000099"/>
                </a:solidFill>
                <a:latin typeface="Calibri"/>
                <a:ea typeface="Calibri"/>
                <a:cs typeface="Calibri"/>
                <a:sym typeface="Calibri"/>
              </a:rPr>
              <a:t> </a:t>
            </a:r>
            <a:r>
              <a:rPr lang="en-US" sz="2800" b="0" i="1" u="none" strike="noStrike" cap="none">
                <a:solidFill>
                  <a:srgbClr val="CC0000"/>
                </a:solidFill>
                <a:latin typeface="Calibri"/>
                <a:ea typeface="Calibri"/>
                <a:cs typeface="Calibri"/>
                <a:sym typeface="Calibri"/>
              </a:rPr>
              <a:t>duplicates</a:t>
            </a:r>
            <a:endParaRPr sz="2000" b="0" i="0" u="none" strike="noStrike" cap="none">
              <a:solidFill>
                <a:srgbClr val="000000"/>
              </a:solidFill>
              <a:latin typeface="Calibri"/>
              <a:ea typeface="Calibri"/>
              <a:cs typeface="Calibri"/>
              <a:sym typeface="Calibri"/>
            </a:endParaRPr>
          </a:p>
          <a:p>
            <a:pPr marL="292100" marR="0" lvl="0" indent="-241300" algn="l" rtl="0">
              <a:lnSpc>
                <a:spcPct val="85000"/>
              </a:lnSpc>
              <a:spcBef>
                <a:spcPts val="440"/>
              </a:spcBef>
              <a:spcAft>
                <a:spcPts val="0"/>
              </a:spcAft>
              <a:buClr>
                <a:srgbClr val="000099"/>
              </a:buClr>
              <a:buSzPts val="2200"/>
              <a:buFont typeface="Noto Sans Symbols"/>
              <a:buChar char="▪"/>
            </a:pPr>
            <a:r>
              <a:rPr lang="en-US" sz="2200" b="0" i="0" u="none" strike="noStrike" cap="none">
                <a:solidFill>
                  <a:srgbClr val="000000"/>
                </a:solidFill>
                <a:latin typeface="Calibri"/>
                <a:ea typeface="Calibri"/>
                <a:cs typeface="Calibri"/>
                <a:sym typeface="Calibri"/>
              </a:rPr>
              <a:t>packets can be lost, dropped at router due  to full buffers – requiring retransmissions</a:t>
            </a:r>
            <a:endParaRPr/>
          </a:p>
          <a:p>
            <a:pPr marL="292100" marR="0" lvl="0" indent="-241300" algn="l" rtl="0">
              <a:lnSpc>
                <a:spcPct val="85000"/>
              </a:lnSpc>
              <a:spcBef>
                <a:spcPts val="440"/>
              </a:spcBef>
              <a:spcAft>
                <a:spcPts val="0"/>
              </a:spcAft>
              <a:buClr>
                <a:srgbClr val="000099"/>
              </a:buClr>
              <a:buSzPts val="2200"/>
              <a:buFont typeface="Noto Sans Symbols"/>
              <a:buChar char="▪"/>
            </a:pPr>
            <a:r>
              <a:rPr lang="en-US" sz="2200" b="0" i="0" u="none" strike="noStrike" cap="none">
                <a:solidFill>
                  <a:srgbClr val="000000"/>
                </a:solidFill>
                <a:latin typeface="Calibri"/>
                <a:ea typeface="Calibri"/>
                <a:cs typeface="Calibri"/>
                <a:sym typeface="Calibri"/>
              </a:rPr>
              <a:t>but sender times can time out prematurely, sending </a:t>
            </a:r>
            <a:r>
              <a:rPr lang="en-US" sz="2200" b="0" i="1" u="none" strike="noStrike" cap="none">
                <a:solidFill>
                  <a:srgbClr val="000099"/>
                </a:solidFill>
                <a:latin typeface="Calibri"/>
                <a:ea typeface="Calibri"/>
                <a:cs typeface="Calibri"/>
                <a:sym typeface="Calibri"/>
              </a:rPr>
              <a:t>two</a:t>
            </a:r>
            <a:r>
              <a:rPr lang="en-US" sz="2200" b="0" i="1" u="none" strike="noStrike" cap="none">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copies, </a:t>
            </a:r>
            <a:r>
              <a:rPr lang="en-US" sz="2200" b="0" i="1" u="none" strike="noStrike" cap="none">
                <a:solidFill>
                  <a:srgbClr val="0013A3"/>
                </a:solidFill>
                <a:latin typeface="Calibri"/>
                <a:ea typeface="Calibri"/>
                <a:cs typeface="Calibri"/>
                <a:sym typeface="Calibri"/>
              </a:rPr>
              <a:t>both</a:t>
            </a:r>
            <a:r>
              <a:rPr lang="en-US" sz="2200" b="0" i="0" u="none" strike="noStrike" cap="none">
                <a:solidFill>
                  <a:srgbClr val="000000"/>
                </a:solidFill>
                <a:latin typeface="Calibri"/>
                <a:ea typeface="Calibri"/>
                <a:cs typeface="Calibri"/>
                <a:sym typeface="Calibri"/>
              </a:rPr>
              <a:t> of which are delivered</a:t>
            </a:r>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a:ea typeface="Gill Sans"/>
              <a:cs typeface="Gill Sans"/>
              <a:sym typeface="Gill Sans"/>
            </a:endParaRPr>
          </a:p>
        </p:txBody>
      </p:sp>
      <p:sp>
        <p:nvSpPr>
          <p:cNvPr id="7450" name="Google Shape;7450;p118"/>
          <p:cNvSpPr txBox="1"/>
          <p:nvPr/>
        </p:nvSpPr>
        <p:spPr>
          <a:xfrm>
            <a:off x="3724275" y="4761119"/>
            <a:ext cx="17684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a:buNone/>
            </a:pPr>
            <a:r>
              <a:rPr lang="en-US" sz="1600" b="0" i="1" u="none" strike="noStrike" cap="none">
                <a:solidFill>
                  <a:srgbClr val="006600"/>
                </a:solidFill>
                <a:latin typeface="Arial"/>
                <a:ea typeface="Arial"/>
                <a:cs typeface="Arial"/>
                <a:sym typeface="Arial"/>
              </a:rPr>
              <a:t>free buffer space!</a:t>
            </a:r>
            <a:endParaRPr/>
          </a:p>
        </p:txBody>
      </p:sp>
      <p:grpSp>
        <p:nvGrpSpPr>
          <p:cNvPr id="7451" name="Google Shape;7451;p118"/>
          <p:cNvGrpSpPr/>
          <p:nvPr/>
        </p:nvGrpSpPr>
        <p:grpSpPr>
          <a:xfrm>
            <a:off x="10022277" y="2256302"/>
            <a:ext cx="2018927" cy="1905034"/>
            <a:chOff x="10022277" y="2034920"/>
            <a:chExt cx="2018927" cy="1905034"/>
          </a:xfrm>
        </p:grpSpPr>
        <p:sp>
          <p:nvSpPr>
            <p:cNvPr id="7452" name="Google Shape;7452;p118"/>
            <p:cNvSpPr txBox="1"/>
            <p:nvPr/>
          </p:nvSpPr>
          <p:spPr>
            <a:xfrm>
              <a:off x="10241280" y="2339516"/>
              <a:ext cx="1799924"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when sending at R/2, some packets are retransmissions, including needed and </a:t>
              </a:r>
              <a:r>
                <a:rPr lang="en-US" sz="1400" b="0" i="1" u="none" strike="noStrike" cap="none">
                  <a:solidFill>
                    <a:srgbClr val="C00000"/>
                  </a:solidFill>
                  <a:latin typeface="Arial"/>
                  <a:ea typeface="Arial"/>
                  <a:cs typeface="Arial"/>
                  <a:sym typeface="Arial"/>
                </a:rPr>
                <a:t>un-needed</a:t>
              </a:r>
              <a:r>
                <a:rPr lang="en-US" sz="1400" b="0" i="0" u="none" strike="noStrike" cap="none">
                  <a:solidFill>
                    <a:srgbClr val="000000"/>
                  </a:solidFill>
                  <a:latin typeface="Arial"/>
                  <a:ea typeface="Arial"/>
                  <a:cs typeface="Arial"/>
                  <a:sym typeface="Arial"/>
                </a:rPr>
                <a:t> duplicates, that are delivered!</a:t>
              </a:r>
              <a:endParaRPr/>
            </a:p>
          </p:txBody>
        </p:sp>
        <p:cxnSp>
          <p:nvCxnSpPr>
            <p:cNvPr id="7453" name="Google Shape;7453;p118"/>
            <p:cNvCxnSpPr/>
            <p:nvPr/>
          </p:nvCxnSpPr>
          <p:spPr>
            <a:xfrm rot="10800000">
              <a:off x="10022277" y="2034920"/>
              <a:ext cx="423050" cy="355155"/>
            </a:xfrm>
            <a:prstGeom prst="straightConnector1">
              <a:avLst/>
            </a:prstGeom>
            <a:noFill/>
            <a:ln w="9525" cap="flat" cmpd="sng">
              <a:solidFill>
                <a:schemeClr val="dk1"/>
              </a:solidFill>
              <a:prstDash val="solid"/>
              <a:round/>
              <a:headEnd type="none" w="med" len="med"/>
              <a:tailEnd type="triangle" w="med" len="med"/>
            </a:ln>
          </p:spPr>
        </p:cxnSp>
      </p:grpSp>
      <p:grpSp>
        <p:nvGrpSpPr>
          <p:cNvPr id="7454" name="Google Shape;7454;p118"/>
          <p:cNvGrpSpPr/>
          <p:nvPr/>
        </p:nvGrpSpPr>
        <p:grpSpPr>
          <a:xfrm>
            <a:off x="10040109" y="1751513"/>
            <a:ext cx="1904433" cy="674031"/>
            <a:chOff x="10040109" y="1530131"/>
            <a:chExt cx="1904433" cy="674031"/>
          </a:xfrm>
        </p:grpSpPr>
        <p:sp>
          <p:nvSpPr>
            <p:cNvPr id="7455" name="Google Shape;7455;p118"/>
            <p:cNvSpPr txBox="1"/>
            <p:nvPr/>
          </p:nvSpPr>
          <p:spPr>
            <a:xfrm>
              <a:off x="10128951" y="1530131"/>
              <a:ext cx="181559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“wasted” capacity due to un-needed retransmissions</a:t>
              </a:r>
              <a:endParaRPr/>
            </a:p>
          </p:txBody>
        </p:sp>
        <p:sp>
          <p:nvSpPr>
            <p:cNvPr id="7456" name="Google Shape;7456;p118"/>
            <p:cNvSpPr/>
            <p:nvPr/>
          </p:nvSpPr>
          <p:spPr>
            <a:xfrm>
              <a:off x="10040109" y="1765940"/>
              <a:ext cx="144379" cy="223205"/>
            </a:xfrm>
            <a:prstGeom prst="righ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7457" name="Google Shape;7457;p118"/>
          <p:cNvGrpSpPr/>
          <p:nvPr/>
        </p:nvGrpSpPr>
        <p:grpSpPr>
          <a:xfrm>
            <a:off x="7361453" y="1421562"/>
            <a:ext cx="3100386" cy="2791471"/>
            <a:chOff x="7361453" y="1200180"/>
            <a:chExt cx="3100386" cy="2791471"/>
          </a:xfrm>
        </p:grpSpPr>
        <p:sp>
          <p:nvSpPr>
            <p:cNvPr id="7458" name="Google Shape;7458;p118"/>
            <p:cNvSpPr/>
            <p:nvPr/>
          </p:nvSpPr>
          <p:spPr>
            <a:xfrm>
              <a:off x="7958715" y="1967477"/>
              <a:ext cx="2024019" cy="1384114"/>
            </a:xfrm>
            <a:custGeom>
              <a:avLst/>
              <a:gdLst/>
              <a:ahLst/>
              <a:cxnLst/>
              <a:rect l="l" t="t" r="r" b="b"/>
              <a:pathLst>
                <a:path w="10000" h="10000" extrusionOk="0">
                  <a:moveTo>
                    <a:pt x="0" y="10000"/>
                  </a:moveTo>
                  <a:cubicBezTo>
                    <a:pt x="1268" y="8586"/>
                    <a:pt x="4789" y="3077"/>
                    <a:pt x="6536" y="1223"/>
                  </a:cubicBezTo>
                  <a:cubicBezTo>
                    <a:pt x="7406" y="549"/>
                    <a:pt x="8333" y="126"/>
                    <a:pt x="1000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7459" name="Google Shape;7459;p118"/>
            <p:cNvGrpSpPr/>
            <p:nvPr/>
          </p:nvGrpSpPr>
          <p:grpSpPr>
            <a:xfrm>
              <a:off x="8776235" y="3317988"/>
              <a:ext cx="458788" cy="400051"/>
              <a:chOff x="3583" y="1761"/>
              <a:chExt cx="289" cy="252"/>
            </a:xfrm>
          </p:grpSpPr>
          <p:sp>
            <p:nvSpPr>
              <p:cNvPr id="7460" name="Google Shape;7460;p118"/>
              <p:cNvSpPr txBox="1"/>
              <p:nvPr/>
            </p:nvSpPr>
            <p:spPr>
              <a:xfrm>
                <a:off x="3583" y="1761"/>
                <a:ext cx="289"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a:ea typeface="Arial"/>
                    <a:cs typeface="Arial"/>
                    <a:sym typeface="Arial"/>
                  </a:rPr>
                  <a:t>in</a:t>
                </a:r>
                <a:endParaRPr sz="2000" b="0" i="0" u="none" strike="noStrike" cap="none" baseline="-25000">
                  <a:solidFill>
                    <a:srgbClr val="000000"/>
                  </a:solidFill>
                  <a:latin typeface="Arial"/>
                  <a:ea typeface="Arial"/>
                  <a:cs typeface="Arial"/>
                  <a:sym typeface="Arial"/>
                </a:endParaRPr>
              </a:p>
            </p:txBody>
          </p:sp>
          <p:cxnSp>
            <p:nvCxnSpPr>
              <p:cNvPr id="7461" name="Google Shape;7461;p118"/>
              <p:cNvCxnSpPr/>
              <p:nvPr/>
            </p:nvCxnSpPr>
            <p:spPr>
              <a:xfrm rot="10800000" flipH="1">
                <a:off x="3726" y="1834"/>
                <a:ext cx="24" cy="24"/>
              </a:xfrm>
              <a:prstGeom prst="straightConnector1">
                <a:avLst/>
              </a:prstGeom>
              <a:noFill/>
              <a:ln w="19050" cap="flat" cmpd="sng">
                <a:solidFill>
                  <a:schemeClr val="dk1"/>
                </a:solidFill>
                <a:prstDash val="solid"/>
                <a:round/>
                <a:headEnd type="none" w="med" len="med"/>
                <a:tailEnd type="none" w="med" len="med"/>
              </a:ln>
            </p:spPr>
          </p:cxnSp>
        </p:grpSp>
        <p:cxnSp>
          <p:nvCxnSpPr>
            <p:cNvPr id="7462" name="Google Shape;7462;p118"/>
            <p:cNvCxnSpPr/>
            <p:nvPr/>
          </p:nvCxnSpPr>
          <p:spPr>
            <a:xfrm>
              <a:off x="7965669" y="1200180"/>
              <a:ext cx="0" cy="2159048"/>
            </a:xfrm>
            <a:prstGeom prst="straightConnector1">
              <a:avLst/>
            </a:prstGeom>
            <a:noFill/>
            <a:ln w="25400" cap="flat" cmpd="sng">
              <a:solidFill>
                <a:schemeClr val="dk1"/>
              </a:solidFill>
              <a:prstDash val="solid"/>
              <a:round/>
              <a:headEnd type="none" w="med" len="med"/>
              <a:tailEnd type="none" w="med" len="med"/>
            </a:ln>
          </p:spPr>
        </p:cxnSp>
        <p:cxnSp>
          <p:nvCxnSpPr>
            <p:cNvPr id="7463" name="Google Shape;7463;p118"/>
            <p:cNvCxnSpPr/>
            <p:nvPr/>
          </p:nvCxnSpPr>
          <p:spPr>
            <a:xfrm>
              <a:off x="9972557" y="1436494"/>
              <a:ext cx="0" cy="1869027"/>
            </a:xfrm>
            <a:prstGeom prst="straightConnector1">
              <a:avLst/>
            </a:prstGeom>
            <a:noFill/>
            <a:ln w="12700" cap="flat" cmpd="sng">
              <a:solidFill>
                <a:schemeClr val="dk1"/>
              </a:solidFill>
              <a:prstDash val="dash"/>
              <a:round/>
              <a:headEnd type="none" w="med" len="med"/>
              <a:tailEnd type="none" w="med" len="med"/>
            </a:ln>
          </p:spPr>
        </p:cxnSp>
        <p:sp>
          <p:nvSpPr>
            <p:cNvPr id="7464" name="Google Shape;7464;p118"/>
            <p:cNvSpPr/>
            <p:nvPr/>
          </p:nvSpPr>
          <p:spPr>
            <a:xfrm>
              <a:off x="7954426" y="1377415"/>
              <a:ext cx="2023753" cy="1965701"/>
            </a:xfrm>
            <a:custGeom>
              <a:avLst/>
              <a:gdLst/>
              <a:ahLst/>
              <a:cxnLst/>
              <a:rect l="l" t="t" r="r" b="b"/>
              <a:pathLst>
                <a:path w="720" h="732" extrusionOk="0">
                  <a:moveTo>
                    <a:pt x="0" y="732"/>
                  </a:moveTo>
                  <a:lnTo>
                    <a:pt x="720" y="0"/>
                  </a:lnTo>
                </a:path>
              </a:pathLst>
            </a:custGeom>
            <a:noFill/>
            <a:ln w="28575" cap="flat" cmpd="sng">
              <a:solidFill>
                <a:schemeClr val="dk1"/>
              </a:solidFill>
              <a:prstDash val="dash"/>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7465" name="Google Shape;7465;p118"/>
            <p:cNvCxnSpPr/>
            <p:nvPr/>
          </p:nvCxnSpPr>
          <p:spPr>
            <a:xfrm>
              <a:off x="7819509" y="1377415"/>
              <a:ext cx="140538" cy="0"/>
            </a:xfrm>
            <a:prstGeom prst="straightConnector1">
              <a:avLst/>
            </a:prstGeom>
            <a:noFill/>
            <a:ln w="19050" cap="flat" cmpd="sng">
              <a:solidFill>
                <a:schemeClr val="dk1"/>
              </a:solidFill>
              <a:prstDash val="solid"/>
              <a:round/>
              <a:headEnd type="none" w="med" len="med"/>
              <a:tailEnd type="none" w="med" len="med"/>
            </a:ln>
          </p:spPr>
        </p:cxnSp>
        <p:cxnSp>
          <p:nvCxnSpPr>
            <p:cNvPr id="7466" name="Google Shape;7466;p118"/>
            <p:cNvCxnSpPr/>
            <p:nvPr/>
          </p:nvCxnSpPr>
          <p:spPr>
            <a:xfrm>
              <a:off x="9966936" y="3359228"/>
              <a:ext cx="0" cy="155752"/>
            </a:xfrm>
            <a:prstGeom prst="straightConnector1">
              <a:avLst/>
            </a:prstGeom>
            <a:noFill/>
            <a:ln w="19050" cap="flat" cmpd="sng">
              <a:solidFill>
                <a:schemeClr val="dk1"/>
              </a:solidFill>
              <a:prstDash val="solid"/>
              <a:round/>
              <a:headEnd type="none" w="med" len="med"/>
              <a:tailEnd type="none" w="med" len="med"/>
            </a:ln>
          </p:spPr>
        </p:cxnSp>
        <p:sp>
          <p:nvSpPr>
            <p:cNvPr id="7467" name="Google Shape;7467;p118"/>
            <p:cNvSpPr txBox="1"/>
            <p:nvPr/>
          </p:nvSpPr>
          <p:spPr>
            <a:xfrm>
              <a:off x="7361453" y="1202894"/>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7468" name="Google Shape;7468;p118"/>
            <p:cNvSpPr txBox="1"/>
            <p:nvPr/>
          </p:nvSpPr>
          <p:spPr>
            <a:xfrm rot="-5400000">
              <a:off x="7391666" y="1332203"/>
              <a:ext cx="937199" cy="7026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a:ea typeface="Arial"/>
                  <a:cs typeface="Arial"/>
                  <a:sym typeface="Arial"/>
                </a:rPr>
                <a:t>out</a:t>
              </a:r>
              <a:endParaRPr/>
            </a:p>
          </p:txBody>
        </p:sp>
        <p:cxnSp>
          <p:nvCxnSpPr>
            <p:cNvPr id="7469" name="Google Shape;7469;p118"/>
            <p:cNvCxnSpPr/>
            <p:nvPr/>
          </p:nvCxnSpPr>
          <p:spPr>
            <a:xfrm>
              <a:off x="7999399" y="1380101"/>
              <a:ext cx="1841053" cy="0"/>
            </a:xfrm>
            <a:prstGeom prst="straightConnector1">
              <a:avLst/>
            </a:prstGeom>
            <a:noFill/>
            <a:ln w="12700" cap="flat" cmpd="sng">
              <a:solidFill>
                <a:srgbClr val="BFBFBF"/>
              </a:solidFill>
              <a:prstDash val="dash"/>
              <a:round/>
              <a:headEnd type="none" w="med" len="med"/>
              <a:tailEnd type="none" w="med" len="med"/>
            </a:ln>
          </p:spPr>
        </p:cxnSp>
        <p:cxnSp>
          <p:nvCxnSpPr>
            <p:cNvPr id="7470" name="Google Shape;7470;p118"/>
            <p:cNvCxnSpPr/>
            <p:nvPr/>
          </p:nvCxnSpPr>
          <p:spPr>
            <a:xfrm>
              <a:off x="7976136" y="3337560"/>
              <a:ext cx="2165684" cy="0"/>
            </a:xfrm>
            <a:prstGeom prst="straightConnector1">
              <a:avLst/>
            </a:prstGeom>
            <a:noFill/>
            <a:ln w="25400" cap="flat" cmpd="sng">
              <a:solidFill>
                <a:schemeClr val="dk1"/>
              </a:solidFill>
              <a:prstDash val="solid"/>
              <a:miter lim="800000"/>
              <a:headEnd type="none" w="sm" len="sm"/>
              <a:tailEnd type="none" w="sm" len="sm"/>
            </a:ln>
          </p:spPr>
        </p:cxnSp>
        <p:sp>
          <p:nvSpPr>
            <p:cNvPr id="7471" name="Google Shape;7471;p118"/>
            <p:cNvSpPr txBox="1"/>
            <p:nvPr/>
          </p:nvSpPr>
          <p:spPr>
            <a:xfrm rot="-5400000">
              <a:off x="7139298" y="2419300"/>
              <a:ext cx="123450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throughput: </a:t>
              </a:r>
              <a:endParaRPr/>
            </a:p>
          </p:txBody>
        </p:sp>
        <p:sp>
          <p:nvSpPr>
            <p:cNvPr id="7472" name="Google Shape;7472;p118"/>
            <p:cNvSpPr/>
            <p:nvPr/>
          </p:nvSpPr>
          <p:spPr>
            <a:xfrm>
              <a:off x="9893835" y="1336842"/>
              <a:ext cx="127000" cy="127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73" name="Google Shape;7473;p118"/>
            <p:cNvSpPr txBox="1"/>
            <p:nvPr/>
          </p:nvSpPr>
          <p:spPr>
            <a:xfrm>
              <a:off x="9646716" y="3476057"/>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7474" name="Google Shape;7474;p118"/>
            <p:cNvSpPr/>
            <p:nvPr/>
          </p:nvSpPr>
          <p:spPr>
            <a:xfrm>
              <a:off x="9912327" y="1689923"/>
              <a:ext cx="127000" cy="127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475" name="Google Shape;7475;p118"/>
            <p:cNvCxnSpPr/>
            <p:nvPr/>
          </p:nvCxnSpPr>
          <p:spPr>
            <a:xfrm>
              <a:off x="7960093" y="1773132"/>
              <a:ext cx="1975007" cy="0"/>
            </a:xfrm>
            <a:prstGeom prst="straightConnector1">
              <a:avLst/>
            </a:prstGeom>
            <a:noFill/>
            <a:ln w="12700" cap="flat" cmpd="sng">
              <a:solidFill>
                <a:srgbClr val="BFBFBF"/>
              </a:solidFill>
              <a:prstDash val="dash"/>
              <a:round/>
              <a:headEnd type="none" w="med" len="med"/>
              <a:tailEnd type="none" w="med" len="med"/>
            </a:ln>
          </p:spPr>
        </p:cxnSp>
        <p:sp>
          <p:nvSpPr>
            <p:cNvPr id="7476" name="Google Shape;7476;p118"/>
            <p:cNvSpPr/>
            <p:nvPr/>
          </p:nvSpPr>
          <p:spPr>
            <a:xfrm>
              <a:off x="9908716" y="1920329"/>
              <a:ext cx="127000" cy="127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477" name="Google Shape;7477;p118"/>
            <p:cNvCxnSpPr/>
            <p:nvPr/>
          </p:nvCxnSpPr>
          <p:spPr>
            <a:xfrm>
              <a:off x="7995485" y="1986203"/>
              <a:ext cx="1975007" cy="0"/>
            </a:xfrm>
            <a:prstGeom prst="straightConnector1">
              <a:avLst/>
            </a:prstGeom>
            <a:noFill/>
            <a:ln w="12700" cap="flat" cmpd="sng">
              <a:solidFill>
                <a:schemeClr val="dk1"/>
              </a:solidFill>
              <a:prstDash val="dash"/>
              <a:round/>
              <a:headEnd type="none" w="med" len="med"/>
              <a:tailEnd type="none" w="med" len="med"/>
            </a:ln>
          </p:spPr>
        </p:cxnSp>
      </p:grpSp>
      <p:sp>
        <p:nvSpPr>
          <p:cNvPr id="7478" name="Google Shape;7478;p11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113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40"/>
                                        </p:tgtEl>
                                        <p:attrNameLst>
                                          <p:attrName>style.visibility</p:attrName>
                                        </p:attrNameLst>
                                      </p:cBhvr>
                                      <p:to>
                                        <p:strVal val="visible"/>
                                      </p:to>
                                    </p:set>
                                    <p:animEffect transition="in" filter="fade">
                                      <p:cBhvr>
                                        <p:cTn id="7" dur="500"/>
                                        <p:tgtEl>
                                          <p:spTgt spid="74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441"/>
                                        </p:tgtEl>
                                        <p:attrNameLst>
                                          <p:attrName>style.visibility</p:attrName>
                                        </p:attrNameLst>
                                      </p:cBhvr>
                                      <p:to>
                                        <p:strVal val="visible"/>
                                      </p:to>
                                    </p:set>
                                    <p:animEffect transition="in" filter="fade">
                                      <p:cBhvr>
                                        <p:cTn id="11" dur="500"/>
                                        <p:tgtEl>
                                          <p:spTgt spid="7441"/>
                                        </p:tgtEl>
                                      </p:cBhvr>
                                    </p:animEffect>
                                  </p:childTnLst>
                                </p:cTn>
                              </p:par>
                              <p:par>
                                <p:cTn id="12" presetID="10" presetClass="entr" presetSubtype="0" fill="hold" nodeType="withEffect">
                                  <p:stCondLst>
                                    <p:cond delay="0"/>
                                  </p:stCondLst>
                                  <p:childTnLst>
                                    <p:set>
                                      <p:cBhvr>
                                        <p:cTn id="13" dur="1" fill="hold">
                                          <p:stCondLst>
                                            <p:cond delay="0"/>
                                          </p:stCondLst>
                                        </p:cTn>
                                        <p:tgtEl>
                                          <p:spTgt spid="7442"/>
                                        </p:tgtEl>
                                        <p:attrNameLst>
                                          <p:attrName>style.visibility</p:attrName>
                                        </p:attrNameLst>
                                      </p:cBhvr>
                                      <p:to>
                                        <p:strVal val="visible"/>
                                      </p:to>
                                    </p:set>
                                    <p:animEffect transition="in" filter="fade">
                                      <p:cBhvr>
                                        <p:cTn id="14" dur="500"/>
                                        <p:tgtEl>
                                          <p:spTgt spid="7442"/>
                                        </p:tgtEl>
                                      </p:cBhvr>
                                    </p:animEffect>
                                  </p:childTnLst>
                                </p:cTn>
                              </p:par>
                            </p:childTnLst>
                          </p:cTn>
                        </p:par>
                        <p:par>
                          <p:cTn id="15" fill="hold">
                            <p:stCondLst>
                              <p:cond delay="1000"/>
                            </p:stCondLst>
                            <p:childTnLst>
                              <p:par>
                                <p:cTn id="16" presetID="10" presetClass="exit" presetSubtype="0" fill="hold" nodeType="afterEffect">
                                  <p:stCondLst>
                                    <p:cond delay="0"/>
                                  </p:stCondLst>
                                  <p:childTnLst>
                                    <p:animEffect transition="out" filter="fade">
                                      <p:cBhvr>
                                        <p:cTn id="17" dur="500"/>
                                        <p:tgtEl>
                                          <p:spTgt spid="7442"/>
                                        </p:tgtEl>
                                      </p:cBhvr>
                                    </p:animEffect>
                                    <p:set>
                                      <p:cBhvr>
                                        <p:cTn id="18" dur="1" fill="hold">
                                          <p:stCondLst>
                                            <p:cond delay="500"/>
                                          </p:stCondLst>
                                        </p:cTn>
                                        <p:tgtEl>
                                          <p:spTgt spid="7442"/>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450"/>
                                        </p:tgtEl>
                                        <p:attrNameLst>
                                          <p:attrName>style.visibility</p:attrName>
                                        </p:attrNameLst>
                                      </p:cBhvr>
                                      <p:to>
                                        <p:strVal val="visible"/>
                                      </p:to>
                                    </p:set>
                                    <p:animEffect transition="in" filter="fade">
                                      <p:cBhvr>
                                        <p:cTn id="22" dur="500"/>
                                        <p:tgtEl>
                                          <p:spTgt spid="7450"/>
                                        </p:tgtEl>
                                      </p:cBhvr>
                                    </p:animEffect>
                                  </p:childTnLst>
                                </p:cTn>
                              </p:par>
                            </p:childTnLst>
                          </p:cTn>
                        </p:par>
                        <p:par>
                          <p:cTn id="23" fill="hold">
                            <p:stCondLst>
                              <p:cond delay="2000"/>
                            </p:stCondLst>
                            <p:childTnLst>
                              <p:par>
                                <p:cTn id="24" presetID="10" presetClass="exit" presetSubtype="0" fill="hold" nodeType="afterEffect">
                                  <p:stCondLst>
                                    <p:cond delay="0"/>
                                  </p:stCondLst>
                                  <p:childTnLst>
                                    <p:animEffect transition="out" filter="fade">
                                      <p:cBhvr>
                                        <p:cTn id="25" dur="500"/>
                                        <p:tgtEl>
                                          <p:spTgt spid="7450"/>
                                        </p:tgtEl>
                                      </p:cBhvr>
                                    </p:animEffect>
                                    <p:set>
                                      <p:cBhvr>
                                        <p:cTn id="26" dur="1" fill="hold">
                                          <p:stCondLst>
                                            <p:cond delay="500"/>
                                          </p:stCondLst>
                                        </p:cTn>
                                        <p:tgtEl>
                                          <p:spTgt spid="7450"/>
                                        </p:tgtEl>
                                        <p:attrNameLst>
                                          <p:attrName>style.visibility</p:attrName>
                                        </p:attrNameLst>
                                      </p:cBhvr>
                                      <p:to>
                                        <p:strVal val="hidden"/>
                                      </p:to>
                                    </p:se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7443"/>
                                        </p:tgtEl>
                                        <p:attrNameLst>
                                          <p:attrName>style.visibility</p:attrName>
                                        </p:attrNameLst>
                                      </p:cBhvr>
                                      <p:to>
                                        <p:strVal val="visible"/>
                                      </p:to>
                                    </p:set>
                                    <p:animEffect transition="in" filter="fade">
                                      <p:cBhvr>
                                        <p:cTn id="30" dur="500"/>
                                        <p:tgtEl>
                                          <p:spTgt spid="7443"/>
                                        </p:tgtEl>
                                      </p:cBhvr>
                                    </p:animEffect>
                                  </p:childTnLst>
                                </p:cTn>
                              </p:par>
                            </p:childTnLst>
                          </p:cTn>
                        </p:par>
                        <p:par>
                          <p:cTn id="31" fill="hold">
                            <p:stCondLst>
                              <p:cond delay="3000"/>
                            </p:stCondLst>
                            <p:childTnLst>
                              <p:par>
                                <p:cTn id="32" presetID="10" presetClass="exit" presetSubtype="0" fill="hold" nodeType="afterEffect">
                                  <p:stCondLst>
                                    <p:cond delay="0"/>
                                  </p:stCondLst>
                                  <p:childTnLst>
                                    <p:animEffect transition="out" filter="fade">
                                      <p:cBhvr>
                                        <p:cTn id="33" dur="500"/>
                                        <p:tgtEl>
                                          <p:spTgt spid="7443"/>
                                        </p:tgtEl>
                                      </p:cBhvr>
                                    </p:animEffect>
                                    <p:set>
                                      <p:cBhvr>
                                        <p:cTn id="34" dur="1" fill="hold">
                                          <p:stCondLst>
                                            <p:cond delay="500"/>
                                          </p:stCondLst>
                                        </p:cTn>
                                        <p:tgtEl>
                                          <p:spTgt spid="7443"/>
                                        </p:tgtEl>
                                        <p:attrNameLst>
                                          <p:attrName>style.visibility</p:attrName>
                                        </p:attrNameLst>
                                      </p:cBhvr>
                                      <p:to>
                                        <p:strVal val="hidden"/>
                                      </p:to>
                                    </p:set>
                                  </p:childTnLst>
                                </p:cTn>
                              </p:par>
                            </p:childTnLst>
                          </p:cTn>
                        </p:par>
                        <p:par>
                          <p:cTn id="35" fill="hold">
                            <p:stCondLst>
                              <p:cond delay="3500"/>
                            </p:stCondLst>
                            <p:childTnLst>
                              <p:par>
                                <p:cTn id="36" presetID="10" presetClass="exit" presetSubtype="0" fill="hold" nodeType="afterEffect">
                                  <p:stCondLst>
                                    <p:cond delay="0"/>
                                  </p:stCondLst>
                                  <p:childTnLst>
                                    <p:animEffect transition="out" filter="fade">
                                      <p:cBhvr>
                                        <p:cTn id="37" dur="500"/>
                                        <p:tgtEl>
                                          <p:spTgt spid="7440"/>
                                        </p:tgtEl>
                                      </p:cBhvr>
                                    </p:animEffect>
                                    <p:set>
                                      <p:cBhvr>
                                        <p:cTn id="38" dur="1" fill="hold">
                                          <p:stCondLst>
                                            <p:cond delay="500"/>
                                          </p:stCondLst>
                                        </p:cTn>
                                        <p:tgtEl>
                                          <p:spTgt spid="744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457"/>
                                        </p:tgtEl>
                                        <p:attrNameLst>
                                          <p:attrName>style.visibility</p:attrName>
                                        </p:attrNameLst>
                                      </p:cBhvr>
                                      <p:to>
                                        <p:strVal val="visible"/>
                                      </p:to>
                                    </p:set>
                                    <p:animEffect transition="in" filter="fade">
                                      <p:cBhvr>
                                        <p:cTn id="43" dur="500"/>
                                        <p:tgtEl>
                                          <p:spTgt spid="745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451"/>
                                        </p:tgtEl>
                                        <p:attrNameLst>
                                          <p:attrName>style.visibility</p:attrName>
                                        </p:attrNameLst>
                                      </p:cBhvr>
                                      <p:to>
                                        <p:strVal val="visible"/>
                                      </p:to>
                                    </p:set>
                                    <p:animEffect transition="in" filter="fade">
                                      <p:cBhvr>
                                        <p:cTn id="48" dur="500"/>
                                        <p:tgtEl>
                                          <p:spTgt spid="74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454"/>
                                        </p:tgtEl>
                                        <p:attrNameLst>
                                          <p:attrName>style.visibility</p:attrName>
                                        </p:attrNameLst>
                                      </p:cBhvr>
                                      <p:to>
                                        <p:strVal val="visible"/>
                                      </p:to>
                                    </p:set>
                                    <p:animEffect transition="in" filter="fade">
                                      <p:cBhvr>
                                        <p:cTn id="53" dur="500"/>
                                        <p:tgtEl>
                                          <p:spTgt spid="7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483"/>
        <p:cNvGrpSpPr/>
        <p:nvPr/>
      </p:nvGrpSpPr>
      <p:grpSpPr>
        <a:xfrm>
          <a:off x="0" y="0"/>
          <a:ext cx="0" cy="0"/>
          <a:chOff x="0" y="0"/>
          <a:chExt cx="0" cy="0"/>
        </a:xfrm>
      </p:grpSpPr>
      <p:sp>
        <p:nvSpPr>
          <p:cNvPr id="7484" name="Google Shape;7484;p119"/>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Causes/costs of congestion: scenario 2</a:t>
            </a:r>
            <a:endParaRPr sz="4400" b="0"/>
          </a:p>
        </p:txBody>
      </p:sp>
      <p:sp>
        <p:nvSpPr>
          <p:cNvPr id="7485" name="Google Shape;7485;p119"/>
          <p:cNvSpPr/>
          <p:nvPr/>
        </p:nvSpPr>
        <p:spPr>
          <a:xfrm>
            <a:off x="1474555" y="3993105"/>
            <a:ext cx="9386733" cy="2159366"/>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CC0000"/>
                </a:solidFill>
                <a:latin typeface="Calibri"/>
                <a:ea typeface="Calibri"/>
                <a:cs typeface="Calibri"/>
                <a:sym typeface="Calibri"/>
              </a:rPr>
              <a:t>“costs” of congestion:</a:t>
            </a:r>
            <a:r>
              <a:rPr lang="en-US" sz="2800" b="0" i="0" u="none" strike="noStrike" cap="none">
                <a:solidFill>
                  <a:srgbClr val="000000"/>
                </a:solidFill>
                <a:latin typeface="Calibri"/>
                <a:ea typeface="Calibri"/>
                <a:cs typeface="Calibri"/>
                <a:sym typeface="Calibri"/>
              </a:rPr>
              <a:t> </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more work (retransmission) for given receiver throughput</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unneeded retransmissions: link carries multiple copies of a packet</a:t>
            </a:r>
            <a:endParaRPr/>
          </a:p>
          <a:p>
            <a:pPr marL="685800" marR="0" lvl="1" indent="-228600"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decreasing maximum achievable throughput</a:t>
            </a:r>
            <a:endParaRPr/>
          </a:p>
          <a:p>
            <a:pPr marL="342900" marR="0" lvl="0" indent="-243840" algn="l" rtl="0">
              <a:lnSpc>
                <a:spcPct val="85000"/>
              </a:lnSpc>
              <a:spcBef>
                <a:spcPts val="480"/>
              </a:spcBef>
              <a:spcAft>
                <a:spcPts val="0"/>
              </a:spcAft>
              <a:buClr>
                <a:srgbClr val="000099"/>
              </a:buClr>
              <a:buSzPts val="1560"/>
              <a:buFont typeface="Noto Sans Symbols"/>
              <a:buNone/>
            </a:pPr>
            <a:endParaRPr sz="2400" b="0" i="0" u="none" strike="noStrike" cap="none">
              <a:solidFill>
                <a:srgbClr val="000000"/>
              </a:solidFill>
              <a:latin typeface="Gill Sans"/>
              <a:ea typeface="Gill Sans"/>
              <a:cs typeface="Gill Sans"/>
              <a:sym typeface="Gill Sans"/>
            </a:endParaRPr>
          </a:p>
        </p:txBody>
      </p:sp>
      <p:sp>
        <p:nvSpPr>
          <p:cNvPr id="7486" name="Google Shape;7486;p119"/>
          <p:cNvSpPr/>
          <p:nvPr/>
        </p:nvSpPr>
        <p:spPr>
          <a:xfrm>
            <a:off x="768350" y="1252512"/>
            <a:ext cx="5939840" cy="2087453"/>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000099"/>
                </a:solidFill>
                <a:latin typeface="Calibri"/>
                <a:ea typeface="Calibri"/>
                <a:cs typeface="Calibri"/>
                <a:sym typeface="Calibri"/>
              </a:rPr>
              <a:t>Realistic scenario: </a:t>
            </a:r>
            <a:r>
              <a:rPr lang="en-US" sz="2800" b="0" i="1" u="none" strike="noStrike" cap="none">
                <a:solidFill>
                  <a:srgbClr val="C00000"/>
                </a:solidFill>
                <a:latin typeface="Calibri"/>
                <a:ea typeface="Calibri"/>
                <a:cs typeface="Calibri"/>
                <a:sym typeface="Calibri"/>
              </a:rPr>
              <a:t>un-needed</a:t>
            </a:r>
            <a:r>
              <a:rPr lang="en-US" sz="2800" b="0" i="0" u="none" strike="noStrike" cap="none">
                <a:solidFill>
                  <a:srgbClr val="000099"/>
                </a:solidFill>
                <a:latin typeface="Calibri"/>
                <a:ea typeface="Calibri"/>
                <a:cs typeface="Calibri"/>
                <a:sym typeface="Calibri"/>
              </a:rPr>
              <a:t> </a:t>
            </a:r>
            <a:r>
              <a:rPr lang="en-US" sz="2800" b="0" i="1" u="none" strike="noStrike" cap="none">
                <a:solidFill>
                  <a:srgbClr val="CC0000"/>
                </a:solidFill>
                <a:latin typeface="Calibri"/>
                <a:ea typeface="Calibri"/>
                <a:cs typeface="Calibri"/>
                <a:sym typeface="Calibri"/>
              </a:rPr>
              <a:t>duplicates</a:t>
            </a:r>
            <a:endParaRPr sz="2000" b="0" i="0" u="none" strike="noStrike" cap="none">
              <a:solidFill>
                <a:srgbClr val="000000"/>
              </a:solidFill>
              <a:latin typeface="Calibri"/>
              <a:ea typeface="Calibri"/>
              <a:cs typeface="Calibri"/>
              <a:sym typeface="Calibri"/>
            </a:endParaRPr>
          </a:p>
          <a:p>
            <a:pPr marL="292100" marR="0" lvl="0" indent="-241300" algn="l" rtl="0">
              <a:lnSpc>
                <a:spcPct val="85000"/>
              </a:lnSpc>
              <a:spcBef>
                <a:spcPts val="440"/>
              </a:spcBef>
              <a:spcAft>
                <a:spcPts val="0"/>
              </a:spcAft>
              <a:buClr>
                <a:srgbClr val="000099"/>
              </a:buClr>
              <a:buSzPts val="2200"/>
              <a:buFont typeface="Noto Sans Symbols"/>
              <a:buChar char="▪"/>
            </a:pPr>
            <a:r>
              <a:rPr lang="en-US" sz="2200" b="0" i="0" u="none" strike="noStrike" cap="none">
                <a:solidFill>
                  <a:srgbClr val="000000"/>
                </a:solidFill>
                <a:latin typeface="Calibri"/>
                <a:ea typeface="Calibri"/>
                <a:cs typeface="Calibri"/>
                <a:sym typeface="Calibri"/>
              </a:rPr>
              <a:t>packets can be lost, dropped at router due  to full buffers – requiring retransmissions</a:t>
            </a:r>
            <a:endParaRPr/>
          </a:p>
          <a:p>
            <a:pPr marL="292100" marR="0" lvl="0" indent="-241300" algn="l" rtl="0">
              <a:lnSpc>
                <a:spcPct val="85000"/>
              </a:lnSpc>
              <a:spcBef>
                <a:spcPts val="440"/>
              </a:spcBef>
              <a:spcAft>
                <a:spcPts val="0"/>
              </a:spcAft>
              <a:buClr>
                <a:srgbClr val="000099"/>
              </a:buClr>
              <a:buSzPts val="2200"/>
              <a:buFont typeface="Noto Sans Symbols"/>
              <a:buChar char="▪"/>
            </a:pPr>
            <a:r>
              <a:rPr lang="en-US" sz="2200" b="0" i="0" u="none" strike="noStrike" cap="none">
                <a:solidFill>
                  <a:srgbClr val="000000"/>
                </a:solidFill>
                <a:latin typeface="Calibri"/>
                <a:ea typeface="Calibri"/>
                <a:cs typeface="Calibri"/>
                <a:sym typeface="Calibri"/>
              </a:rPr>
              <a:t>but sender times can time out prematurely, sending </a:t>
            </a:r>
            <a:r>
              <a:rPr lang="en-US" sz="2200" b="0" i="1" u="none" strike="noStrike" cap="none">
                <a:solidFill>
                  <a:srgbClr val="000099"/>
                </a:solidFill>
                <a:latin typeface="Calibri"/>
                <a:ea typeface="Calibri"/>
                <a:cs typeface="Calibri"/>
                <a:sym typeface="Calibri"/>
              </a:rPr>
              <a:t>two</a:t>
            </a:r>
            <a:r>
              <a:rPr lang="en-US" sz="2200" b="0" i="1" u="none" strike="noStrike" cap="none">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copies, </a:t>
            </a:r>
            <a:r>
              <a:rPr lang="en-US" sz="2200" b="0" i="1" u="none" strike="noStrike" cap="none">
                <a:solidFill>
                  <a:srgbClr val="0013A3"/>
                </a:solidFill>
                <a:latin typeface="Calibri"/>
                <a:ea typeface="Calibri"/>
                <a:cs typeface="Calibri"/>
                <a:sym typeface="Calibri"/>
              </a:rPr>
              <a:t>both</a:t>
            </a:r>
            <a:r>
              <a:rPr lang="en-US" sz="2200" b="0" i="0" u="none" strike="noStrike" cap="none">
                <a:solidFill>
                  <a:srgbClr val="000000"/>
                </a:solidFill>
                <a:latin typeface="Calibri"/>
                <a:ea typeface="Calibri"/>
                <a:cs typeface="Calibri"/>
                <a:sym typeface="Calibri"/>
              </a:rPr>
              <a:t> of which are delivered</a:t>
            </a:r>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a:ea typeface="Gill Sans"/>
              <a:cs typeface="Gill Sans"/>
              <a:sym typeface="Gill Sans"/>
            </a:endParaRPr>
          </a:p>
        </p:txBody>
      </p:sp>
      <p:grpSp>
        <p:nvGrpSpPr>
          <p:cNvPr id="7487" name="Google Shape;7487;p119"/>
          <p:cNvGrpSpPr/>
          <p:nvPr/>
        </p:nvGrpSpPr>
        <p:grpSpPr>
          <a:xfrm>
            <a:off x="10022277" y="2256302"/>
            <a:ext cx="2018927" cy="1905034"/>
            <a:chOff x="10022277" y="2034920"/>
            <a:chExt cx="2018927" cy="1905034"/>
          </a:xfrm>
        </p:grpSpPr>
        <p:sp>
          <p:nvSpPr>
            <p:cNvPr id="7488" name="Google Shape;7488;p119"/>
            <p:cNvSpPr txBox="1"/>
            <p:nvPr/>
          </p:nvSpPr>
          <p:spPr>
            <a:xfrm>
              <a:off x="10241280" y="2339516"/>
              <a:ext cx="1799924"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when sending at R/2, some packets are retransmissions, including needed and </a:t>
              </a:r>
              <a:r>
                <a:rPr lang="en-US" sz="1400" b="0" i="1" u="none" strike="noStrike" cap="none">
                  <a:solidFill>
                    <a:srgbClr val="C00000"/>
                  </a:solidFill>
                  <a:latin typeface="Arial"/>
                  <a:ea typeface="Arial"/>
                  <a:cs typeface="Arial"/>
                  <a:sym typeface="Arial"/>
                </a:rPr>
                <a:t>un-needed</a:t>
              </a:r>
              <a:r>
                <a:rPr lang="en-US" sz="1400" b="0" i="0" u="none" strike="noStrike" cap="none">
                  <a:solidFill>
                    <a:srgbClr val="000000"/>
                  </a:solidFill>
                  <a:latin typeface="Arial"/>
                  <a:ea typeface="Arial"/>
                  <a:cs typeface="Arial"/>
                  <a:sym typeface="Arial"/>
                </a:rPr>
                <a:t> duplicates, that are delivered!</a:t>
              </a:r>
              <a:endParaRPr/>
            </a:p>
          </p:txBody>
        </p:sp>
        <p:cxnSp>
          <p:nvCxnSpPr>
            <p:cNvPr id="7489" name="Google Shape;7489;p119"/>
            <p:cNvCxnSpPr/>
            <p:nvPr/>
          </p:nvCxnSpPr>
          <p:spPr>
            <a:xfrm rot="10800000">
              <a:off x="10022277" y="2034920"/>
              <a:ext cx="423050" cy="355155"/>
            </a:xfrm>
            <a:prstGeom prst="straightConnector1">
              <a:avLst/>
            </a:prstGeom>
            <a:noFill/>
            <a:ln w="9525" cap="flat" cmpd="sng">
              <a:solidFill>
                <a:schemeClr val="dk1"/>
              </a:solidFill>
              <a:prstDash val="solid"/>
              <a:round/>
              <a:headEnd type="none" w="med" len="med"/>
              <a:tailEnd type="triangle" w="med" len="med"/>
            </a:ln>
          </p:spPr>
        </p:cxnSp>
      </p:grpSp>
      <p:grpSp>
        <p:nvGrpSpPr>
          <p:cNvPr id="7490" name="Google Shape;7490;p119"/>
          <p:cNvGrpSpPr/>
          <p:nvPr/>
        </p:nvGrpSpPr>
        <p:grpSpPr>
          <a:xfrm>
            <a:off x="10040109" y="1751513"/>
            <a:ext cx="1904433" cy="674031"/>
            <a:chOff x="10040109" y="1530131"/>
            <a:chExt cx="1904433" cy="674031"/>
          </a:xfrm>
        </p:grpSpPr>
        <p:sp>
          <p:nvSpPr>
            <p:cNvPr id="7491" name="Google Shape;7491;p119"/>
            <p:cNvSpPr txBox="1"/>
            <p:nvPr/>
          </p:nvSpPr>
          <p:spPr>
            <a:xfrm>
              <a:off x="10128951" y="1530131"/>
              <a:ext cx="181559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“wasted” capacity due to un-needed retransmissions</a:t>
              </a:r>
              <a:endParaRPr/>
            </a:p>
          </p:txBody>
        </p:sp>
        <p:sp>
          <p:nvSpPr>
            <p:cNvPr id="7492" name="Google Shape;7492;p119"/>
            <p:cNvSpPr/>
            <p:nvPr/>
          </p:nvSpPr>
          <p:spPr>
            <a:xfrm>
              <a:off x="10040109" y="1765940"/>
              <a:ext cx="144379" cy="223205"/>
            </a:xfrm>
            <a:prstGeom prst="righ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7493" name="Google Shape;7493;p119"/>
          <p:cNvGrpSpPr/>
          <p:nvPr/>
        </p:nvGrpSpPr>
        <p:grpSpPr>
          <a:xfrm>
            <a:off x="7361453" y="1421562"/>
            <a:ext cx="3100386" cy="2791471"/>
            <a:chOff x="7361453" y="1200180"/>
            <a:chExt cx="3100386" cy="2791471"/>
          </a:xfrm>
        </p:grpSpPr>
        <p:sp>
          <p:nvSpPr>
            <p:cNvPr id="7494" name="Google Shape;7494;p119"/>
            <p:cNvSpPr/>
            <p:nvPr/>
          </p:nvSpPr>
          <p:spPr>
            <a:xfrm>
              <a:off x="7958715" y="1967477"/>
              <a:ext cx="2024019" cy="1384114"/>
            </a:xfrm>
            <a:custGeom>
              <a:avLst/>
              <a:gdLst/>
              <a:ahLst/>
              <a:cxnLst/>
              <a:rect l="l" t="t" r="r" b="b"/>
              <a:pathLst>
                <a:path w="10000" h="10000" extrusionOk="0">
                  <a:moveTo>
                    <a:pt x="0" y="10000"/>
                  </a:moveTo>
                  <a:cubicBezTo>
                    <a:pt x="1268" y="8586"/>
                    <a:pt x="4789" y="3077"/>
                    <a:pt x="6536" y="1223"/>
                  </a:cubicBezTo>
                  <a:cubicBezTo>
                    <a:pt x="7406" y="549"/>
                    <a:pt x="8333" y="126"/>
                    <a:pt x="1000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7495" name="Google Shape;7495;p119"/>
            <p:cNvGrpSpPr/>
            <p:nvPr/>
          </p:nvGrpSpPr>
          <p:grpSpPr>
            <a:xfrm>
              <a:off x="8776235" y="3317988"/>
              <a:ext cx="458788" cy="400051"/>
              <a:chOff x="3583" y="1761"/>
              <a:chExt cx="289" cy="252"/>
            </a:xfrm>
          </p:grpSpPr>
          <p:sp>
            <p:nvSpPr>
              <p:cNvPr id="7496" name="Google Shape;7496;p119"/>
              <p:cNvSpPr txBox="1"/>
              <p:nvPr/>
            </p:nvSpPr>
            <p:spPr>
              <a:xfrm>
                <a:off x="3583" y="1761"/>
                <a:ext cx="289"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a:ea typeface="Arial"/>
                    <a:cs typeface="Arial"/>
                    <a:sym typeface="Arial"/>
                  </a:rPr>
                  <a:t>in</a:t>
                </a:r>
                <a:endParaRPr sz="2000" b="0" i="0" u="none" strike="noStrike" cap="none" baseline="-25000">
                  <a:solidFill>
                    <a:srgbClr val="000000"/>
                  </a:solidFill>
                  <a:latin typeface="Arial"/>
                  <a:ea typeface="Arial"/>
                  <a:cs typeface="Arial"/>
                  <a:sym typeface="Arial"/>
                </a:endParaRPr>
              </a:p>
            </p:txBody>
          </p:sp>
          <p:cxnSp>
            <p:nvCxnSpPr>
              <p:cNvPr id="7497" name="Google Shape;7497;p119"/>
              <p:cNvCxnSpPr/>
              <p:nvPr/>
            </p:nvCxnSpPr>
            <p:spPr>
              <a:xfrm rot="10800000" flipH="1">
                <a:off x="3726" y="1834"/>
                <a:ext cx="24" cy="24"/>
              </a:xfrm>
              <a:prstGeom prst="straightConnector1">
                <a:avLst/>
              </a:prstGeom>
              <a:noFill/>
              <a:ln w="19050" cap="flat" cmpd="sng">
                <a:solidFill>
                  <a:schemeClr val="dk1"/>
                </a:solidFill>
                <a:prstDash val="solid"/>
                <a:round/>
                <a:headEnd type="none" w="med" len="med"/>
                <a:tailEnd type="none" w="med" len="med"/>
              </a:ln>
            </p:spPr>
          </p:cxnSp>
        </p:grpSp>
        <p:cxnSp>
          <p:nvCxnSpPr>
            <p:cNvPr id="7498" name="Google Shape;7498;p119"/>
            <p:cNvCxnSpPr/>
            <p:nvPr/>
          </p:nvCxnSpPr>
          <p:spPr>
            <a:xfrm>
              <a:off x="7965669" y="1200180"/>
              <a:ext cx="0" cy="2159048"/>
            </a:xfrm>
            <a:prstGeom prst="straightConnector1">
              <a:avLst/>
            </a:prstGeom>
            <a:noFill/>
            <a:ln w="25400" cap="flat" cmpd="sng">
              <a:solidFill>
                <a:schemeClr val="dk1"/>
              </a:solidFill>
              <a:prstDash val="solid"/>
              <a:round/>
              <a:headEnd type="none" w="med" len="med"/>
              <a:tailEnd type="none" w="med" len="med"/>
            </a:ln>
          </p:spPr>
        </p:cxnSp>
        <p:cxnSp>
          <p:nvCxnSpPr>
            <p:cNvPr id="7499" name="Google Shape;7499;p119"/>
            <p:cNvCxnSpPr/>
            <p:nvPr/>
          </p:nvCxnSpPr>
          <p:spPr>
            <a:xfrm>
              <a:off x="9972557" y="1436494"/>
              <a:ext cx="0" cy="1869027"/>
            </a:xfrm>
            <a:prstGeom prst="straightConnector1">
              <a:avLst/>
            </a:prstGeom>
            <a:noFill/>
            <a:ln w="12700" cap="flat" cmpd="sng">
              <a:solidFill>
                <a:schemeClr val="dk1"/>
              </a:solidFill>
              <a:prstDash val="dash"/>
              <a:round/>
              <a:headEnd type="none" w="med" len="med"/>
              <a:tailEnd type="none" w="med" len="med"/>
            </a:ln>
          </p:spPr>
        </p:cxnSp>
        <p:sp>
          <p:nvSpPr>
            <p:cNvPr id="7500" name="Google Shape;7500;p119"/>
            <p:cNvSpPr/>
            <p:nvPr/>
          </p:nvSpPr>
          <p:spPr>
            <a:xfrm>
              <a:off x="7954426" y="1377415"/>
              <a:ext cx="2023753" cy="1965701"/>
            </a:xfrm>
            <a:custGeom>
              <a:avLst/>
              <a:gdLst/>
              <a:ahLst/>
              <a:cxnLst/>
              <a:rect l="l" t="t" r="r" b="b"/>
              <a:pathLst>
                <a:path w="720" h="732" extrusionOk="0">
                  <a:moveTo>
                    <a:pt x="0" y="732"/>
                  </a:moveTo>
                  <a:lnTo>
                    <a:pt x="720" y="0"/>
                  </a:lnTo>
                </a:path>
              </a:pathLst>
            </a:custGeom>
            <a:noFill/>
            <a:ln w="28575" cap="flat" cmpd="sng">
              <a:solidFill>
                <a:schemeClr val="dk1"/>
              </a:solidFill>
              <a:prstDash val="dash"/>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7501" name="Google Shape;7501;p119"/>
            <p:cNvCxnSpPr/>
            <p:nvPr/>
          </p:nvCxnSpPr>
          <p:spPr>
            <a:xfrm>
              <a:off x="7819509" y="1377415"/>
              <a:ext cx="140538" cy="0"/>
            </a:xfrm>
            <a:prstGeom prst="straightConnector1">
              <a:avLst/>
            </a:prstGeom>
            <a:noFill/>
            <a:ln w="19050" cap="flat" cmpd="sng">
              <a:solidFill>
                <a:schemeClr val="dk1"/>
              </a:solidFill>
              <a:prstDash val="solid"/>
              <a:round/>
              <a:headEnd type="none" w="med" len="med"/>
              <a:tailEnd type="none" w="med" len="med"/>
            </a:ln>
          </p:spPr>
        </p:cxnSp>
        <p:cxnSp>
          <p:nvCxnSpPr>
            <p:cNvPr id="7502" name="Google Shape;7502;p119"/>
            <p:cNvCxnSpPr/>
            <p:nvPr/>
          </p:nvCxnSpPr>
          <p:spPr>
            <a:xfrm>
              <a:off x="9966936" y="3359228"/>
              <a:ext cx="0" cy="155752"/>
            </a:xfrm>
            <a:prstGeom prst="straightConnector1">
              <a:avLst/>
            </a:prstGeom>
            <a:noFill/>
            <a:ln w="19050" cap="flat" cmpd="sng">
              <a:solidFill>
                <a:schemeClr val="dk1"/>
              </a:solidFill>
              <a:prstDash val="solid"/>
              <a:round/>
              <a:headEnd type="none" w="med" len="med"/>
              <a:tailEnd type="none" w="med" len="med"/>
            </a:ln>
          </p:spPr>
        </p:cxnSp>
        <p:sp>
          <p:nvSpPr>
            <p:cNvPr id="7503" name="Google Shape;7503;p119"/>
            <p:cNvSpPr txBox="1"/>
            <p:nvPr/>
          </p:nvSpPr>
          <p:spPr>
            <a:xfrm>
              <a:off x="7361453" y="1202894"/>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7504" name="Google Shape;7504;p119"/>
            <p:cNvSpPr txBox="1"/>
            <p:nvPr/>
          </p:nvSpPr>
          <p:spPr>
            <a:xfrm rot="-5400000">
              <a:off x="7391666" y="1332203"/>
              <a:ext cx="937199" cy="7026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a:ea typeface="Arial"/>
                  <a:cs typeface="Arial"/>
                  <a:sym typeface="Arial"/>
                </a:rPr>
                <a:t>out</a:t>
              </a:r>
              <a:endParaRPr/>
            </a:p>
          </p:txBody>
        </p:sp>
        <p:cxnSp>
          <p:nvCxnSpPr>
            <p:cNvPr id="7505" name="Google Shape;7505;p119"/>
            <p:cNvCxnSpPr/>
            <p:nvPr/>
          </p:nvCxnSpPr>
          <p:spPr>
            <a:xfrm>
              <a:off x="7999399" y="1380101"/>
              <a:ext cx="1841053" cy="0"/>
            </a:xfrm>
            <a:prstGeom prst="straightConnector1">
              <a:avLst/>
            </a:prstGeom>
            <a:noFill/>
            <a:ln w="12700" cap="flat" cmpd="sng">
              <a:solidFill>
                <a:srgbClr val="BFBFBF"/>
              </a:solidFill>
              <a:prstDash val="dash"/>
              <a:round/>
              <a:headEnd type="none" w="med" len="med"/>
              <a:tailEnd type="none" w="med" len="med"/>
            </a:ln>
          </p:spPr>
        </p:cxnSp>
        <p:cxnSp>
          <p:nvCxnSpPr>
            <p:cNvPr id="7506" name="Google Shape;7506;p119"/>
            <p:cNvCxnSpPr/>
            <p:nvPr/>
          </p:nvCxnSpPr>
          <p:spPr>
            <a:xfrm>
              <a:off x="7976136" y="3337560"/>
              <a:ext cx="2165684" cy="0"/>
            </a:xfrm>
            <a:prstGeom prst="straightConnector1">
              <a:avLst/>
            </a:prstGeom>
            <a:noFill/>
            <a:ln w="25400" cap="flat" cmpd="sng">
              <a:solidFill>
                <a:schemeClr val="dk1"/>
              </a:solidFill>
              <a:prstDash val="solid"/>
              <a:miter lim="800000"/>
              <a:headEnd type="none" w="sm" len="sm"/>
              <a:tailEnd type="none" w="sm" len="sm"/>
            </a:ln>
          </p:spPr>
        </p:cxnSp>
        <p:sp>
          <p:nvSpPr>
            <p:cNvPr id="7507" name="Google Shape;7507;p119"/>
            <p:cNvSpPr txBox="1"/>
            <p:nvPr/>
          </p:nvSpPr>
          <p:spPr>
            <a:xfrm rot="-5400000">
              <a:off x="7139298" y="2419300"/>
              <a:ext cx="123450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throughput: </a:t>
              </a:r>
              <a:endParaRPr/>
            </a:p>
          </p:txBody>
        </p:sp>
        <p:sp>
          <p:nvSpPr>
            <p:cNvPr id="7508" name="Google Shape;7508;p119"/>
            <p:cNvSpPr/>
            <p:nvPr/>
          </p:nvSpPr>
          <p:spPr>
            <a:xfrm>
              <a:off x="9893835" y="1336842"/>
              <a:ext cx="127000" cy="127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09" name="Google Shape;7509;p119"/>
            <p:cNvSpPr txBox="1"/>
            <p:nvPr/>
          </p:nvSpPr>
          <p:spPr>
            <a:xfrm>
              <a:off x="9646716" y="3476057"/>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7510" name="Google Shape;7510;p119"/>
            <p:cNvSpPr/>
            <p:nvPr/>
          </p:nvSpPr>
          <p:spPr>
            <a:xfrm>
              <a:off x="9912327" y="1689923"/>
              <a:ext cx="127000" cy="127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511" name="Google Shape;7511;p119"/>
            <p:cNvCxnSpPr/>
            <p:nvPr/>
          </p:nvCxnSpPr>
          <p:spPr>
            <a:xfrm>
              <a:off x="7960093" y="1773132"/>
              <a:ext cx="1975007" cy="0"/>
            </a:xfrm>
            <a:prstGeom prst="straightConnector1">
              <a:avLst/>
            </a:prstGeom>
            <a:noFill/>
            <a:ln w="12700" cap="flat" cmpd="sng">
              <a:solidFill>
                <a:srgbClr val="BFBFBF"/>
              </a:solidFill>
              <a:prstDash val="dash"/>
              <a:round/>
              <a:headEnd type="none" w="med" len="med"/>
              <a:tailEnd type="none" w="med" len="med"/>
            </a:ln>
          </p:spPr>
        </p:cxnSp>
        <p:sp>
          <p:nvSpPr>
            <p:cNvPr id="7512" name="Google Shape;7512;p119"/>
            <p:cNvSpPr/>
            <p:nvPr/>
          </p:nvSpPr>
          <p:spPr>
            <a:xfrm>
              <a:off x="9908716" y="1920329"/>
              <a:ext cx="127000" cy="127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513" name="Google Shape;7513;p119"/>
            <p:cNvCxnSpPr/>
            <p:nvPr/>
          </p:nvCxnSpPr>
          <p:spPr>
            <a:xfrm>
              <a:off x="7995485" y="1986203"/>
              <a:ext cx="1975007" cy="0"/>
            </a:xfrm>
            <a:prstGeom prst="straightConnector1">
              <a:avLst/>
            </a:prstGeom>
            <a:noFill/>
            <a:ln w="12700" cap="flat" cmpd="sng">
              <a:solidFill>
                <a:schemeClr val="dk1"/>
              </a:solidFill>
              <a:prstDash val="dash"/>
              <a:round/>
              <a:headEnd type="none" w="med" len="med"/>
              <a:tailEnd type="none" w="med" len="med"/>
            </a:ln>
          </p:spPr>
        </p:cxnSp>
      </p:grpSp>
      <p:sp>
        <p:nvSpPr>
          <p:cNvPr id="7514" name="Google Shape;7514;p11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114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519"/>
        <p:cNvGrpSpPr/>
        <p:nvPr/>
      </p:nvGrpSpPr>
      <p:grpSpPr>
        <a:xfrm>
          <a:off x="0" y="0"/>
          <a:ext cx="0" cy="0"/>
          <a:chOff x="0" y="0"/>
          <a:chExt cx="0" cy="0"/>
        </a:xfrm>
      </p:grpSpPr>
      <p:sp>
        <p:nvSpPr>
          <p:cNvPr id="7520" name="Google Shape;7520;p120"/>
          <p:cNvSpPr/>
          <p:nvPr/>
        </p:nvSpPr>
        <p:spPr>
          <a:xfrm flipH="1">
            <a:off x="3903164" y="3127613"/>
            <a:ext cx="169456" cy="1042731"/>
          </a:xfrm>
          <a:custGeom>
            <a:avLst/>
            <a:gdLst/>
            <a:ahLst/>
            <a:cxnLst/>
            <a:rect l="l" t="t" r="r" b="b"/>
            <a:pathLst>
              <a:path w="10000" h="11173" extrusionOk="0">
                <a:moveTo>
                  <a:pt x="10000" y="6998"/>
                </a:moveTo>
                <a:lnTo>
                  <a:pt x="458" y="0"/>
                </a:lnTo>
                <a:cubicBezTo>
                  <a:pt x="306" y="3139"/>
                  <a:pt x="153" y="6277"/>
                  <a:pt x="0" y="9416"/>
                </a:cubicBezTo>
                <a:lnTo>
                  <a:pt x="9177" y="11173"/>
                </a:lnTo>
                <a:lnTo>
                  <a:pt x="10000" y="699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521" name="Google Shape;7521;p120"/>
          <p:cNvGrpSpPr/>
          <p:nvPr/>
        </p:nvGrpSpPr>
        <p:grpSpPr>
          <a:xfrm>
            <a:off x="4058150" y="3125879"/>
            <a:ext cx="616282" cy="869387"/>
            <a:chOff x="10910964" y="2513124"/>
            <a:chExt cx="586769" cy="904023"/>
          </a:xfrm>
        </p:grpSpPr>
        <p:sp>
          <p:nvSpPr>
            <p:cNvPr id="7522" name="Google Shape;7522;p120"/>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523" name="Google Shape;7523;p120"/>
            <p:cNvCxnSpPr/>
            <p:nvPr/>
          </p:nvCxnSpPr>
          <p:spPr>
            <a:xfrm>
              <a:off x="10910964"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24" name="Google Shape;7524;p120"/>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25" name="Google Shape;7525;p120"/>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26" name="Google Shape;7526;p120"/>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527" name="Google Shape;7527;p120"/>
          <p:cNvSpPr/>
          <p:nvPr/>
        </p:nvSpPr>
        <p:spPr>
          <a:xfrm flipH="1">
            <a:off x="1898724" y="5081691"/>
            <a:ext cx="195993" cy="1005421"/>
          </a:xfrm>
          <a:custGeom>
            <a:avLst/>
            <a:gdLst/>
            <a:ahLst/>
            <a:cxnLst/>
            <a:rect l="l" t="t" r="r" b="b"/>
            <a:pathLst>
              <a:path w="10740" h="9490" extrusionOk="0">
                <a:moveTo>
                  <a:pt x="10740" y="6979"/>
                </a:moveTo>
                <a:lnTo>
                  <a:pt x="424" y="0"/>
                </a:lnTo>
                <a:cubicBezTo>
                  <a:pt x="283" y="3043"/>
                  <a:pt x="141" y="5235"/>
                  <a:pt x="0" y="8278"/>
                </a:cubicBezTo>
                <a:lnTo>
                  <a:pt x="10043" y="9490"/>
                </a:lnTo>
                <a:lnTo>
                  <a:pt x="10740" y="697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528" name="Google Shape;7528;p120"/>
          <p:cNvGrpSpPr/>
          <p:nvPr/>
        </p:nvGrpSpPr>
        <p:grpSpPr>
          <a:xfrm>
            <a:off x="2080082" y="5084889"/>
            <a:ext cx="616282" cy="869387"/>
            <a:chOff x="10910964" y="2513124"/>
            <a:chExt cx="586769" cy="904023"/>
          </a:xfrm>
        </p:grpSpPr>
        <p:sp>
          <p:nvSpPr>
            <p:cNvPr id="7529" name="Google Shape;7529;p120"/>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530" name="Google Shape;7530;p120"/>
            <p:cNvCxnSpPr/>
            <p:nvPr/>
          </p:nvCxnSpPr>
          <p:spPr>
            <a:xfrm>
              <a:off x="10910964"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31" name="Google Shape;7531;p120"/>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32" name="Google Shape;7532;p120"/>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33" name="Google Shape;7533;p120"/>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534" name="Google Shape;7534;p120"/>
          <p:cNvSpPr/>
          <p:nvPr/>
        </p:nvSpPr>
        <p:spPr>
          <a:xfrm>
            <a:off x="8102599" y="5226097"/>
            <a:ext cx="168983" cy="1122548"/>
          </a:xfrm>
          <a:custGeom>
            <a:avLst/>
            <a:gdLst/>
            <a:ahLst/>
            <a:cxnLst/>
            <a:rect l="l" t="t" r="r" b="b"/>
            <a:pathLst>
              <a:path w="7144" h="11066" extrusionOk="0">
                <a:moveTo>
                  <a:pt x="7144" y="7022"/>
                </a:moveTo>
                <a:lnTo>
                  <a:pt x="328" y="0"/>
                </a:lnTo>
                <a:cubicBezTo>
                  <a:pt x="219" y="3178"/>
                  <a:pt x="109" y="6355"/>
                  <a:pt x="0" y="9533"/>
                </a:cubicBezTo>
                <a:lnTo>
                  <a:pt x="6605" y="11066"/>
                </a:lnTo>
                <a:cubicBezTo>
                  <a:pt x="6785" y="9718"/>
                  <a:pt x="6964" y="8370"/>
                  <a:pt x="7144" y="7022"/>
                </a:cubicBez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535" name="Google Shape;7535;p120"/>
          <p:cNvGrpSpPr/>
          <p:nvPr/>
        </p:nvGrpSpPr>
        <p:grpSpPr>
          <a:xfrm>
            <a:off x="7504175" y="5297345"/>
            <a:ext cx="616281" cy="869387"/>
            <a:chOff x="10910965" y="2513124"/>
            <a:chExt cx="586768" cy="904023"/>
          </a:xfrm>
        </p:grpSpPr>
        <p:sp>
          <p:nvSpPr>
            <p:cNvPr id="7536" name="Google Shape;7536;p120"/>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537" name="Google Shape;7537;p120"/>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38" name="Google Shape;7538;p120"/>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39" name="Google Shape;7539;p120"/>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40" name="Google Shape;7540;p120"/>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541" name="Google Shape;7541;p120"/>
          <p:cNvSpPr/>
          <p:nvPr/>
        </p:nvSpPr>
        <p:spPr>
          <a:xfrm>
            <a:off x="8572023" y="3216064"/>
            <a:ext cx="223031" cy="1244178"/>
          </a:xfrm>
          <a:custGeom>
            <a:avLst/>
            <a:gdLst/>
            <a:ahLst/>
            <a:cxnLst/>
            <a:rect l="l" t="t" r="r" b="b"/>
            <a:pathLst>
              <a:path w="10000" h="12265" extrusionOk="0">
                <a:moveTo>
                  <a:pt x="10000" y="8488"/>
                </a:moveTo>
                <a:lnTo>
                  <a:pt x="348" y="0"/>
                </a:lnTo>
                <a:lnTo>
                  <a:pt x="0" y="9533"/>
                </a:lnTo>
                <a:lnTo>
                  <a:pt x="9025" y="12265"/>
                </a:lnTo>
                <a:lnTo>
                  <a:pt x="10000" y="848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542" name="Google Shape;7542;p120"/>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Causes/costs of congestion: scenario 3</a:t>
            </a:r>
            <a:endParaRPr sz="4400" b="0"/>
          </a:p>
        </p:txBody>
      </p:sp>
      <p:sp>
        <p:nvSpPr>
          <p:cNvPr id="7543" name="Google Shape;7543;p120"/>
          <p:cNvSpPr txBox="1"/>
          <p:nvPr/>
        </p:nvSpPr>
        <p:spPr>
          <a:xfrm>
            <a:off x="936625" y="1320799"/>
            <a:ext cx="3787775" cy="1247775"/>
          </a:xfrm>
          <a:prstGeom prst="rect">
            <a:avLst/>
          </a:prstGeom>
          <a:noFill/>
          <a:ln>
            <a:noFill/>
          </a:ln>
        </p:spPr>
        <p:txBody>
          <a:bodyPr spcFirstLastPara="1" wrap="square" lIns="91425" tIns="45700" rIns="91425" bIns="45700" anchor="t" anchorCtr="0">
            <a:normAutofit lnSpcReduction="10000"/>
          </a:bodyPr>
          <a:lstStyle/>
          <a:p>
            <a:pPr marL="352425" marR="0" lvl="0" indent="-222250" algn="l" rtl="0">
              <a:lnSpc>
                <a:spcPct val="90000"/>
              </a:lnSpc>
              <a:spcBef>
                <a:spcPts val="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four </a:t>
            </a:r>
            <a:r>
              <a:rPr lang="en-US" sz="2400" b="0" i="0" u="none" strike="noStrike" cap="none">
                <a:solidFill>
                  <a:srgbClr val="000000"/>
                </a:solidFill>
                <a:latin typeface="Calibri"/>
                <a:ea typeface="Calibri"/>
                <a:cs typeface="Calibri"/>
                <a:sym typeface="Calibri"/>
              </a:rPr>
              <a:t>senders</a:t>
            </a:r>
            <a:endParaRPr/>
          </a:p>
          <a:p>
            <a:pPr marL="352425" marR="0" lvl="0" indent="-222250" algn="l" rtl="0">
              <a:lnSpc>
                <a:spcPct val="90000"/>
              </a:lnSpc>
              <a:spcBef>
                <a:spcPts val="100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multi-hop</a:t>
            </a:r>
            <a:r>
              <a:rPr lang="en-US" sz="2400" b="0" i="0" u="none" strike="noStrike" cap="none">
                <a:solidFill>
                  <a:srgbClr val="000000"/>
                </a:solidFill>
                <a:latin typeface="Calibri"/>
                <a:ea typeface="Calibri"/>
                <a:cs typeface="Calibri"/>
                <a:sym typeface="Calibri"/>
              </a:rPr>
              <a:t> paths</a:t>
            </a:r>
            <a:endParaRPr/>
          </a:p>
          <a:p>
            <a:pPr marL="352425" marR="0" lvl="0" indent="-22225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timeout/retransmit</a:t>
            </a:r>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7544" name="Google Shape;7544;p120"/>
          <p:cNvSpPr/>
          <p:nvPr/>
        </p:nvSpPr>
        <p:spPr>
          <a:xfrm>
            <a:off x="4733925" y="1273175"/>
            <a:ext cx="6264275" cy="526128"/>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sng" strike="noStrike" cap="none">
                <a:solidFill>
                  <a:srgbClr val="CC0000"/>
                </a:solidFill>
                <a:latin typeface="Calibri"/>
                <a:ea typeface="Calibri"/>
                <a:cs typeface="Calibri"/>
                <a:sym typeface="Calibri"/>
              </a:rPr>
              <a:t>Q:</a:t>
            </a:r>
            <a:r>
              <a:rPr lang="en-US" sz="2400" b="0" i="0" u="none" strike="noStrike" cap="none">
                <a:solidFill>
                  <a:srgbClr val="FF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what happens as </a:t>
            </a:r>
            <a:r>
              <a:rPr lang="en-US" sz="2400" b="0" i="0" u="none" strike="noStrike" cap="none">
                <a:solidFill>
                  <a:srgbClr val="CC0000"/>
                </a:solidFill>
                <a:latin typeface="Noto Sans Symbols"/>
                <a:ea typeface="Noto Sans Symbols"/>
                <a:cs typeface="Noto Sans Symbols"/>
                <a:sym typeface="Noto Sans Symbols"/>
              </a:rPr>
              <a:t>λ</a:t>
            </a:r>
            <a:r>
              <a:rPr lang="en-US" sz="2400" b="0" i="0" u="none" strike="noStrike" cap="none" baseline="-25000">
                <a:solidFill>
                  <a:srgbClr val="CC0000"/>
                </a:solidFill>
                <a:latin typeface="Gill Sans"/>
                <a:ea typeface="Gill Sans"/>
                <a:cs typeface="Gill Sans"/>
                <a:sym typeface="Gill Sans"/>
              </a:rPr>
              <a:t>in</a:t>
            </a:r>
            <a:r>
              <a:rPr lang="en-US" sz="2400" b="0" i="0" u="none" strike="noStrike" cap="none">
                <a:solidFill>
                  <a:srgbClr val="CC0000"/>
                </a:solidFill>
                <a:latin typeface="Gill Sans"/>
                <a:ea typeface="Gill Sans"/>
                <a:cs typeface="Gill Sans"/>
                <a:sym typeface="Gill Sans"/>
              </a:rPr>
              <a:t> </a:t>
            </a:r>
            <a:r>
              <a:rPr lang="en-US" sz="2400" b="0" i="0" u="none" strike="noStrike" cap="none">
                <a:solidFill>
                  <a:srgbClr val="000000"/>
                </a:solidFill>
                <a:latin typeface="Calibri"/>
                <a:ea typeface="Calibri"/>
                <a:cs typeface="Calibri"/>
                <a:sym typeface="Calibri"/>
              </a:rPr>
              <a:t>and</a:t>
            </a:r>
            <a:r>
              <a:rPr lang="en-US" sz="2400" b="0" i="0" u="none" strike="noStrike" cap="none">
                <a:solidFill>
                  <a:srgbClr val="000000"/>
                </a:solidFill>
                <a:latin typeface="Gill Sans"/>
                <a:ea typeface="Gill Sans"/>
                <a:cs typeface="Gill Sans"/>
                <a:sym typeface="Gill Sans"/>
              </a:rPr>
              <a:t> </a:t>
            </a:r>
            <a:r>
              <a:rPr lang="en-US" sz="2400" b="0" i="0" u="none" strike="noStrike" cap="none">
                <a:solidFill>
                  <a:srgbClr val="CC0000"/>
                </a:solidFill>
                <a:latin typeface="Noto Sans Symbols"/>
                <a:ea typeface="Noto Sans Symbols"/>
                <a:cs typeface="Noto Sans Symbols"/>
                <a:sym typeface="Noto Sans Symbols"/>
              </a:rPr>
              <a:t>λ</a:t>
            </a:r>
            <a:r>
              <a:rPr lang="en-US" sz="2400" b="0" i="0" u="none" strike="noStrike" cap="none" baseline="-25000">
                <a:solidFill>
                  <a:srgbClr val="CC0000"/>
                </a:solidFill>
                <a:latin typeface="Gill Sans"/>
                <a:ea typeface="Gill Sans"/>
                <a:cs typeface="Gill Sans"/>
                <a:sym typeface="Gill Sans"/>
              </a:rPr>
              <a:t>in</a:t>
            </a:r>
            <a:r>
              <a:rPr lang="en-US" sz="2400" b="1" i="0" u="none" strike="noStrike" cap="none" baseline="30000">
                <a:solidFill>
                  <a:srgbClr val="CC0000"/>
                </a:solidFill>
                <a:latin typeface="Arial"/>
                <a:ea typeface="Arial"/>
                <a:cs typeface="Arial"/>
                <a:sym typeface="Arial"/>
              </a:rPr>
              <a:t>’</a:t>
            </a:r>
            <a:r>
              <a:rPr lang="en-US" sz="2400" b="0" i="0" u="none" strike="noStrike" cap="none">
                <a:solidFill>
                  <a:srgbClr val="000000"/>
                </a:solidFill>
                <a:latin typeface="Gill Sans"/>
                <a:ea typeface="Gill Sans"/>
                <a:cs typeface="Gill Sans"/>
                <a:sym typeface="Gill Sans"/>
              </a:rPr>
              <a:t> </a:t>
            </a:r>
            <a:r>
              <a:rPr lang="en-US" sz="2400" b="0" i="0" u="none" strike="noStrike" cap="none">
                <a:solidFill>
                  <a:srgbClr val="000000"/>
                </a:solidFill>
                <a:latin typeface="Calibri"/>
                <a:ea typeface="Calibri"/>
                <a:cs typeface="Calibri"/>
                <a:sym typeface="Calibri"/>
              </a:rPr>
              <a:t>increase ?</a:t>
            </a:r>
            <a:endParaRPr sz="2400" b="0" i="0" u="none" strike="noStrike" cap="none">
              <a:solidFill>
                <a:srgbClr val="000000"/>
              </a:solidFill>
              <a:latin typeface="Calibri"/>
              <a:ea typeface="Calibri"/>
              <a:cs typeface="Calibri"/>
              <a:sym typeface="Calibri"/>
            </a:endParaRPr>
          </a:p>
        </p:txBody>
      </p:sp>
      <p:sp>
        <p:nvSpPr>
          <p:cNvPr id="7545" name="Google Shape;7545;p120"/>
          <p:cNvSpPr/>
          <p:nvPr/>
        </p:nvSpPr>
        <p:spPr>
          <a:xfrm>
            <a:off x="4764261" y="1804940"/>
            <a:ext cx="6994525" cy="1066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sng" strike="noStrike" cap="none">
                <a:solidFill>
                  <a:srgbClr val="CC0000"/>
                </a:solidFill>
                <a:latin typeface="Calibri"/>
                <a:ea typeface="Calibri"/>
                <a:cs typeface="Calibri"/>
                <a:sym typeface="Calibri"/>
              </a:rPr>
              <a:t>A:</a:t>
            </a:r>
            <a:r>
              <a:rPr lang="en-US" sz="2400" b="0" i="0" u="none" strike="noStrike" cap="none">
                <a:solidFill>
                  <a:srgbClr val="FF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as red  </a:t>
            </a:r>
            <a:r>
              <a:rPr lang="en-US" sz="2400" b="0" i="0" u="none" strike="noStrike" cap="none">
                <a:solidFill>
                  <a:srgbClr val="CC0000"/>
                </a:solidFill>
                <a:latin typeface="Noto Sans Symbols"/>
                <a:ea typeface="Noto Sans Symbols"/>
                <a:cs typeface="Noto Sans Symbols"/>
                <a:sym typeface="Noto Sans Symbols"/>
              </a:rPr>
              <a:t>λ</a:t>
            </a:r>
            <a:r>
              <a:rPr lang="en-US" sz="2400" b="0" i="0" u="none" strike="noStrike" cap="none" baseline="-25000">
                <a:solidFill>
                  <a:srgbClr val="CC0000"/>
                </a:solidFill>
                <a:latin typeface="Gill Sans"/>
                <a:ea typeface="Gill Sans"/>
                <a:cs typeface="Gill Sans"/>
                <a:sym typeface="Gill Sans"/>
              </a:rPr>
              <a:t>in</a:t>
            </a:r>
            <a:r>
              <a:rPr lang="en-US" sz="2400" b="0" i="0" u="none" strike="noStrike" cap="none" baseline="30000">
                <a:solidFill>
                  <a:srgbClr val="CC0000"/>
                </a:solidFill>
                <a:latin typeface="Arial"/>
                <a:ea typeface="Arial"/>
                <a:cs typeface="Arial"/>
                <a:sym typeface="Arial"/>
              </a:rPr>
              <a:t>’</a:t>
            </a:r>
            <a:r>
              <a:rPr lang="en-US" sz="2400" b="0" i="0" u="none" strike="noStrike" cap="none">
                <a:solidFill>
                  <a:srgbClr val="000000"/>
                </a:solidFill>
                <a:latin typeface="Arial"/>
                <a:ea typeface="Arial"/>
                <a:cs typeface="Arial"/>
                <a:sym typeface="Arial"/>
              </a:rPr>
              <a:t> </a:t>
            </a:r>
            <a:r>
              <a:rPr lang="en-US" sz="2400" b="0" i="0" u="none" strike="noStrike" cap="none">
                <a:solidFill>
                  <a:srgbClr val="000000"/>
                </a:solidFill>
                <a:latin typeface="Calibri"/>
                <a:ea typeface="Calibri"/>
                <a:cs typeface="Calibri"/>
                <a:sym typeface="Calibri"/>
              </a:rPr>
              <a:t>increases, all arriving blue pkts at upper queue are dropped, blue throughput </a:t>
            </a:r>
            <a:r>
              <a:rPr lang="en-US" sz="2400" b="0" i="0" u="none" strike="noStrike" cap="none">
                <a:solidFill>
                  <a:srgbClr val="000000"/>
                </a:solidFill>
                <a:latin typeface="Noto Sans Symbols"/>
                <a:ea typeface="Noto Sans Symbols"/>
                <a:cs typeface="Noto Sans Symbols"/>
                <a:sym typeface="Noto Sans Symbols"/>
              </a:rPr>
              <a:t>→</a:t>
            </a:r>
            <a:r>
              <a:rPr lang="en-US" sz="2400" b="0" i="0" u="none" strike="noStrike" cap="none">
                <a:solidFill>
                  <a:srgbClr val="000000"/>
                </a:solidFill>
                <a:latin typeface="Gill Sans"/>
                <a:ea typeface="Gill Sans"/>
                <a:cs typeface="Gill Sans"/>
                <a:sym typeface="Gill Sans"/>
              </a:rPr>
              <a:t> </a:t>
            </a:r>
            <a:r>
              <a:rPr lang="en-US" sz="2400" b="0" i="0" u="none" strike="noStrike" cap="none">
                <a:solidFill>
                  <a:srgbClr val="000000"/>
                </a:solidFill>
                <a:latin typeface="Calibri"/>
                <a:ea typeface="Calibri"/>
                <a:cs typeface="Calibri"/>
                <a:sym typeface="Calibri"/>
              </a:rPr>
              <a:t>0</a:t>
            </a:r>
            <a:endParaRPr sz="2400" b="0" i="0" u="none" strike="noStrike" cap="none">
              <a:solidFill>
                <a:srgbClr val="000000"/>
              </a:solidFill>
              <a:latin typeface="Calibri"/>
              <a:ea typeface="Calibri"/>
              <a:cs typeface="Calibri"/>
              <a:sym typeface="Calibri"/>
            </a:endParaRPr>
          </a:p>
        </p:txBody>
      </p:sp>
      <p:grpSp>
        <p:nvGrpSpPr>
          <p:cNvPr id="7546" name="Google Shape;7546;p120"/>
          <p:cNvGrpSpPr/>
          <p:nvPr/>
        </p:nvGrpSpPr>
        <p:grpSpPr>
          <a:xfrm>
            <a:off x="5682185" y="4389943"/>
            <a:ext cx="1015652" cy="456281"/>
            <a:chOff x="7493876" y="2774731"/>
            <a:chExt cx="1481958" cy="894622"/>
          </a:xfrm>
        </p:grpSpPr>
        <p:sp>
          <p:nvSpPr>
            <p:cNvPr id="7547" name="Google Shape;7547;p1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48" name="Google Shape;7548;p1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49" name="Google Shape;7549;p120"/>
            <p:cNvGrpSpPr/>
            <p:nvPr/>
          </p:nvGrpSpPr>
          <p:grpSpPr>
            <a:xfrm>
              <a:off x="7713663" y="2848339"/>
              <a:ext cx="1042107" cy="425543"/>
              <a:chOff x="7786941" y="2884917"/>
              <a:chExt cx="897649" cy="353919"/>
            </a:xfrm>
          </p:grpSpPr>
          <p:sp>
            <p:nvSpPr>
              <p:cNvPr id="7550" name="Google Shape;7550;p1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51" name="Google Shape;7551;p1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52" name="Google Shape;7552;p1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53" name="Google Shape;7553;p1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54" name="Google Shape;7554;p120"/>
          <p:cNvGrpSpPr/>
          <p:nvPr/>
        </p:nvGrpSpPr>
        <p:grpSpPr>
          <a:xfrm>
            <a:off x="5962825" y="5123116"/>
            <a:ext cx="1015652" cy="456281"/>
            <a:chOff x="7493876" y="2774731"/>
            <a:chExt cx="1481958" cy="894622"/>
          </a:xfrm>
        </p:grpSpPr>
        <p:sp>
          <p:nvSpPr>
            <p:cNvPr id="7555" name="Google Shape;7555;p1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56" name="Google Shape;7556;p1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57" name="Google Shape;7557;p120"/>
            <p:cNvGrpSpPr/>
            <p:nvPr/>
          </p:nvGrpSpPr>
          <p:grpSpPr>
            <a:xfrm>
              <a:off x="7713663" y="2848339"/>
              <a:ext cx="1042107" cy="425543"/>
              <a:chOff x="7786941" y="2884917"/>
              <a:chExt cx="897649" cy="353919"/>
            </a:xfrm>
          </p:grpSpPr>
          <p:sp>
            <p:nvSpPr>
              <p:cNvPr id="7558" name="Google Shape;7558;p1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59" name="Google Shape;7559;p1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60" name="Google Shape;7560;p1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61" name="Google Shape;7561;p1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62" name="Google Shape;7562;p120"/>
          <p:cNvGrpSpPr/>
          <p:nvPr/>
        </p:nvGrpSpPr>
        <p:grpSpPr>
          <a:xfrm>
            <a:off x="3583956" y="4844264"/>
            <a:ext cx="1015652" cy="456281"/>
            <a:chOff x="7493876" y="2774731"/>
            <a:chExt cx="1481958" cy="894622"/>
          </a:xfrm>
        </p:grpSpPr>
        <p:sp>
          <p:nvSpPr>
            <p:cNvPr id="7563" name="Google Shape;7563;p1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64" name="Google Shape;7564;p1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65" name="Google Shape;7565;p120"/>
            <p:cNvGrpSpPr/>
            <p:nvPr/>
          </p:nvGrpSpPr>
          <p:grpSpPr>
            <a:xfrm>
              <a:off x="7713663" y="2848339"/>
              <a:ext cx="1042107" cy="425543"/>
              <a:chOff x="7786941" y="2884917"/>
              <a:chExt cx="897649" cy="353919"/>
            </a:xfrm>
          </p:grpSpPr>
          <p:sp>
            <p:nvSpPr>
              <p:cNvPr id="7566" name="Google Shape;7566;p1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67" name="Google Shape;7567;p1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68" name="Google Shape;7568;p1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69" name="Google Shape;7569;p1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570" name="Google Shape;7570;p120"/>
          <p:cNvSpPr txBox="1"/>
          <p:nvPr/>
        </p:nvSpPr>
        <p:spPr>
          <a:xfrm>
            <a:off x="5310361" y="3661938"/>
            <a:ext cx="1912938" cy="39528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finite shared output link buffers</a:t>
            </a:r>
            <a:endParaRPr/>
          </a:p>
        </p:txBody>
      </p:sp>
      <p:cxnSp>
        <p:nvCxnSpPr>
          <p:cNvPr id="7571" name="Google Shape;7571;p120"/>
          <p:cNvCxnSpPr/>
          <p:nvPr/>
        </p:nvCxnSpPr>
        <p:spPr>
          <a:xfrm flipH="1">
            <a:off x="4151313" y="4113259"/>
            <a:ext cx="923925" cy="866775"/>
          </a:xfrm>
          <a:prstGeom prst="straightConnector1">
            <a:avLst/>
          </a:prstGeom>
          <a:noFill/>
          <a:ln w="19050" cap="flat" cmpd="sng">
            <a:solidFill>
              <a:srgbClr val="000000"/>
            </a:solidFill>
            <a:prstDash val="solid"/>
            <a:round/>
            <a:headEnd type="none" w="med" len="med"/>
            <a:tailEnd type="none" w="med" len="med"/>
          </a:ln>
        </p:spPr>
      </p:cxnSp>
      <p:sp>
        <p:nvSpPr>
          <p:cNvPr id="7572" name="Google Shape;7572;p120"/>
          <p:cNvSpPr txBox="1"/>
          <p:nvPr/>
        </p:nvSpPr>
        <p:spPr>
          <a:xfrm>
            <a:off x="3992563" y="2779759"/>
            <a:ext cx="735012" cy="231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Host A</a:t>
            </a:r>
            <a:endParaRPr/>
          </a:p>
        </p:txBody>
      </p:sp>
      <p:cxnSp>
        <p:nvCxnSpPr>
          <p:cNvPr id="7573" name="Google Shape;7573;p120"/>
          <p:cNvCxnSpPr/>
          <p:nvPr/>
        </p:nvCxnSpPr>
        <p:spPr>
          <a:xfrm rot="10800000">
            <a:off x="1868129" y="6103982"/>
            <a:ext cx="2462570" cy="0"/>
          </a:xfrm>
          <a:prstGeom prst="straightConnector1">
            <a:avLst/>
          </a:prstGeom>
          <a:noFill/>
          <a:ln w="19050" cap="flat" cmpd="sng">
            <a:solidFill>
              <a:srgbClr val="000000"/>
            </a:solidFill>
            <a:prstDash val="solid"/>
            <a:round/>
            <a:headEnd type="none" w="med" len="med"/>
            <a:tailEnd type="none" w="med" len="med"/>
          </a:ln>
        </p:spPr>
      </p:cxnSp>
      <p:cxnSp>
        <p:nvCxnSpPr>
          <p:cNvPr id="7574" name="Google Shape;7574;p120"/>
          <p:cNvCxnSpPr/>
          <p:nvPr/>
        </p:nvCxnSpPr>
        <p:spPr>
          <a:xfrm rot="10800000">
            <a:off x="4637088" y="4543472"/>
            <a:ext cx="1357312" cy="17462"/>
          </a:xfrm>
          <a:prstGeom prst="straightConnector1">
            <a:avLst/>
          </a:prstGeom>
          <a:noFill/>
          <a:ln w="19050" cap="flat" cmpd="sng">
            <a:solidFill>
              <a:srgbClr val="000000"/>
            </a:solidFill>
            <a:prstDash val="solid"/>
            <a:round/>
            <a:headEnd type="none" w="med" len="med"/>
            <a:tailEnd type="none" w="med" len="med"/>
          </a:ln>
        </p:spPr>
      </p:cxnSp>
      <p:cxnSp>
        <p:nvCxnSpPr>
          <p:cNvPr id="7575" name="Google Shape;7575;p120"/>
          <p:cNvCxnSpPr/>
          <p:nvPr/>
        </p:nvCxnSpPr>
        <p:spPr>
          <a:xfrm rot="10800000">
            <a:off x="6302375" y="4560933"/>
            <a:ext cx="895350" cy="9525"/>
          </a:xfrm>
          <a:prstGeom prst="straightConnector1">
            <a:avLst/>
          </a:prstGeom>
          <a:noFill/>
          <a:ln w="19050" cap="flat" cmpd="sng">
            <a:solidFill>
              <a:srgbClr val="000000"/>
            </a:solidFill>
            <a:prstDash val="solid"/>
            <a:round/>
            <a:headEnd type="none" w="med" len="med"/>
            <a:tailEnd type="none" w="med" len="med"/>
          </a:ln>
        </p:spPr>
      </p:cxnSp>
      <p:cxnSp>
        <p:nvCxnSpPr>
          <p:cNvPr id="7576" name="Google Shape;7576;p120"/>
          <p:cNvCxnSpPr/>
          <p:nvPr/>
        </p:nvCxnSpPr>
        <p:spPr>
          <a:xfrm flipH="1">
            <a:off x="6361112" y="4073832"/>
            <a:ext cx="1337545" cy="1353877"/>
          </a:xfrm>
          <a:prstGeom prst="straightConnector1">
            <a:avLst/>
          </a:prstGeom>
          <a:noFill/>
          <a:ln w="19050" cap="flat" cmpd="sng">
            <a:solidFill>
              <a:srgbClr val="000000"/>
            </a:solidFill>
            <a:prstDash val="solid"/>
            <a:round/>
            <a:headEnd type="none" w="med" len="med"/>
            <a:tailEnd type="none" w="med" len="med"/>
          </a:ln>
        </p:spPr>
      </p:cxnSp>
      <p:cxnSp>
        <p:nvCxnSpPr>
          <p:cNvPr id="7577" name="Google Shape;7577;p120"/>
          <p:cNvCxnSpPr/>
          <p:nvPr/>
        </p:nvCxnSpPr>
        <p:spPr>
          <a:xfrm rot="10800000">
            <a:off x="7687685" y="4077626"/>
            <a:ext cx="439738" cy="0"/>
          </a:xfrm>
          <a:prstGeom prst="straightConnector1">
            <a:avLst/>
          </a:prstGeom>
          <a:noFill/>
          <a:ln w="19050" cap="flat" cmpd="sng">
            <a:solidFill>
              <a:srgbClr val="000000"/>
            </a:solidFill>
            <a:prstDash val="solid"/>
            <a:round/>
            <a:headEnd type="none" w="med" len="med"/>
            <a:tailEnd type="none" w="med" len="med"/>
          </a:ln>
        </p:spPr>
      </p:cxnSp>
      <p:grpSp>
        <p:nvGrpSpPr>
          <p:cNvPr id="7578" name="Google Shape;7578;p120"/>
          <p:cNvGrpSpPr/>
          <p:nvPr/>
        </p:nvGrpSpPr>
        <p:grpSpPr>
          <a:xfrm>
            <a:off x="7027073" y="4812231"/>
            <a:ext cx="637943" cy="602421"/>
            <a:chOff x="7027073" y="4812231"/>
            <a:chExt cx="637943" cy="602421"/>
          </a:xfrm>
        </p:grpSpPr>
        <p:sp>
          <p:nvSpPr>
            <p:cNvPr id="7579" name="Google Shape;7579;p120"/>
            <p:cNvSpPr txBox="1"/>
            <p:nvPr/>
          </p:nvSpPr>
          <p:spPr>
            <a:xfrm>
              <a:off x="7027073" y="4812231"/>
              <a:ext cx="617537"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a:ea typeface="Arial"/>
                  <a:cs typeface="Arial"/>
                  <a:sym typeface="Arial"/>
                </a:rPr>
                <a:t>out</a:t>
              </a:r>
              <a:endParaRPr sz="2000" b="0" i="0" u="none" strike="noStrike" cap="none">
                <a:solidFill>
                  <a:srgbClr val="C00000"/>
                </a:solidFill>
                <a:latin typeface="Comic Sans MS"/>
                <a:ea typeface="Comic Sans MS"/>
                <a:cs typeface="Comic Sans MS"/>
                <a:sym typeface="Comic Sans MS"/>
              </a:endParaRPr>
            </a:p>
          </p:txBody>
        </p:sp>
        <p:cxnSp>
          <p:nvCxnSpPr>
            <p:cNvPr id="7580" name="Google Shape;7580;p120"/>
            <p:cNvCxnSpPr/>
            <p:nvPr/>
          </p:nvCxnSpPr>
          <p:spPr>
            <a:xfrm>
              <a:off x="7464991" y="5195577"/>
              <a:ext cx="200025" cy="219075"/>
            </a:xfrm>
            <a:prstGeom prst="straightConnector1">
              <a:avLst/>
            </a:prstGeom>
            <a:noFill/>
            <a:ln w="9525" cap="flat" cmpd="sng">
              <a:solidFill>
                <a:srgbClr val="000000"/>
              </a:solidFill>
              <a:prstDash val="solid"/>
              <a:round/>
              <a:headEnd type="none" w="med" len="med"/>
              <a:tailEnd type="triangle" w="med" len="med"/>
            </a:ln>
          </p:spPr>
        </p:cxnSp>
      </p:grpSp>
      <p:cxnSp>
        <p:nvCxnSpPr>
          <p:cNvPr id="7581" name="Google Shape;7581;p120"/>
          <p:cNvCxnSpPr/>
          <p:nvPr/>
        </p:nvCxnSpPr>
        <p:spPr>
          <a:xfrm flipH="1">
            <a:off x="6249988" y="4162002"/>
            <a:ext cx="7937" cy="243358"/>
          </a:xfrm>
          <a:prstGeom prst="straightConnector1">
            <a:avLst/>
          </a:prstGeom>
          <a:noFill/>
          <a:ln w="9525" cap="flat" cmpd="sng">
            <a:solidFill>
              <a:srgbClr val="000000"/>
            </a:solidFill>
            <a:prstDash val="solid"/>
            <a:round/>
            <a:headEnd type="none" w="med" len="med"/>
            <a:tailEnd type="triangle" w="med" len="med"/>
          </a:ln>
        </p:spPr>
      </p:cxnSp>
      <p:cxnSp>
        <p:nvCxnSpPr>
          <p:cNvPr id="7582" name="Google Shape;7582;p120"/>
          <p:cNvCxnSpPr/>
          <p:nvPr/>
        </p:nvCxnSpPr>
        <p:spPr>
          <a:xfrm>
            <a:off x="6465888" y="3475084"/>
            <a:ext cx="276225" cy="1588"/>
          </a:xfrm>
          <a:prstGeom prst="straightConnector1">
            <a:avLst/>
          </a:prstGeom>
          <a:noFill/>
          <a:ln w="38100" cap="flat" cmpd="sng">
            <a:solidFill>
              <a:srgbClr val="FFFFFF"/>
            </a:solidFill>
            <a:prstDash val="dot"/>
            <a:round/>
            <a:headEnd type="none" w="med" len="med"/>
            <a:tailEnd type="none" w="med" len="med"/>
          </a:ln>
        </p:spPr>
      </p:cxnSp>
      <p:cxnSp>
        <p:nvCxnSpPr>
          <p:cNvPr id="7583" name="Google Shape;7583;p120"/>
          <p:cNvCxnSpPr/>
          <p:nvPr/>
        </p:nvCxnSpPr>
        <p:spPr>
          <a:xfrm rot="10800000">
            <a:off x="4637087" y="6084932"/>
            <a:ext cx="2876307" cy="22485"/>
          </a:xfrm>
          <a:prstGeom prst="straightConnector1">
            <a:avLst/>
          </a:prstGeom>
          <a:noFill/>
          <a:ln w="19050" cap="flat" cmpd="sng">
            <a:solidFill>
              <a:srgbClr val="000000"/>
            </a:solidFill>
            <a:prstDash val="solid"/>
            <a:round/>
            <a:headEnd type="none" w="med" len="med"/>
            <a:tailEnd type="none" w="med" len="med"/>
          </a:ln>
        </p:spPr>
      </p:cxnSp>
      <p:cxnSp>
        <p:nvCxnSpPr>
          <p:cNvPr id="7584" name="Google Shape;7584;p120"/>
          <p:cNvCxnSpPr/>
          <p:nvPr/>
        </p:nvCxnSpPr>
        <p:spPr>
          <a:xfrm flipH="1">
            <a:off x="5711825" y="5461837"/>
            <a:ext cx="604176" cy="632622"/>
          </a:xfrm>
          <a:prstGeom prst="straightConnector1">
            <a:avLst/>
          </a:prstGeom>
          <a:noFill/>
          <a:ln w="19050" cap="flat" cmpd="sng">
            <a:solidFill>
              <a:srgbClr val="000000"/>
            </a:solidFill>
            <a:prstDash val="solid"/>
            <a:round/>
            <a:headEnd type="none" w="med" len="med"/>
            <a:tailEnd type="none" w="med" len="med"/>
          </a:ln>
        </p:spPr>
      </p:cxnSp>
      <p:grpSp>
        <p:nvGrpSpPr>
          <p:cNvPr id="7585" name="Google Shape;7585;p120"/>
          <p:cNvGrpSpPr/>
          <p:nvPr/>
        </p:nvGrpSpPr>
        <p:grpSpPr>
          <a:xfrm>
            <a:off x="4115809" y="5911519"/>
            <a:ext cx="923925" cy="426578"/>
            <a:chOff x="7493876" y="2774731"/>
            <a:chExt cx="1481958" cy="894622"/>
          </a:xfrm>
        </p:grpSpPr>
        <p:sp>
          <p:nvSpPr>
            <p:cNvPr id="7586" name="Google Shape;7586;p1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87" name="Google Shape;7587;p1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88" name="Google Shape;7588;p120"/>
            <p:cNvGrpSpPr/>
            <p:nvPr/>
          </p:nvGrpSpPr>
          <p:grpSpPr>
            <a:xfrm>
              <a:off x="7713663" y="2848339"/>
              <a:ext cx="1042107" cy="425543"/>
              <a:chOff x="7786941" y="2884917"/>
              <a:chExt cx="897649" cy="353919"/>
            </a:xfrm>
          </p:grpSpPr>
          <p:sp>
            <p:nvSpPr>
              <p:cNvPr id="7589" name="Google Shape;7589;p1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0" name="Google Shape;7590;p1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1" name="Google Shape;7591;p1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2" name="Google Shape;7592;p1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7593" name="Google Shape;7593;p120"/>
          <p:cNvCxnSpPr/>
          <p:nvPr/>
        </p:nvCxnSpPr>
        <p:spPr>
          <a:xfrm rot="10800000" flipH="1">
            <a:off x="4047728" y="4957809"/>
            <a:ext cx="195171" cy="155510"/>
          </a:xfrm>
          <a:prstGeom prst="straightConnector1">
            <a:avLst/>
          </a:prstGeom>
          <a:noFill/>
          <a:ln w="28575" cap="flat" cmpd="sng">
            <a:solidFill>
              <a:srgbClr val="969696"/>
            </a:solidFill>
            <a:prstDash val="solid"/>
            <a:round/>
            <a:headEnd type="none" w="med" len="med"/>
            <a:tailEnd type="none" w="med" len="med"/>
          </a:ln>
        </p:spPr>
      </p:cxnSp>
      <p:cxnSp>
        <p:nvCxnSpPr>
          <p:cNvPr id="7594" name="Google Shape;7594;p120"/>
          <p:cNvCxnSpPr/>
          <p:nvPr/>
        </p:nvCxnSpPr>
        <p:spPr>
          <a:xfrm flipH="1">
            <a:off x="2987674" y="5113320"/>
            <a:ext cx="1031875" cy="982728"/>
          </a:xfrm>
          <a:prstGeom prst="straightConnector1">
            <a:avLst/>
          </a:prstGeom>
          <a:noFill/>
          <a:ln w="19050" cap="flat" cmpd="sng">
            <a:solidFill>
              <a:srgbClr val="000000"/>
            </a:solidFill>
            <a:prstDash val="solid"/>
            <a:round/>
            <a:headEnd type="none" w="med" len="med"/>
            <a:tailEnd type="none" w="med" len="med"/>
          </a:ln>
        </p:spPr>
      </p:cxnSp>
      <p:sp>
        <p:nvSpPr>
          <p:cNvPr id="7595" name="Google Shape;7595;p120"/>
          <p:cNvSpPr txBox="1"/>
          <p:nvPr/>
        </p:nvSpPr>
        <p:spPr>
          <a:xfrm>
            <a:off x="8027988" y="2965497"/>
            <a:ext cx="735012" cy="231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Host B</a:t>
            </a:r>
            <a:endParaRPr/>
          </a:p>
        </p:txBody>
      </p:sp>
      <p:sp>
        <p:nvSpPr>
          <p:cNvPr id="7596" name="Google Shape;7596;p120"/>
          <p:cNvSpPr txBox="1"/>
          <p:nvPr/>
        </p:nvSpPr>
        <p:spPr>
          <a:xfrm>
            <a:off x="7480300" y="5026072"/>
            <a:ext cx="735013" cy="231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Host C</a:t>
            </a:r>
            <a:endParaRPr/>
          </a:p>
        </p:txBody>
      </p:sp>
      <p:sp>
        <p:nvSpPr>
          <p:cNvPr id="7597" name="Google Shape;7597;p120"/>
          <p:cNvSpPr txBox="1"/>
          <p:nvPr/>
        </p:nvSpPr>
        <p:spPr>
          <a:xfrm>
            <a:off x="2043113" y="4783184"/>
            <a:ext cx="735012" cy="231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Host D</a:t>
            </a:r>
            <a:endParaRPr/>
          </a:p>
        </p:txBody>
      </p:sp>
      <p:grpSp>
        <p:nvGrpSpPr>
          <p:cNvPr id="7598" name="Google Shape;7598;p120"/>
          <p:cNvGrpSpPr/>
          <p:nvPr/>
        </p:nvGrpSpPr>
        <p:grpSpPr>
          <a:xfrm>
            <a:off x="4409092" y="2741055"/>
            <a:ext cx="2272505" cy="510248"/>
            <a:chOff x="4418013" y="2732134"/>
            <a:chExt cx="2272505" cy="510248"/>
          </a:xfrm>
        </p:grpSpPr>
        <p:cxnSp>
          <p:nvCxnSpPr>
            <p:cNvPr id="7599" name="Google Shape;7599;p120"/>
            <p:cNvCxnSpPr/>
            <p:nvPr/>
          </p:nvCxnSpPr>
          <p:spPr>
            <a:xfrm flipH="1">
              <a:off x="4541838" y="3055984"/>
              <a:ext cx="295275" cy="104775"/>
            </a:xfrm>
            <a:prstGeom prst="straightConnector1">
              <a:avLst/>
            </a:prstGeom>
            <a:noFill/>
            <a:ln w="9525" cap="flat" cmpd="sng">
              <a:solidFill>
                <a:srgbClr val="000000"/>
              </a:solidFill>
              <a:prstDash val="solid"/>
              <a:round/>
              <a:headEnd type="none" w="med" len="med"/>
              <a:tailEnd type="triangle" w="med" len="med"/>
            </a:ln>
          </p:spPr>
        </p:cxnSp>
        <p:sp>
          <p:nvSpPr>
            <p:cNvPr id="7600" name="Google Shape;7600;p120"/>
            <p:cNvSpPr/>
            <p:nvPr/>
          </p:nvSpPr>
          <p:spPr>
            <a:xfrm>
              <a:off x="4418013" y="3151234"/>
              <a:ext cx="90487" cy="9114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C00000"/>
                </a:solidFill>
                <a:latin typeface="Tahoma"/>
                <a:ea typeface="Tahoma"/>
                <a:cs typeface="Tahoma"/>
                <a:sym typeface="Tahoma"/>
              </a:endParaRPr>
            </a:p>
          </p:txBody>
        </p:sp>
        <p:sp>
          <p:nvSpPr>
            <p:cNvPr id="7601" name="Google Shape;7601;p120"/>
            <p:cNvSpPr txBox="1"/>
            <p:nvPr/>
          </p:nvSpPr>
          <p:spPr>
            <a:xfrm>
              <a:off x="4809330" y="2732134"/>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a:ea typeface="Arial"/>
                  <a:cs typeface="Arial"/>
                  <a:sym typeface="Arial"/>
                </a:rPr>
                <a:t>in</a:t>
              </a:r>
              <a:r>
                <a:rPr lang="en-US" sz="1600" b="0" i="0" u="none" strike="noStrike" cap="none" baseline="-25000">
                  <a:solidFill>
                    <a:srgbClr val="C00000"/>
                  </a:solidFill>
                  <a:latin typeface="Arial"/>
                  <a:ea typeface="Arial"/>
                  <a:cs typeface="Arial"/>
                  <a:sym typeface="Arial"/>
                </a:rPr>
                <a:t> </a:t>
              </a:r>
              <a:r>
                <a:rPr lang="en-US" sz="1600" b="0" i="0" u="none" strike="noStrike" cap="none">
                  <a:solidFill>
                    <a:srgbClr val="C00000"/>
                  </a:solidFill>
                  <a:latin typeface="Arial"/>
                  <a:ea typeface="Arial"/>
                  <a:cs typeface="Arial"/>
                  <a:sym typeface="Arial"/>
                </a:rPr>
                <a:t>: </a:t>
              </a:r>
              <a:r>
                <a:rPr lang="en-US" sz="1600" b="0" i="0" u="none" strike="noStrike" cap="none">
                  <a:solidFill>
                    <a:srgbClr val="C00000"/>
                  </a:solidFill>
                  <a:latin typeface="Calibri"/>
                  <a:ea typeface="Calibri"/>
                  <a:cs typeface="Calibri"/>
                  <a:sym typeface="Calibri"/>
                </a:rPr>
                <a:t>original data</a:t>
              </a:r>
              <a:endParaRPr/>
            </a:p>
          </p:txBody>
        </p:sp>
      </p:grpSp>
      <p:cxnSp>
        <p:nvCxnSpPr>
          <p:cNvPr id="7602" name="Google Shape;7602;p120"/>
          <p:cNvCxnSpPr/>
          <p:nvPr/>
        </p:nvCxnSpPr>
        <p:spPr>
          <a:xfrm>
            <a:off x="6305550" y="3389359"/>
            <a:ext cx="339725" cy="0"/>
          </a:xfrm>
          <a:prstGeom prst="straightConnector1">
            <a:avLst/>
          </a:prstGeom>
          <a:noFill/>
          <a:ln w="38100" cap="flat" cmpd="sng">
            <a:solidFill>
              <a:srgbClr val="FFFFFF"/>
            </a:solidFill>
            <a:prstDash val="dot"/>
            <a:round/>
            <a:headEnd type="none" w="med" len="med"/>
            <a:tailEnd type="none" w="med" len="med"/>
          </a:ln>
        </p:spPr>
      </p:cxnSp>
      <p:grpSp>
        <p:nvGrpSpPr>
          <p:cNvPr id="7603" name="Google Shape;7603;p120"/>
          <p:cNvGrpSpPr/>
          <p:nvPr/>
        </p:nvGrpSpPr>
        <p:grpSpPr>
          <a:xfrm>
            <a:off x="4413552" y="3083161"/>
            <a:ext cx="2482850" cy="617537"/>
            <a:chOff x="4418013" y="3074240"/>
            <a:chExt cx="2482850" cy="617537"/>
          </a:xfrm>
        </p:grpSpPr>
        <p:sp>
          <p:nvSpPr>
            <p:cNvPr id="7604" name="Google Shape;7604;p120"/>
            <p:cNvSpPr/>
            <p:nvPr/>
          </p:nvSpPr>
          <p:spPr>
            <a:xfrm>
              <a:off x="4418013" y="3331549"/>
              <a:ext cx="90487" cy="9114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7605" name="Google Shape;7605;p120"/>
            <p:cNvCxnSpPr/>
            <p:nvPr/>
          </p:nvCxnSpPr>
          <p:spPr>
            <a:xfrm flipH="1">
              <a:off x="4551363" y="3322684"/>
              <a:ext cx="304800" cy="38100"/>
            </a:xfrm>
            <a:prstGeom prst="straightConnector1">
              <a:avLst/>
            </a:prstGeom>
            <a:noFill/>
            <a:ln w="9525" cap="flat" cmpd="sng">
              <a:solidFill>
                <a:srgbClr val="000000"/>
              </a:solidFill>
              <a:prstDash val="solid"/>
              <a:round/>
              <a:headEnd type="none" w="med" len="med"/>
              <a:tailEnd type="triangle" w="med" len="med"/>
            </a:ln>
          </p:spPr>
        </p:cxnSp>
        <p:sp>
          <p:nvSpPr>
            <p:cNvPr id="7606" name="Google Shape;7606;p120"/>
            <p:cNvSpPr txBox="1"/>
            <p:nvPr/>
          </p:nvSpPr>
          <p:spPr>
            <a:xfrm>
              <a:off x="4551363" y="3074240"/>
              <a:ext cx="2349500" cy="617537"/>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a:ea typeface="Arial"/>
                  <a:cs typeface="Arial"/>
                  <a:sym typeface="Arial"/>
                </a:rPr>
                <a:t>'</a:t>
              </a:r>
              <a:r>
                <a:rPr lang="en-US" sz="2000" b="0" i="0" u="none" strike="noStrike" cap="none" baseline="-25000">
                  <a:solidFill>
                    <a:srgbClr val="C00000"/>
                  </a:solidFill>
                  <a:latin typeface="Arial"/>
                  <a:ea typeface="Arial"/>
                  <a:cs typeface="Arial"/>
                  <a:sym typeface="Arial"/>
                </a:rPr>
                <a:t>in</a:t>
              </a:r>
              <a:r>
                <a:rPr lang="en-US" sz="1800" b="0" i="0" u="none" strike="noStrike" cap="none">
                  <a:solidFill>
                    <a:srgbClr val="C00000"/>
                  </a:solidFill>
                  <a:latin typeface="Arial"/>
                  <a:ea typeface="Arial"/>
                  <a:cs typeface="Arial"/>
                  <a:sym typeface="Arial"/>
                </a:rPr>
                <a:t>:</a:t>
              </a:r>
              <a:r>
                <a:rPr lang="en-US" sz="1400" b="0" i="0" u="none" strike="noStrike" cap="none">
                  <a:solidFill>
                    <a:srgbClr val="C00000"/>
                  </a:solidFill>
                  <a:latin typeface="Arial"/>
                  <a:ea typeface="Arial"/>
                  <a:cs typeface="Arial"/>
                  <a:sym typeface="Arial"/>
                </a:rPr>
                <a:t> </a:t>
              </a:r>
              <a:r>
                <a:rPr lang="en-US" sz="1600" b="0" i="0" u="none" strike="noStrike" cap="none">
                  <a:solidFill>
                    <a:srgbClr val="C00000"/>
                  </a:solidFill>
                  <a:latin typeface="Calibri"/>
                  <a:ea typeface="Calibri"/>
                  <a:cs typeface="Calibri"/>
                  <a:sym typeface="Calibri"/>
                </a:rPr>
                <a:t>original data, </a:t>
              </a:r>
              <a:r>
                <a:rPr lang="en-US" sz="1600" b="0" i="1" u="none" strike="noStrike" cap="none">
                  <a:solidFill>
                    <a:srgbClr val="C00000"/>
                  </a:solidFill>
                  <a:latin typeface="Calibri"/>
                  <a:ea typeface="Calibri"/>
                  <a:cs typeface="Calibri"/>
                  <a:sym typeface="Calibri"/>
                </a:rPr>
                <a:t>plus</a:t>
              </a:r>
              <a:r>
                <a:rPr lang="en-US" sz="1600" b="0" i="0" u="none" strike="noStrike" cap="none">
                  <a:solidFill>
                    <a:srgbClr val="C00000"/>
                  </a:solidFill>
                  <a:latin typeface="Calibri"/>
                  <a:ea typeface="Calibri"/>
                  <a:cs typeface="Calibri"/>
                  <a:sym typeface="Calibri"/>
                </a:rPr>
                <a:t> retransmitted data</a:t>
              </a:r>
              <a:endParaRPr/>
            </a:p>
          </p:txBody>
        </p:sp>
      </p:grpSp>
      <p:grpSp>
        <p:nvGrpSpPr>
          <p:cNvPr id="7607" name="Google Shape;7607;p120"/>
          <p:cNvGrpSpPr/>
          <p:nvPr/>
        </p:nvGrpSpPr>
        <p:grpSpPr>
          <a:xfrm>
            <a:off x="8721725" y="4056109"/>
            <a:ext cx="231775" cy="441325"/>
            <a:chOff x="4140" y="429"/>
            <a:chExt cx="1425" cy="2396"/>
          </a:xfrm>
        </p:grpSpPr>
        <p:sp>
          <p:nvSpPr>
            <p:cNvPr id="7608" name="Google Shape;7608;p1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09" name="Google Shape;7609;p120"/>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10" name="Google Shape;7610;p1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11" name="Google Shape;7611;p1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12" name="Google Shape;7612;p120"/>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13" name="Google Shape;7613;p120"/>
            <p:cNvGrpSpPr/>
            <p:nvPr/>
          </p:nvGrpSpPr>
          <p:grpSpPr>
            <a:xfrm>
              <a:off x="4745" y="670"/>
              <a:ext cx="586" cy="146"/>
              <a:chOff x="609" y="2570"/>
              <a:chExt cx="731" cy="140"/>
            </a:xfrm>
          </p:grpSpPr>
          <p:sp>
            <p:nvSpPr>
              <p:cNvPr id="7614" name="Google Shape;7614;p120"/>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15" name="Google Shape;7615;p120"/>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16" name="Google Shape;7616;p120"/>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17" name="Google Shape;7617;p120"/>
            <p:cNvGrpSpPr/>
            <p:nvPr/>
          </p:nvGrpSpPr>
          <p:grpSpPr>
            <a:xfrm>
              <a:off x="4745" y="998"/>
              <a:ext cx="586" cy="129"/>
              <a:chOff x="612" y="2572"/>
              <a:chExt cx="731" cy="134"/>
            </a:xfrm>
          </p:grpSpPr>
          <p:sp>
            <p:nvSpPr>
              <p:cNvPr id="7618" name="Google Shape;7618;p120"/>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19" name="Google Shape;7619;p120"/>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20" name="Google Shape;7620;p120"/>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21" name="Google Shape;7621;p120"/>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22" name="Google Shape;7622;p120"/>
            <p:cNvGrpSpPr/>
            <p:nvPr/>
          </p:nvGrpSpPr>
          <p:grpSpPr>
            <a:xfrm>
              <a:off x="4735" y="1627"/>
              <a:ext cx="586" cy="215"/>
              <a:chOff x="614" y="2568"/>
              <a:chExt cx="730" cy="198"/>
            </a:xfrm>
          </p:grpSpPr>
          <p:sp>
            <p:nvSpPr>
              <p:cNvPr id="7623" name="Google Shape;7623;p120"/>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24" name="Google Shape;7624;p120"/>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25" name="Google Shape;7625;p1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26" name="Google Shape;7626;p120"/>
            <p:cNvGrpSpPr/>
            <p:nvPr/>
          </p:nvGrpSpPr>
          <p:grpSpPr>
            <a:xfrm>
              <a:off x="4735" y="1325"/>
              <a:ext cx="586" cy="138"/>
              <a:chOff x="609" y="2566"/>
              <a:chExt cx="730" cy="138"/>
            </a:xfrm>
          </p:grpSpPr>
          <p:sp>
            <p:nvSpPr>
              <p:cNvPr id="7627" name="Google Shape;7627;p120"/>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28" name="Google Shape;7628;p120"/>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29" name="Google Shape;7629;p120"/>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30" name="Google Shape;7630;p1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31" name="Google Shape;7631;p1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32" name="Google Shape;7632;p120"/>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33" name="Google Shape;7633;p1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34" name="Google Shape;7634;p120"/>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35" name="Google Shape;7635;p120"/>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36" name="Google Shape;7636;p120"/>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37" name="Google Shape;7637;p120"/>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7638" name="Google Shape;7638;p120"/>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39" name="Google Shape;7639;p120"/>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640" name="Google Shape;7640;p120"/>
          <p:cNvGrpSpPr/>
          <p:nvPr/>
        </p:nvGrpSpPr>
        <p:grpSpPr>
          <a:xfrm>
            <a:off x="8242300" y="5913484"/>
            <a:ext cx="231775" cy="441325"/>
            <a:chOff x="4140" y="429"/>
            <a:chExt cx="1425" cy="2396"/>
          </a:xfrm>
        </p:grpSpPr>
        <p:sp>
          <p:nvSpPr>
            <p:cNvPr id="7641" name="Google Shape;7641;p1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42" name="Google Shape;7642;p120"/>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43" name="Google Shape;7643;p1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44" name="Google Shape;7644;p1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45" name="Google Shape;7645;p120"/>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46" name="Google Shape;7646;p120"/>
            <p:cNvGrpSpPr/>
            <p:nvPr/>
          </p:nvGrpSpPr>
          <p:grpSpPr>
            <a:xfrm>
              <a:off x="4745" y="670"/>
              <a:ext cx="586" cy="146"/>
              <a:chOff x="609" y="2570"/>
              <a:chExt cx="731" cy="140"/>
            </a:xfrm>
          </p:grpSpPr>
          <p:sp>
            <p:nvSpPr>
              <p:cNvPr id="7647" name="Google Shape;7647;p120"/>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48" name="Google Shape;7648;p120"/>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49" name="Google Shape;7649;p120"/>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50" name="Google Shape;7650;p120"/>
            <p:cNvGrpSpPr/>
            <p:nvPr/>
          </p:nvGrpSpPr>
          <p:grpSpPr>
            <a:xfrm>
              <a:off x="4745" y="998"/>
              <a:ext cx="586" cy="129"/>
              <a:chOff x="612" y="2572"/>
              <a:chExt cx="731" cy="134"/>
            </a:xfrm>
          </p:grpSpPr>
          <p:sp>
            <p:nvSpPr>
              <p:cNvPr id="7651" name="Google Shape;7651;p120"/>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52" name="Google Shape;7652;p120"/>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53" name="Google Shape;7653;p120"/>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54" name="Google Shape;7654;p120"/>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55" name="Google Shape;7655;p120"/>
            <p:cNvGrpSpPr/>
            <p:nvPr/>
          </p:nvGrpSpPr>
          <p:grpSpPr>
            <a:xfrm>
              <a:off x="4735" y="1627"/>
              <a:ext cx="586" cy="215"/>
              <a:chOff x="614" y="2568"/>
              <a:chExt cx="730" cy="198"/>
            </a:xfrm>
          </p:grpSpPr>
          <p:sp>
            <p:nvSpPr>
              <p:cNvPr id="7656" name="Google Shape;7656;p120"/>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57" name="Google Shape;7657;p120"/>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58" name="Google Shape;7658;p1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59" name="Google Shape;7659;p120"/>
            <p:cNvGrpSpPr/>
            <p:nvPr/>
          </p:nvGrpSpPr>
          <p:grpSpPr>
            <a:xfrm>
              <a:off x="4735" y="1325"/>
              <a:ext cx="586" cy="138"/>
              <a:chOff x="609" y="2566"/>
              <a:chExt cx="730" cy="138"/>
            </a:xfrm>
          </p:grpSpPr>
          <p:sp>
            <p:nvSpPr>
              <p:cNvPr id="7660" name="Google Shape;7660;p120"/>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61" name="Google Shape;7661;p120"/>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62" name="Google Shape;7662;p120"/>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63" name="Google Shape;7663;p1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64" name="Google Shape;7664;p1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65" name="Google Shape;7665;p120"/>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66" name="Google Shape;7666;p1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67" name="Google Shape;7667;p120"/>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68" name="Google Shape;7668;p120"/>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69" name="Google Shape;7669;p120"/>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70" name="Google Shape;7670;p120"/>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7671" name="Google Shape;7671;p120"/>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72" name="Google Shape;7672;p120"/>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673" name="Google Shape;7673;p120"/>
          <p:cNvGrpSpPr/>
          <p:nvPr/>
        </p:nvGrpSpPr>
        <p:grpSpPr>
          <a:xfrm>
            <a:off x="1689100" y="5749972"/>
            <a:ext cx="231775" cy="441325"/>
            <a:chOff x="4140" y="429"/>
            <a:chExt cx="1425" cy="2396"/>
          </a:xfrm>
        </p:grpSpPr>
        <p:sp>
          <p:nvSpPr>
            <p:cNvPr id="7674" name="Google Shape;7674;p1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75" name="Google Shape;7675;p120"/>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76" name="Google Shape;7676;p1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77" name="Google Shape;7677;p1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78" name="Google Shape;7678;p120"/>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79" name="Google Shape;7679;p120"/>
            <p:cNvGrpSpPr/>
            <p:nvPr/>
          </p:nvGrpSpPr>
          <p:grpSpPr>
            <a:xfrm>
              <a:off x="4745" y="670"/>
              <a:ext cx="586" cy="146"/>
              <a:chOff x="609" y="2570"/>
              <a:chExt cx="731" cy="140"/>
            </a:xfrm>
          </p:grpSpPr>
          <p:sp>
            <p:nvSpPr>
              <p:cNvPr id="7680" name="Google Shape;7680;p120"/>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81" name="Google Shape;7681;p120"/>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82" name="Google Shape;7682;p120"/>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83" name="Google Shape;7683;p120"/>
            <p:cNvGrpSpPr/>
            <p:nvPr/>
          </p:nvGrpSpPr>
          <p:grpSpPr>
            <a:xfrm>
              <a:off x="4745" y="998"/>
              <a:ext cx="586" cy="129"/>
              <a:chOff x="612" y="2572"/>
              <a:chExt cx="731" cy="134"/>
            </a:xfrm>
          </p:grpSpPr>
          <p:sp>
            <p:nvSpPr>
              <p:cNvPr id="7684" name="Google Shape;7684;p120"/>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85" name="Google Shape;7685;p120"/>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86" name="Google Shape;7686;p120"/>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87" name="Google Shape;7687;p120"/>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88" name="Google Shape;7688;p120"/>
            <p:cNvGrpSpPr/>
            <p:nvPr/>
          </p:nvGrpSpPr>
          <p:grpSpPr>
            <a:xfrm>
              <a:off x="4735" y="1627"/>
              <a:ext cx="586" cy="215"/>
              <a:chOff x="614" y="2568"/>
              <a:chExt cx="730" cy="198"/>
            </a:xfrm>
          </p:grpSpPr>
          <p:sp>
            <p:nvSpPr>
              <p:cNvPr id="7689" name="Google Shape;7689;p120"/>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90" name="Google Shape;7690;p120"/>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91" name="Google Shape;7691;p1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692" name="Google Shape;7692;p120"/>
            <p:cNvGrpSpPr/>
            <p:nvPr/>
          </p:nvGrpSpPr>
          <p:grpSpPr>
            <a:xfrm>
              <a:off x="4735" y="1325"/>
              <a:ext cx="586" cy="138"/>
              <a:chOff x="609" y="2566"/>
              <a:chExt cx="730" cy="138"/>
            </a:xfrm>
          </p:grpSpPr>
          <p:sp>
            <p:nvSpPr>
              <p:cNvPr id="7693" name="Google Shape;7693;p120"/>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94" name="Google Shape;7694;p120"/>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695" name="Google Shape;7695;p120"/>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96" name="Google Shape;7696;p1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97" name="Google Shape;7697;p1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98" name="Google Shape;7698;p120"/>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699" name="Google Shape;7699;p1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00" name="Google Shape;7700;p120"/>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01" name="Google Shape;7701;p120"/>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02" name="Google Shape;7702;p120"/>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03" name="Google Shape;7703;p120"/>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7704" name="Google Shape;7704;p120"/>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05" name="Google Shape;7705;p120"/>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706" name="Google Shape;7706;p120"/>
          <p:cNvGrpSpPr/>
          <p:nvPr/>
        </p:nvGrpSpPr>
        <p:grpSpPr>
          <a:xfrm>
            <a:off x="7928343" y="3253082"/>
            <a:ext cx="616281" cy="869387"/>
            <a:chOff x="10910965" y="2513124"/>
            <a:chExt cx="586768" cy="904023"/>
          </a:xfrm>
        </p:grpSpPr>
        <p:sp>
          <p:nvSpPr>
            <p:cNvPr id="7707" name="Google Shape;7707;p120"/>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708" name="Google Shape;7708;p120"/>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709" name="Google Shape;7709;p120"/>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710" name="Google Shape;7710;p120"/>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711" name="Google Shape;7711;p120"/>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cxnSp>
        <p:nvCxnSpPr>
          <p:cNvPr id="7712" name="Google Shape;7712;p120"/>
          <p:cNvCxnSpPr/>
          <p:nvPr/>
        </p:nvCxnSpPr>
        <p:spPr>
          <a:xfrm>
            <a:off x="3769031" y="4119717"/>
            <a:ext cx="1307691" cy="0"/>
          </a:xfrm>
          <a:prstGeom prst="straightConnector1">
            <a:avLst/>
          </a:prstGeom>
          <a:noFill/>
          <a:ln w="19050" cap="flat" cmpd="sng">
            <a:solidFill>
              <a:schemeClr val="dk1"/>
            </a:solidFill>
            <a:prstDash val="solid"/>
            <a:miter lim="800000"/>
            <a:headEnd type="none" w="sm" len="sm"/>
            <a:tailEnd type="none" w="sm" len="sm"/>
          </a:ln>
        </p:spPr>
      </p:cxnSp>
      <p:grpSp>
        <p:nvGrpSpPr>
          <p:cNvPr id="7713" name="Google Shape;7713;p120"/>
          <p:cNvGrpSpPr/>
          <p:nvPr/>
        </p:nvGrpSpPr>
        <p:grpSpPr>
          <a:xfrm>
            <a:off x="3703638" y="3744959"/>
            <a:ext cx="231775" cy="441325"/>
            <a:chOff x="4140" y="429"/>
            <a:chExt cx="1425" cy="2396"/>
          </a:xfrm>
        </p:grpSpPr>
        <p:sp>
          <p:nvSpPr>
            <p:cNvPr id="7714" name="Google Shape;7714;p1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15" name="Google Shape;7715;p120"/>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16" name="Google Shape;7716;p1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17" name="Google Shape;7717;p1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18" name="Google Shape;7718;p120"/>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719" name="Google Shape;7719;p120"/>
            <p:cNvGrpSpPr/>
            <p:nvPr/>
          </p:nvGrpSpPr>
          <p:grpSpPr>
            <a:xfrm>
              <a:off x="4745" y="670"/>
              <a:ext cx="586" cy="146"/>
              <a:chOff x="609" y="2570"/>
              <a:chExt cx="731" cy="140"/>
            </a:xfrm>
          </p:grpSpPr>
          <p:sp>
            <p:nvSpPr>
              <p:cNvPr id="7720" name="Google Shape;7720;p120"/>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21" name="Google Shape;7721;p120"/>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722" name="Google Shape;7722;p120"/>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723" name="Google Shape;7723;p120"/>
            <p:cNvGrpSpPr/>
            <p:nvPr/>
          </p:nvGrpSpPr>
          <p:grpSpPr>
            <a:xfrm>
              <a:off x="4745" y="998"/>
              <a:ext cx="586" cy="129"/>
              <a:chOff x="612" y="2572"/>
              <a:chExt cx="731" cy="134"/>
            </a:xfrm>
          </p:grpSpPr>
          <p:sp>
            <p:nvSpPr>
              <p:cNvPr id="7724" name="Google Shape;7724;p120"/>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25" name="Google Shape;7725;p120"/>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726" name="Google Shape;7726;p120"/>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27" name="Google Shape;7727;p120"/>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728" name="Google Shape;7728;p120"/>
            <p:cNvGrpSpPr/>
            <p:nvPr/>
          </p:nvGrpSpPr>
          <p:grpSpPr>
            <a:xfrm>
              <a:off x="4735" y="1627"/>
              <a:ext cx="586" cy="215"/>
              <a:chOff x="614" y="2568"/>
              <a:chExt cx="730" cy="198"/>
            </a:xfrm>
          </p:grpSpPr>
          <p:sp>
            <p:nvSpPr>
              <p:cNvPr id="7729" name="Google Shape;7729;p120"/>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30" name="Google Shape;7730;p120"/>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731" name="Google Shape;7731;p1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732" name="Google Shape;7732;p120"/>
            <p:cNvGrpSpPr/>
            <p:nvPr/>
          </p:nvGrpSpPr>
          <p:grpSpPr>
            <a:xfrm>
              <a:off x="4735" y="1325"/>
              <a:ext cx="586" cy="138"/>
              <a:chOff x="609" y="2566"/>
              <a:chExt cx="730" cy="138"/>
            </a:xfrm>
          </p:grpSpPr>
          <p:sp>
            <p:nvSpPr>
              <p:cNvPr id="7733" name="Google Shape;7733;p120"/>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34" name="Google Shape;7734;p120"/>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735" name="Google Shape;7735;p120"/>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36" name="Google Shape;7736;p1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37" name="Google Shape;7737;p1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38" name="Google Shape;7738;p120"/>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39" name="Google Shape;7739;p1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40" name="Google Shape;7740;p120"/>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41" name="Google Shape;7741;p120"/>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42" name="Google Shape;7742;p120"/>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43" name="Google Shape;7743;p120"/>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7744" name="Google Shape;7744;p120"/>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45" name="Google Shape;7745;p120"/>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746" name="Google Shape;7746;p120"/>
          <p:cNvGrpSpPr/>
          <p:nvPr/>
        </p:nvGrpSpPr>
        <p:grpSpPr>
          <a:xfrm>
            <a:off x="4258034" y="5968846"/>
            <a:ext cx="476864" cy="255639"/>
            <a:chOff x="6859123" y="5156933"/>
            <a:chExt cx="456701" cy="226548"/>
          </a:xfrm>
        </p:grpSpPr>
        <p:sp>
          <p:nvSpPr>
            <p:cNvPr id="7747" name="Google Shape;7747;p120"/>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748" name="Google Shape;7748;p120"/>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49" name="Google Shape;7749;p120"/>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0" name="Google Shape;7750;p120"/>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1" name="Google Shape;7751;p120"/>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2" name="Google Shape;7752;p120"/>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3" name="Google Shape;7753;p120"/>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4" name="Google Shape;7754;p120"/>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nvGrpSpPr>
          <p:cNvPr id="7755" name="Google Shape;7755;p120"/>
          <p:cNvGrpSpPr/>
          <p:nvPr/>
        </p:nvGrpSpPr>
        <p:grpSpPr>
          <a:xfrm rot="-2622180">
            <a:off x="3960984" y="4842636"/>
            <a:ext cx="476864" cy="255639"/>
            <a:chOff x="6859123" y="5156933"/>
            <a:chExt cx="456701" cy="226548"/>
          </a:xfrm>
        </p:grpSpPr>
        <p:sp>
          <p:nvSpPr>
            <p:cNvPr id="7756" name="Google Shape;7756;p120"/>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757" name="Google Shape;7757;p120"/>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8" name="Google Shape;7758;p120"/>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9" name="Google Shape;7759;p120"/>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0" name="Google Shape;7760;p120"/>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1" name="Google Shape;7761;p120"/>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2" name="Google Shape;7762;p120"/>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3" name="Google Shape;7763;p120"/>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nvGrpSpPr>
          <p:cNvPr id="7764" name="Google Shape;7764;p120"/>
          <p:cNvGrpSpPr/>
          <p:nvPr/>
        </p:nvGrpSpPr>
        <p:grpSpPr>
          <a:xfrm>
            <a:off x="6120416" y="4464220"/>
            <a:ext cx="476864" cy="255639"/>
            <a:chOff x="6859123" y="5156933"/>
            <a:chExt cx="456701" cy="226548"/>
          </a:xfrm>
        </p:grpSpPr>
        <p:sp>
          <p:nvSpPr>
            <p:cNvPr id="7765" name="Google Shape;7765;p120"/>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766" name="Google Shape;7766;p120"/>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7" name="Google Shape;7767;p120"/>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8" name="Google Shape;7768;p120"/>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9" name="Google Shape;7769;p120"/>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0" name="Google Shape;7770;p120"/>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1" name="Google Shape;7771;p120"/>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2" name="Google Shape;7772;p120"/>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nvGrpSpPr>
          <p:cNvPr id="7773" name="Google Shape;7773;p120"/>
          <p:cNvGrpSpPr/>
          <p:nvPr/>
        </p:nvGrpSpPr>
        <p:grpSpPr>
          <a:xfrm rot="-2742359">
            <a:off x="6110083" y="5317919"/>
            <a:ext cx="476864" cy="255639"/>
            <a:chOff x="6859123" y="5156933"/>
            <a:chExt cx="456701" cy="226548"/>
          </a:xfrm>
        </p:grpSpPr>
        <p:sp>
          <p:nvSpPr>
            <p:cNvPr id="7774" name="Google Shape;7774;p120"/>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775" name="Google Shape;7775;p120"/>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6" name="Google Shape;7776;p120"/>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7" name="Google Shape;7777;p120"/>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8" name="Google Shape;7778;p120"/>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9" name="Google Shape;7779;p120"/>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80" name="Google Shape;7780;p120"/>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81" name="Google Shape;7781;p120"/>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sp>
        <p:nvSpPr>
          <p:cNvPr id="7782" name="Google Shape;7782;p120"/>
          <p:cNvSpPr/>
          <p:nvPr/>
        </p:nvSpPr>
        <p:spPr>
          <a:xfrm>
            <a:off x="4455129" y="3198255"/>
            <a:ext cx="3305175" cy="2857500"/>
          </a:xfrm>
          <a:custGeom>
            <a:avLst/>
            <a:gdLst/>
            <a:ahLst/>
            <a:cxnLst/>
            <a:rect l="l" t="t" r="r" b="b"/>
            <a:pathLst>
              <a:path w="10000" h="10000" extrusionOk="0">
                <a:moveTo>
                  <a:pt x="0" y="0"/>
                </a:moveTo>
                <a:cubicBezTo>
                  <a:pt x="4" y="986"/>
                  <a:pt x="7" y="1972"/>
                  <a:pt x="11" y="2958"/>
                </a:cubicBezTo>
                <a:lnTo>
                  <a:pt x="2299" y="2963"/>
                </a:lnTo>
                <a:lnTo>
                  <a:pt x="951" y="4533"/>
                </a:lnTo>
                <a:lnTo>
                  <a:pt x="8674" y="4700"/>
                </a:lnTo>
                <a:lnTo>
                  <a:pt x="4265" y="10000"/>
                </a:lnTo>
                <a:lnTo>
                  <a:pt x="10000" y="10000"/>
                </a:lnTo>
                <a:lnTo>
                  <a:pt x="10000" y="7567"/>
                </a:lnTo>
              </a:path>
            </a:pathLst>
          </a:cu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783" name="Google Shape;7783;p120"/>
          <p:cNvGrpSpPr/>
          <p:nvPr/>
        </p:nvGrpSpPr>
        <p:grpSpPr>
          <a:xfrm>
            <a:off x="2825750" y="3227434"/>
            <a:ext cx="5111145" cy="2933700"/>
            <a:chOff x="2825750" y="3227434"/>
            <a:chExt cx="5111145" cy="2933700"/>
          </a:xfrm>
        </p:grpSpPr>
        <p:grpSp>
          <p:nvGrpSpPr>
            <p:cNvPr id="7784" name="Google Shape;7784;p120"/>
            <p:cNvGrpSpPr/>
            <p:nvPr/>
          </p:nvGrpSpPr>
          <p:grpSpPr>
            <a:xfrm>
              <a:off x="7844820" y="5350527"/>
              <a:ext cx="92075" cy="271462"/>
              <a:chOff x="10104" y="10005"/>
              <a:chExt cx="137" cy="411"/>
            </a:xfrm>
          </p:grpSpPr>
          <p:sp>
            <p:nvSpPr>
              <p:cNvPr id="7785" name="Google Shape;7785;p120"/>
              <p:cNvSpPr/>
              <p:nvPr/>
            </p:nvSpPr>
            <p:spPr>
              <a:xfrm>
                <a:off x="10104" y="10005"/>
                <a:ext cx="137" cy="138"/>
              </a:xfrm>
              <a:prstGeom prst="ellipse">
                <a:avLst/>
              </a:prstGeom>
              <a:solidFill>
                <a:srgbClr val="FF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786" name="Google Shape;7786;p120"/>
              <p:cNvSpPr/>
              <p:nvPr/>
            </p:nvSpPr>
            <p:spPr>
              <a:xfrm>
                <a:off x="10104" y="10278"/>
                <a:ext cx="137" cy="138"/>
              </a:xfrm>
              <a:prstGeom prst="ellipse">
                <a:avLst/>
              </a:prstGeom>
              <a:solidFill>
                <a:srgbClr val="FF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sp>
          <p:nvSpPr>
            <p:cNvPr id="7787" name="Google Shape;7787;p120"/>
            <p:cNvSpPr/>
            <p:nvPr/>
          </p:nvSpPr>
          <p:spPr>
            <a:xfrm>
              <a:off x="2825750" y="3227434"/>
              <a:ext cx="5067300" cy="2933700"/>
            </a:xfrm>
            <a:custGeom>
              <a:avLst/>
              <a:gdLst/>
              <a:ahLst/>
              <a:cxnLst/>
              <a:rect l="l" t="t" r="r" b="b"/>
              <a:pathLst>
                <a:path w="10000" h="10000" extrusionOk="0">
                  <a:moveTo>
                    <a:pt x="9981" y="7403"/>
                  </a:moveTo>
                  <a:cubicBezTo>
                    <a:pt x="9987" y="8269"/>
                    <a:pt x="9994" y="9134"/>
                    <a:pt x="10000" y="10000"/>
                  </a:cubicBezTo>
                  <a:lnTo>
                    <a:pt x="0" y="9968"/>
                  </a:lnTo>
                  <a:lnTo>
                    <a:pt x="4154" y="3214"/>
                  </a:lnTo>
                  <a:lnTo>
                    <a:pt x="2965" y="3221"/>
                  </a:lnTo>
                  <a:cubicBezTo>
                    <a:pt x="2965" y="2171"/>
                    <a:pt x="2951" y="1050"/>
                    <a:pt x="2951" y="0"/>
                  </a:cubicBezTo>
                </a:path>
              </a:pathLst>
            </a:custGeom>
            <a:noFill/>
            <a:ln w="38100" cap="flat" cmpd="sng">
              <a:solidFill>
                <a:srgbClr val="FF00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788" name="Google Shape;7788;p120"/>
          <p:cNvGrpSpPr/>
          <p:nvPr/>
        </p:nvGrpSpPr>
        <p:grpSpPr>
          <a:xfrm>
            <a:off x="2352785" y="3322684"/>
            <a:ext cx="5785267" cy="2890693"/>
            <a:chOff x="2437534" y="3327145"/>
            <a:chExt cx="5785267" cy="2890693"/>
          </a:xfrm>
        </p:grpSpPr>
        <p:grpSp>
          <p:nvGrpSpPr>
            <p:cNvPr id="7789" name="Google Shape;7789;p120"/>
            <p:cNvGrpSpPr/>
            <p:nvPr/>
          </p:nvGrpSpPr>
          <p:grpSpPr>
            <a:xfrm>
              <a:off x="2437534" y="5122909"/>
              <a:ext cx="92465" cy="271463"/>
              <a:chOff x="10192" y="10005"/>
              <a:chExt cx="140" cy="411"/>
            </a:xfrm>
          </p:grpSpPr>
          <p:sp>
            <p:nvSpPr>
              <p:cNvPr id="7790" name="Google Shape;7790;p120"/>
              <p:cNvSpPr/>
              <p:nvPr/>
            </p:nvSpPr>
            <p:spPr>
              <a:xfrm>
                <a:off x="10195" y="10005"/>
                <a:ext cx="137" cy="138"/>
              </a:xfrm>
              <a:prstGeom prst="ellipse">
                <a:avLst/>
              </a:prstGeom>
              <a:solidFill>
                <a:srgbClr val="00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791" name="Google Shape;7791;p120"/>
              <p:cNvSpPr/>
              <p:nvPr/>
            </p:nvSpPr>
            <p:spPr>
              <a:xfrm>
                <a:off x="10192" y="10278"/>
                <a:ext cx="137" cy="138"/>
              </a:xfrm>
              <a:prstGeom prst="ellipse">
                <a:avLst/>
              </a:prstGeom>
              <a:solidFill>
                <a:srgbClr val="00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sp>
          <p:nvSpPr>
            <p:cNvPr id="7792" name="Google Shape;7792;p120"/>
            <p:cNvSpPr/>
            <p:nvPr/>
          </p:nvSpPr>
          <p:spPr>
            <a:xfrm>
              <a:off x="2479226" y="3327145"/>
              <a:ext cx="5743575" cy="2890693"/>
            </a:xfrm>
            <a:custGeom>
              <a:avLst/>
              <a:gdLst/>
              <a:ahLst/>
              <a:cxnLst/>
              <a:rect l="l" t="t" r="r" b="b"/>
              <a:pathLst>
                <a:path w="10000" h="10016" extrusionOk="0">
                  <a:moveTo>
                    <a:pt x="0" y="6337"/>
                  </a:moveTo>
                  <a:lnTo>
                    <a:pt x="0" y="10016"/>
                  </a:lnTo>
                  <a:lnTo>
                    <a:pt x="978" y="10000"/>
                  </a:lnTo>
                  <a:lnTo>
                    <a:pt x="3881" y="4422"/>
                  </a:lnTo>
                  <a:lnTo>
                    <a:pt x="7894" y="4521"/>
                  </a:lnTo>
                  <a:lnTo>
                    <a:pt x="9005" y="2244"/>
                  </a:lnTo>
                  <a:lnTo>
                    <a:pt x="10000" y="2244"/>
                  </a:lnTo>
                  <a:lnTo>
                    <a:pt x="9967" y="0"/>
                  </a:lnTo>
                </a:path>
              </a:pathLst>
            </a:custGeom>
            <a:noFill/>
            <a:ln w="38100" cap="flat" cmpd="sng">
              <a:solidFill>
                <a:srgbClr val="0000FF"/>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793" name="Google Shape;7793;p120"/>
          <p:cNvGrpSpPr/>
          <p:nvPr/>
        </p:nvGrpSpPr>
        <p:grpSpPr>
          <a:xfrm>
            <a:off x="2549524" y="3308080"/>
            <a:ext cx="5828945" cy="2729229"/>
            <a:chOff x="2549524" y="3308080"/>
            <a:chExt cx="5828945" cy="2729229"/>
          </a:xfrm>
        </p:grpSpPr>
        <p:sp>
          <p:nvSpPr>
            <p:cNvPr id="7794" name="Google Shape;7794;p120"/>
            <p:cNvSpPr/>
            <p:nvPr/>
          </p:nvSpPr>
          <p:spPr>
            <a:xfrm>
              <a:off x="2549524" y="3370309"/>
              <a:ext cx="5787725" cy="2667000"/>
            </a:xfrm>
            <a:custGeom>
              <a:avLst/>
              <a:gdLst/>
              <a:ahLst/>
              <a:cxnLst/>
              <a:rect l="l" t="t" r="r" b="b"/>
              <a:pathLst>
                <a:path w="9994" h="10000" extrusionOk="0">
                  <a:moveTo>
                    <a:pt x="0" y="6715"/>
                  </a:moveTo>
                  <a:lnTo>
                    <a:pt x="0" y="10000"/>
                  </a:lnTo>
                  <a:lnTo>
                    <a:pt x="5362" y="10000"/>
                  </a:lnTo>
                  <a:lnTo>
                    <a:pt x="8832" y="2502"/>
                  </a:lnTo>
                  <a:lnTo>
                    <a:pt x="9994" y="2505"/>
                  </a:lnTo>
                  <a:cubicBezTo>
                    <a:pt x="9989" y="1648"/>
                    <a:pt x="9989" y="857"/>
                    <a:pt x="9984" y="0"/>
                  </a:cubicBezTo>
                </a:path>
              </a:pathLst>
            </a:cu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795" name="Google Shape;7795;p120"/>
            <p:cNvSpPr/>
            <p:nvPr/>
          </p:nvSpPr>
          <p:spPr>
            <a:xfrm>
              <a:off x="8286088" y="3308080"/>
              <a:ext cx="88262" cy="88262"/>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96" name="Google Shape;7796;p120"/>
            <p:cNvSpPr/>
            <p:nvPr/>
          </p:nvSpPr>
          <p:spPr>
            <a:xfrm>
              <a:off x="8290207" y="3467541"/>
              <a:ext cx="88262" cy="88262"/>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7797" name="Google Shape;7797;p120"/>
          <p:cNvSpPr/>
          <p:nvPr/>
        </p:nvSpPr>
        <p:spPr>
          <a:xfrm>
            <a:off x="5476775" y="4215866"/>
            <a:ext cx="1530417" cy="789271"/>
          </a:xfrm>
          <a:prstGeom prst="ellipse">
            <a:avLst/>
          </a:prstGeom>
          <a:noFill/>
          <a:ln w="254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98" name="Google Shape;7798;p120"/>
          <p:cNvSpPr/>
          <p:nvPr/>
        </p:nvSpPr>
        <p:spPr>
          <a:xfrm>
            <a:off x="5725428" y="4965032"/>
            <a:ext cx="1530417" cy="789271"/>
          </a:xfrm>
          <a:prstGeom prst="ellipse">
            <a:avLst/>
          </a:prstGeom>
          <a:noFill/>
          <a:ln w="254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99" name="Google Shape;7799;p12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115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82"/>
                                        </p:tgtEl>
                                        <p:attrNameLst>
                                          <p:attrName>style.visibility</p:attrName>
                                        </p:attrNameLst>
                                      </p:cBhvr>
                                      <p:to>
                                        <p:strVal val="visible"/>
                                      </p:to>
                                    </p:set>
                                    <p:animEffect transition="in" filter="fade">
                                      <p:cBhvr>
                                        <p:cTn id="7" dur="500"/>
                                        <p:tgtEl>
                                          <p:spTgt spid="77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98"/>
                                        </p:tgtEl>
                                        <p:attrNameLst>
                                          <p:attrName>style.visibility</p:attrName>
                                        </p:attrNameLst>
                                      </p:cBhvr>
                                      <p:to>
                                        <p:strVal val="visible"/>
                                      </p:to>
                                    </p:set>
                                    <p:animEffect transition="in" filter="fade">
                                      <p:cBhvr>
                                        <p:cTn id="12" dur="500"/>
                                        <p:tgtEl>
                                          <p:spTgt spid="759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603"/>
                                        </p:tgtEl>
                                        <p:attrNameLst>
                                          <p:attrName>style.visibility</p:attrName>
                                        </p:attrNameLst>
                                      </p:cBhvr>
                                      <p:to>
                                        <p:strVal val="visible"/>
                                      </p:to>
                                    </p:set>
                                    <p:animEffect transition="in" filter="fade">
                                      <p:cBhvr>
                                        <p:cTn id="16" dur="500"/>
                                        <p:tgtEl>
                                          <p:spTgt spid="760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578"/>
                                        </p:tgtEl>
                                        <p:attrNameLst>
                                          <p:attrName>style.visibility</p:attrName>
                                        </p:attrNameLst>
                                      </p:cBhvr>
                                      <p:to>
                                        <p:strVal val="visible"/>
                                      </p:to>
                                    </p:set>
                                    <p:animEffect transition="in" filter="fade">
                                      <p:cBhvr>
                                        <p:cTn id="20" dur="500"/>
                                        <p:tgtEl>
                                          <p:spTgt spid="757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788"/>
                                        </p:tgtEl>
                                        <p:attrNameLst>
                                          <p:attrName>style.visibility</p:attrName>
                                        </p:attrNameLst>
                                      </p:cBhvr>
                                      <p:to>
                                        <p:strVal val="visible"/>
                                      </p:to>
                                    </p:set>
                                    <p:animEffect transition="in" filter="fade">
                                      <p:cBhvr>
                                        <p:cTn id="25" dur="500"/>
                                        <p:tgtEl>
                                          <p:spTgt spid="778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793"/>
                                        </p:tgtEl>
                                        <p:attrNameLst>
                                          <p:attrName>style.visibility</p:attrName>
                                        </p:attrNameLst>
                                      </p:cBhvr>
                                      <p:to>
                                        <p:strVal val="visible"/>
                                      </p:to>
                                    </p:set>
                                    <p:animEffect transition="in" filter="fade">
                                      <p:cBhvr>
                                        <p:cTn id="30" dur="500"/>
                                        <p:tgtEl>
                                          <p:spTgt spid="779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783"/>
                                        </p:tgtEl>
                                        <p:attrNameLst>
                                          <p:attrName>style.visibility</p:attrName>
                                        </p:attrNameLst>
                                      </p:cBhvr>
                                      <p:to>
                                        <p:strVal val="visible"/>
                                      </p:to>
                                    </p:set>
                                    <p:animEffect transition="in" filter="fade">
                                      <p:cBhvr>
                                        <p:cTn id="35" dur="500"/>
                                        <p:tgtEl>
                                          <p:spTgt spid="778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797"/>
                                        </p:tgtEl>
                                        <p:attrNameLst>
                                          <p:attrName>style.visibility</p:attrName>
                                        </p:attrNameLst>
                                      </p:cBhvr>
                                      <p:to>
                                        <p:strVal val="visible"/>
                                      </p:to>
                                    </p:set>
                                    <p:animEffect transition="in" filter="fade">
                                      <p:cBhvr>
                                        <p:cTn id="40" dur="500"/>
                                        <p:tgtEl>
                                          <p:spTgt spid="77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798"/>
                                        </p:tgtEl>
                                        <p:attrNameLst>
                                          <p:attrName>style.visibility</p:attrName>
                                        </p:attrNameLst>
                                      </p:cBhvr>
                                      <p:to>
                                        <p:strVal val="visible"/>
                                      </p:to>
                                    </p:set>
                                    <p:animEffect transition="in" filter="fade">
                                      <p:cBhvr>
                                        <p:cTn id="45" dur="500"/>
                                        <p:tgtEl>
                                          <p:spTgt spid="7798"/>
                                        </p:tgtEl>
                                      </p:cBhvr>
                                    </p:animEffect>
                                  </p:childTnLst>
                                </p:cTn>
                              </p:par>
                              <p:par>
                                <p:cTn id="46" presetID="10" presetClass="exit" presetSubtype="0" fill="hold" nodeType="withEffect">
                                  <p:stCondLst>
                                    <p:cond delay="0"/>
                                  </p:stCondLst>
                                  <p:childTnLst>
                                    <p:animEffect transition="out" filter="fade">
                                      <p:cBhvr>
                                        <p:cTn id="47" dur="500"/>
                                        <p:tgtEl>
                                          <p:spTgt spid="7797"/>
                                        </p:tgtEl>
                                      </p:cBhvr>
                                    </p:animEffect>
                                    <p:set>
                                      <p:cBhvr>
                                        <p:cTn id="48" dur="1" fill="hold">
                                          <p:stCondLst>
                                            <p:cond delay="500"/>
                                          </p:stCondLst>
                                        </p:cTn>
                                        <p:tgtEl>
                                          <p:spTgt spid="779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7798"/>
                                        </p:tgtEl>
                                      </p:cBhvr>
                                    </p:animEffect>
                                    <p:set>
                                      <p:cBhvr>
                                        <p:cTn id="53" dur="1" fill="hold">
                                          <p:stCondLst>
                                            <p:cond delay="500"/>
                                          </p:stCondLst>
                                        </p:cTn>
                                        <p:tgtEl>
                                          <p:spTgt spid="779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544"/>
                                        </p:tgtEl>
                                        <p:attrNameLst>
                                          <p:attrName>style.visibility</p:attrName>
                                        </p:attrNameLst>
                                      </p:cBhvr>
                                      <p:to>
                                        <p:strVal val="visible"/>
                                      </p:to>
                                    </p:set>
                                    <p:animEffect transition="in" filter="fade">
                                      <p:cBhvr>
                                        <p:cTn id="58" dur="500"/>
                                        <p:tgtEl>
                                          <p:spTgt spid="75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545"/>
                                        </p:tgtEl>
                                        <p:attrNameLst>
                                          <p:attrName>style.visibility</p:attrName>
                                        </p:attrNameLst>
                                      </p:cBhvr>
                                      <p:to>
                                        <p:strVal val="visible"/>
                                      </p:to>
                                    </p:set>
                                    <p:animEffect transition="in" filter="fade">
                                      <p:cBhvr>
                                        <p:cTn id="63" dur="500"/>
                                        <p:tgtEl>
                                          <p:spTgt spid="7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804"/>
        <p:cNvGrpSpPr/>
        <p:nvPr/>
      </p:nvGrpSpPr>
      <p:grpSpPr>
        <a:xfrm>
          <a:off x="0" y="0"/>
          <a:ext cx="0" cy="0"/>
          <a:chOff x="0" y="0"/>
          <a:chExt cx="0" cy="0"/>
        </a:xfrm>
      </p:grpSpPr>
      <p:grpSp>
        <p:nvGrpSpPr>
          <p:cNvPr id="7805" name="Google Shape;7805;p121"/>
          <p:cNvGrpSpPr/>
          <p:nvPr/>
        </p:nvGrpSpPr>
        <p:grpSpPr>
          <a:xfrm>
            <a:off x="9193161" y="2984089"/>
            <a:ext cx="357600" cy="634183"/>
            <a:chOff x="10910965" y="2513124"/>
            <a:chExt cx="586768" cy="904023"/>
          </a:xfrm>
        </p:grpSpPr>
        <p:sp>
          <p:nvSpPr>
            <p:cNvPr id="7806" name="Google Shape;7806;p121"/>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807" name="Google Shape;7807;p121"/>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08" name="Google Shape;7808;p121"/>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09" name="Google Shape;7809;p121"/>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10" name="Google Shape;7810;p121"/>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811" name="Google Shape;7811;p121"/>
          <p:cNvGrpSpPr/>
          <p:nvPr/>
        </p:nvGrpSpPr>
        <p:grpSpPr>
          <a:xfrm>
            <a:off x="6047012" y="2820091"/>
            <a:ext cx="357600" cy="634183"/>
            <a:chOff x="10910965" y="2513124"/>
            <a:chExt cx="586768" cy="904023"/>
          </a:xfrm>
        </p:grpSpPr>
        <p:sp>
          <p:nvSpPr>
            <p:cNvPr id="7812" name="Google Shape;7812;p121"/>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813" name="Google Shape;7813;p121"/>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14" name="Google Shape;7814;p121"/>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15" name="Google Shape;7815;p121"/>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16" name="Google Shape;7816;p121"/>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817" name="Google Shape;7817;p121"/>
          <p:cNvGrpSpPr/>
          <p:nvPr/>
        </p:nvGrpSpPr>
        <p:grpSpPr>
          <a:xfrm>
            <a:off x="7166228" y="1579986"/>
            <a:ext cx="357600" cy="634183"/>
            <a:chOff x="10910965" y="2513124"/>
            <a:chExt cx="586768" cy="904023"/>
          </a:xfrm>
        </p:grpSpPr>
        <p:sp>
          <p:nvSpPr>
            <p:cNvPr id="7818" name="Google Shape;7818;p121"/>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819" name="Google Shape;7819;p121"/>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0" name="Google Shape;7820;p121"/>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1" name="Google Shape;7821;p121"/>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2" name="Google Shape;7822;p121"/>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cxnSp>
        <p:nvCxnSpPr>
          <p:cNvPr id="7823" name="Google Shape;7823;p121"/>
          <p:cNvCxnSpPr/>
          <p:nvPr/>
        </p:nvCxnSpPr>
        <p:spPr>
          <a:xfrm rot="10800000">
            <a:off x="9257399" y="2242311"/>
            <a:ext cx="260376" cy="0"/>
          </a:xfrm>
          <a:prstGeom prst="straightConnector1">
            <a:avLst/>
          </a:prstGeom>
          <a:noFill/>
          <a:ln w="19050" cap="flat" cmpd="sng">
            <a:solidFill>
              <a:srgbClr val="000000"/>
            </a:solidFill>
            <a:prstDash val="solid"/>
            <a:round/>
            <a:headEnd type="none" w="med" len="med"/>
            <a:tailEnd type="none" w="med" len="med"/>
          </a:ln>
        </p:spPr>
      </p:cxnSp>
      <p:grpSp>
        <p:nvGrpSpPr>
          <p:cNvPr id="7824" name="Google Shape;7824;p121"/>
          <p:cNvGrpSpPr/>
          <p:nvPr/>
        </p:nvGrpSpPr>
        <p:grpSpPr>
          <a:xfrm>
            <a:off x="9453716" y="1637069"/>
            <a:ext cx="357600" cy="634183"/>
            <a:chOff x="10910965" y="2513124"/>
            <a:chExt cx="586768" cy="904023"/>
          </a:xfrm>
        </p:grpSpPr>
        <p:sp>
          <p:nvSpPr>
            <p:cNvPr id="7825" name="Google Shape;7825;p121"/>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826" name="Google Shape;7826;p121"/>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7" name="Google Shape;7827;p121"/>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8" name="Google Shape;7828;p121"/>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9" name="Google Shape;7829;p121"/>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830" name="Google Shape;7830;p121"/>
          <p:cNvGrpSpPr/>
          <p:nvPr/>
        </p:nvGrpSpPr>
        <p:grpSpPr>
          <a:xfrm>
            <a:off x="6869826" y="2671431"/>
            <a:ext cx="660225" cy="290099"/>
            <a:chOff x="7493876" y="2774731"/>
            <a:chExt cx="1481958" cy="894622"/>
          </a:xfrm>
        </p:grpSpPr>
        <p:sp>
          <p:nvSpPr>
            <p:cNvPr id="7831" name="Google Shape;7831;p12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32" name="Google Shape;7832;p12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33" name="Google Shape;7833;p121"/>
            <p:cNvGrpSpPr/>
            <p:nvPr/>
          </p:nvGrpSpPr>
          <p:grpSpPr>
            <a:xfrm>
              <a:off x="7713663" y="2848339"/>
              <a:ext cx="1042107" cy="425543"/>
              <a:chOff x="7786941" y="2884917"/>
              <a:chExt cx="897649" cy="353919"/>
            </a:xfrm>
          </p:grpSpPr>
          <p:sp>
            <p:nvSpPr>
              <p:cNvPr id="7834" name="Google Shape;7834;p12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35" name="Google Shape;7835;p12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36" name="Google Shape;7836;p12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37" name="Google Shape;7837;p12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838" name="Google Shape;7838;p121"/>
          <p:cNvGrpSpPr/>
          <p:nvPr/>
        </p:nvGrpSpPr>
        <p:grpSpPr>
          <a:xfrm>
            <a:off x="7928680" y="2356760"/>
            <a:ext cx="660225" cy="290099"/>
            <a:chOff x="7493876" y="2774731"/>
            <a:chExt cx="1481958" cy="894622"/>
          </a:xfrm>
        </p:grpSpPr>
        <p:sp>
          <p:nvSpPr>
            <p:cNvPr id="7839" name="Google Shape;7839;p12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40" name="Google Shape;7840;p12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41" name="Google Shape;7841;p121"/>
            <p:cNvGrpSpPr/>
            <p:nvPr/>
          </p:nvGrpSpPr>
          <p:grpSpPr>
            <a:xfrm>
              <a:off x="7713663" y="2848339"/>
              <a:ext cx="1042107" cy="425543"/>
              <a:chOff x="7786941" y="2884917"/>
              <a:chExt cx="897649" cy="353919"/>
            </a:xfrm>
          </p:grpSpPr>
          <p:sp>
            <p:nvSpPr>
              <p:cNvPr id="7842" name="Google Shape;7842;p12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43" name="Google Shape;7843;p12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44" name="Google Shape;7844;p12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45" name="Google Shape;7845;p12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846" name="Google Shape;7846;p121"/>
          <p:cNvGrpSpPr/>
          <p:nvPr/>
        </p:nvGrpSpPr>
        <p:grpSpPr>
          <a:xfrm>
            <a:off x="8246995" y="2882143"/>
            <a:ext cx="660225" cy="290099"/>
            <a:chOff x="7493876" y="2774731"/>
            <a:chExt cx="1481958" cy="894622"/>
          </a:xfrm>
        </p:grpSpPr>
        <p:sp>
          <p:nvSpPr>
            <p:cNvPr id="7847" name="Google Shape;7847;p12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48" name="Google Shape;7848;p12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49" name="Google Shape;7849;p121"/>
            <p:cNvGrpSpPr/>
            <p:nvPr/>
          </p:nvGrpSpPr>
          <p:grpSpPr>
            <a:xfrm>
              <a:off x="7713663" y="2848339"/>
              <a:ext cx="1042107" cy="425543"/>
              <a:chOff x="7786941" y="2884917"/>
              <a:chExt cx="897649" cy="353919"/>
            </a:xfrm>
          </p:grpSpPr>
          <p:sp>
            <p:nvSpPr>
              <p:cNvPr id="7850" name="Google Shape;7850;p12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51" name="Google Shape;7851;p12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52" name="Google Shape;7852;p12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53" name="Google Shape;7853;p12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854" name="Google Shape;7854;p121"/>
          <p:cNvGrpSpPr/>
          <p:nvPr/>
        </p:nvGrpSpPr>
        <p:grpSpPr>
          <a:xfrm>
            <a:off x="7203643" y="3367614"/>
            <a:ext cx="660225" cy="290099"/>
            <a:chOff x="7493876" y="2774731"/>
            <a:chExt cx="1481958" cy="894622"/>
          </a:xfrm>
        </p:grpSpPr>
        <p:sp>
          <p:nvSpPr>
            <p:cNvPr id="7855" name="Google Shape;7855;p12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56" name="Google Shape;7856;p12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57" name="Google Shape;7857;p121"/>
            <p:cNvGrpSpPr/>
            <p:nvPr/>
          </p:nvGrpSpPr>
          <p:grpSpPr>
            <a:xfrm>
              <a:off x="7713663" y="2848339"/>
              <a:ext cx="1042107" cy="425543"/>
              <a:chOff x="7786941" y="2884917"/>
              <a:chExt cx="897649" cy="353919"/>
            </a:xfrm>
          </p:grpSpPr>
          <p:sp>
            <p:nvSpPr>
              <p:cNvPr id="7858" name="Google Shape;7858;p12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59" name="Google Shape;7859;p12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60" name="Google Shape;7860;p12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61" name="Google Shape;7861;p12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862" name="Google Shape;7862;p121"/>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Causes/costs of congestion: scenario 3</a:t>
            </a:r>
            <a:endParaRPr sz="4400" b="0"/>
          </a:p>
        </p:txBody>
      </p:sp>
      <p:sp>
        <p:nvSpPr>
          <p:cNvPr id="7863" name="Google Shape;7863;p121"/>
          <p:cNvSpPr/>
          <p:nvPr/>
        </p:nvSpPr>
        <p:spPr>
          <a:xfrm>
            <a:off x="1206500" y="5114925"/>
            <a:ext cx="8267700" cy="4095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864" name="Google Shape;7864;p121"/>
          <p:cNvSpPr/>
          <p:nvPr/>
        </p:nvSpPr>
        <p:spPr>
          <a:xfrm>
            <a:off x="1639888" y="4329113"/>
            <a:ext cx="9650409" cy="990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080"/>
              <a:buFont typeface="Noto Sans Symbols"/>
              <a:buNone/>
            </a:pPr>
            <a:r>
              <a:rPr lang="en-US" sz="3200" b="0" i="0" u="none" strike="noStrike" cap="none">
                <a:solidFill>
                  <a:srgbClr val="C00000"/>
                </a:solidFill>
                <a:latin typeface="Calibri"/>
                <a:ea typeface="Calibri"/>
                <a:cs typeface="Calibri"/>
                <a:sym typeface="Calibri"/>
              </a:rPr>
              <a:t>another “cost” of congestion: </a:t>
            </a:r>
            <a:endParaRPr/>
          </a:p>
          <a:p>
            <a:pPr marL="342900" marR="0" lvl="0" indent="-34290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when packet dropped, any upstream transmission capacity and buffering used for that packet was wasted!</a:t>
            </a:r>
            <a:endParaRPr sz="2800" b="0" i="0" u="none" strike="noStrike" cap="none">
              <a:solidFill>
                <a:srgbClr val="000000"/>
              </a:solidFill>
              <a:latin typeface="Calibri"/>
              <a:ea typeface="Calibri"/>
              <a:cs typeface="Calibri"/>
              <a:sym typeface="Calibri"/>
            </a:endParaRPr>
          </a:p>
        </p:txBody>
      </p:sp>
      <p:cxnSp>
        <p:nvCxnSpPr>
          <p:cNvPr id="7865" name="Google Shape;7865;p121"/>
          <p:cNvCxnSpPr/>
          <p:nvPr/>
        </p:nvCxnSpPr>
        <p:spPr>
          <a:xfrm flipH="1">
            <a:off x="7206675" y="2219117"/>
            <a:ext cx="546573" cy="550850"/>
          </a:xfrm>
          <a:prstGeom prst="straightConnector1">
            <a:avLst/>
          </a:prstGeom>
          <a:noFill/>
          <a:ln w="19050" cap="flat" cmpd="sng">
            <a:solidFill>
              <a:srgbClr val="000000"/>
            </a:solidFill>
            <a:prstDash val="solid"/>
            <a:round/>
            <a:headEnd type="none" w="med" len="med"/>
            <a:tailEnd type="none" w="med" len="med"/>
          </a:ln>
        </p:spPr>
      </p:cxnSp>
      <p:cxnSp>
        <p:nvCxnSpPr>
          <p:cNvPr id="7866" name="Google Shape;7866;p121"/>
          <p:cNvCxnSpPr/>
          <p:nvPr/>
        </p:nvCxnSpPr>
        <p:spPr>
          <a:xfrm rot="10800000">
            <a:off x="7492872" y="2219117"/>
            <a:ext cx="260376" cy="0"/>
          </a:xfrm>
          <a:prstGeom prst="straightConnector1">
            <a:avLst/>
          </a:prstGeom>
          <a:noFill/>
          <a:ln w="19050" cap="flat" cmpd="sng">
            <a:solidFill>
              <a:srgbClr val="000000"/>
            </a:solidFill>
            <a:prstDash val="solid"/>
            <a:round/>
            <a:headEnd type="none" w="med" len="med"/>
            <a:tailEnd type="none" w="med" len="med"/>
          </a:ln>
        </p:spPr>
      </p:cxnSp>
      <p:cxnSp>
        <p:nvCxnSpPr>
          <p:cNvPr id="7867" name="Google Shape;7867;p121"/>
          <p:cNvCxnSpPr/>
          <p:nvPr/>
        </p:nvCxnSpPr>
        <p:spPr>
          <a:xfrm flipH="1">
            <a:off x="6404029" y="3477375"/>
            <a:ext cx="865049" cy="7731"/>
          </a:xfrm>
          <a:prstGeom prst="straightConnector1">
            <a:avLst/>
          </a:prstGeom>
          <a:noFill/>
          <a:ln w="19050" cap="flat" cmpd="sng">
            <a:solidFill>
              <a:srgbClr val="000000"/>
            </a:solidFill>
            <a:prstDash val="solid"/>
            <a:round/>
            <a:headEnd type="none" w="med" len="med"/>
            <a:tailEnd type="none" w="med" len="med"/>
          </a:ln>
        </p:spPr>
      </p:cxnSp>
      <p:cxnSp>
        <p:nvCxnSpPr>
          <p:cNvPr id="7868" name="Google Shape;7868;p121"/>
          <p:cNvCxnSpPr/>
          <p:nvPr/>
        </p:nvCxnSpPr>
        <p:spPr>
          <a:xfrm rot="10800000">
            <a:off x="7492872" y="2491642"/>
            <a:ext cx="430372" cy="0"/>
          </a:xfrm>
          <a:prstGeom prst="straightConnector1">
            <a:avLst/>
          </a:prstGeom>
          <a:noFill/>
          <a:ln w="19050" cap="flat" cmpd="sng">
            <a:solidFill>
              <a:srgbClr val="000000"/>
            </a:solidFill>
            <a:prstDash val="solid"/>
            <a:round/>
            <a:headEnd type="none" w="med" len="med"/>
            <a:tailEnd type="none" w="med" len="med"/>
          </a:ln>
        </p:spPr>
      </p:cxnSp>
      <p:cxnSp>
        <p:nvCxnSpPr>
          <p:cNvPr id="7869" name="Google Shape;7869;p121"/>
          <p:cNvCxnSpPr/>
          <p:nvPr/>
        </p:nvCxnSpPr>
        <p:spPr>
          <a:xfrm rot="10800000">
            <a:off x="8549437" y="2503239"/>
            <a:ext cx="460499" cy="5799"/>
          </a:xfrm>
          <a:prstGeom prst="straightConnector1">
            <a:avLst/>
          </a:prstGeom>
          <a:noFill/>
          <a:ln w="19050" cap="flat" cmpd="sng">
            <a:solidFill>
              <a:srgbClr val="000000"/>
            </a:solidFill>
            <a:prstDash val="solid"/>
            <a:round/>
            <a:headEnd type="none" w="med" len="med"/>
            <a:tailEnd type="none" w="med" len="med"/>
          </a:ln>
        </p:spPr>
      </p:cxnSp>
      <p:cxnSp>
        <p:nvCxnSpPr>
          <p:cNvPr id="7870" name="Google Shape;7870;p121"/>
          <p:cNvCxnSpPr/>
          <p:nvPr/>
        </p:nvCxnSpPr>
        <p:spPr>
          <a:xfrm flipH="1">
            <a:off x="8515007" y="2230714"/>
            <a:ext cx="768214" cy="823377"/>
          </a:xfrm>
          <a:prstGeom prst="straightConnector1">
            <a:avLst/>
          </a:prstGeom>
          <a:noFill/>
          <a:ln w="19050" cap="flat" cmpd="sng">
            <a:solidFill>
              <a:srgbClr val="000000"/>
            </a:solidFill>
            <a:prstDash val="solid"/>
            <a:round/>
            <a:headEnd type="none" w="med" len="med"/>
            <a:tailEnd type="none" w="med" len="med"/>
          </a:ln>
        </p:spPr>
      </p:cxnSp>
      <p:grpSp>
        <p:nvGrpSpPr>
          <p:cNvPr id="7871" name="Google Shape;7871;p121"/>
          <p:cNvGrpSpPr/>
          <p:nvPr/>
        </p:nvGrpSpPr>
        <p:grpSpPr>
          <a:xfrm>
            <a:off x="8295103" y="2407263"/>
            <a:ext cx="186693" cy="155869"/>
            <a:chOff x="11283" y="10423"/>
            <a:chExt cx="475" cy="374"/>
          </a:xfrm>
        </p:grpSpPr>
        <p:sp>
          <p:nvSpPr>
            <p:cNvPr id="7872" name="Google Shape;7872;p121"/>
            <p:cNvSpPr/>
            <p:nvPr/>
          </p:nvSpPr>
          <p:spPr>
            <a:xfrm>
              <a:off x="11283" y="10423"/>
              <a:ext cx="475" cy="37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7873" name="Google Shape;7873;p121"/>
            <p:cNvCxnSpPr/>
            <p:nvPr/>
          </p:nvCxnSpPr>
          <p:spPr>
            <a:xfrm>
              <a:off x="1168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74" name="Google Shape;7874;p121"/>
            <p:cNvCxnSpPr/>
            <p:nvPr/>
          </p:nvCxnSpPr>
          <p:spPr>
            <a:xfrm>
              <a:off x="11621"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75" name="Google Shape;7875;p121"/>
            <p:cNvCxnSpPr/>
            <p:nvPr/>
          </p:nvCxnSpPr>
          <p:spPr>
            <a:xfrm>
              <a:off x="1155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76" name="Google Shape;7876;p121"/>
            <p:cNvCxnSpPr/>
            <p:nvPr/>
          </p:nvCxnSpPr>
          <p:spPr>
            <a:xfrm>
              <a:off x="11491" y="10495"/>
              <a:ext cx="1" cy="231"/>
            </a:xfrm>
            <a:prstGeom prst="straightConnector1">
              <a:avLst/>
            </a:prstGeom>
            <a:noFill/>
            <a:ln w="9525" cap="flat" cmpd="sng">
              <a:solidFill>
                <a:srgbClr val="000000"/>
              </a:solidFill>
              <a:prstDash val="solid"/>
              <a:round/>
              <a:headEnd type="none" w="med" len="med"/>
              <a:tailEnd type="none" w="med" len="med"/>
            </a:ln>
          </p:spPr>
        </p:cxnSp>
        <p:cxnSp>
          <p:nvCxnSpPr>
            <p:cNvPr id="7877" name="Google Shape;7877;p121"/>
            <p:cNvCxnSpPr/>
            <p:nvPr/>
          </p:nvCxnSpPr>
          <p:spPr>
            <a:xfrm>
              <a:off x="11426" y="10495"/>
              <a:ext cx="2" cy="231"/>
            </a:xfrm>
            <a:prstGeom prst="straightConnector1">
              <a:avLst/>
            </a:prstGeom>
            <a:noFill/>
            <a:ln w="9525" cap="flat" cmpd="sng">
              <a:solidFill>
                <a:srgbClr val="000000"/>
              </a:solidFill>
              <a:prstDash val="solid"/>
              <a:round/>
              <a:headEnd type="none" w="med" len="med"/>
              <a:tailEnd type="none" w="med" len="med"/>
            </a:ln>
          </p:spPr>
        </p:cxnSp>
        <p:cxnSp>
          <p:nvCxnSpPr>
            <p:cNvPr id="7878" name="Google Shape;7878;p121"/>
            <p:cNvCxnSpPr/>
            <p:nvPr/>
          </p:nvCxnSpPr>
          <p:spPr>
            <a:xfrm>
              <a:off x="11360" y="10495"/>
              <a:ext cx="3" cy="231"/>
            </a:xfrm>
            <a:prstGeom prst="straightConnector1">
              <a:avLst/>
            </a:prstGeom>
            <a:noFill/>
            <a:ln w="9525" cap="flat" cmpd="sng">
              <a:solidFill>
                <a:srgbClr val="000000"/>
              </a:solidFill>
              <a:prstDash val="solid"/>
              <a:round/>
              <a:headEnd type="none" w="med" len="med"/>
              <a:tailEnd type="none" w="med" len="med"/>
            </a:ln>
          </p:spPr>
        </p:cxnSp>
      </p:grpSp>
      <p:cxnSp>
        <p:nvCxnSpPr>
          <p:cNvPr id="7879" name="Google Shape;7879;p121"/>
          <p:cNvCxnSpPr/>
          <p:nvPr/>
        </p:nvCxnSpPr>
        <p:spPr>
          <a:xfrm>
            <a:off x="8577410" y="1813227"/>
            <a:ext cx="163542" cy="1932"/>
          </a:xfrm>
          <a:prstGeom prst="straightConnector1">
            <a:avLst/>
          </a:prstGeom>
          <a:noFill/>
          <a:ln w="38100" cap="flat" cmpd="sng">
            <a:solidFill>
              <a:srgbClr val="FFFFFF"/>
            </a:solidFill>
            <a:prstDash val="dot"/>
            <a:round/>
            <a:headEnd type="none" w="med" len="med"/>
            <a:tailEnd type="none" w="med" len="med"/>
          </a:ln>
        </p:spPr>
      </p:cxnSp>
      <p:grpSp>
        <p:nvGrpSpPr>
          <p:cNvPr id="7880" name="Google Shape;7880;p121"/>
          <p:cNvGrpSpPr/>
          <p:nvPr/>
        </p:nvGrpSpPr>
        <p:grpSpPr>
          <a:xfrm>
            <a:off x="7363760" y="1608349"/>
            <a:ext cx="53797" cy="172019"/>
            <a:chOff x="10104" y="10005"/>
            <a:chExt cx="137" cy="411"/>
          </a:xfrm>
        </p:grpSpPr>
        <p:sp>
          <p:nvSpPr>
            <p:cNvPr id="7881" name="Google Shape;7881;p121"/>
            <p:cNvSpPr/>
            <p:nvPr/>
          </p:nvSpPr>
          <p:spPr>
            <a:xfrm>
              <a:off x="10104" y="10005"/>
              <a:ext cx="137" cy="13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882" name="Google Shape;7882;p121"/>
            <p:cNvSpPr/>
            <p:nvPr/>
          </p:nvSpPr>
          <p:spPr>
            <a:xfrm>
              <a:off x="10104" y="10278"/>
              <a:ext cx="137" cy="13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grpSp>
        <p:nvGrpSpPr>
          <p:cNvPr id="7883" name="Google Shape;7883;p121"/>
          <p:cNvGrpSpPr/>
          <p:nvPr/>
        </p:nvGrpSpPr>
        <p:grpSpPr>
          <a:xfrm rot="7844936">
            <a:off x="8457757" y="2928960"/>
            <a:ext cx="204878" cy="142023"/>
            <a:chOff x="11283" y="10423"/>
            <a:chExt cx="475" cy="374"/>
          </a:xfrm>
        </p:grpSpPr>
        <p:sp>
          <p:nvSpPr>
            <p:cNvPr id="7884" name="Google Shape;7884;p121"/>
            <p:cNvSpPr/>
            <p:nvPr/>
          </p:nvSpPr>
          <p:spPr>
            <a:xfrm>
              <a:off x="11283" y="10423"/>
              <a:ext cx="475" cy="37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7885" name="Google Shape;7885;p121"/>
            <p:cNvCxnSpPr/>
            <p:nvPr/>
          </p:nvCxnSpPr>
          <p:spPr>
            <a:xfrm>
              <a:off x="1168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86" name="Google Shape;7886;p121"/>
            <p:cNvCxnSpPr/>
            <p:nvPr/>
          </p:nvCxnSpPr>
          <p:spPr>
            <a:xfrm>
              <a:off x="11621"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87" name="Google Shape;7887;p121"/>
            <p:cNvCxnSpPr/>
            <p:nvPr/>
          </p:nvCxnSpPr>
          <p:spPr>
            <a:xfrm>
              <a:off x="1155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88" name="Google Shape;7888;p121"/>
            <p:cNvCxnSpPr/>
            <p:nvPr/>
          </p:nvCxnSpPr>
          <p:spPr>
            <a:xfrm>
              <a:off x="11491" y="10495"/>
              <a:ext cx="1" cy="231"/>
            </a:xfrm>
            <a:prstGeom prst="straightConnector1">
              <a:avLst/>
            </a:prstGeom>
            <a:noFill/>
            <a:ln w="9525" cap="flat" cmpd="sng">
              <a:solidFill>
                <a:srgbClr val="000000"/>
              </a:solidFill>
              <a:prstDash val="solid"/>
              <a:round/>
              <a:headEnd type="none" w="med" len="med"/>
              <a:tailEnd type="none" w="med" len="med"/>
            </a:ln>
          </p:spPr>
        </p:cxnSp>
        <p:cxnSp>
          <p:nvCxnSpPr>
            <p:cNvPr id="7889" name="Google Shape;7889;p121"/>
            <p:cNvCxnSpPr/>
            <p:nvPr/>
          </p:nvCxnSpPr>
          <p:spPr>
            <a:xfrm>
              <a:off x="11426" y="10495"/>
              <a:ext cx="2" cy="231"/>
            </a:xfrm>
            <a:prstGeom prst="straightConnector1">
              <a:avLst/>
            </a:prstGeom>
            <a:noFill/>
            <a:ln w="9525" cap="flat" cmpd="sng">
              <a:solidFill>
                <a:srgbClr val="000000"/>
              </a:solidFill>
              <a:prstDash val="solid"/>
              <a:round/>
              <a:headEnd type="none" w="med" len="med"/>
              <a:tailEnd type="none" w="med" len="med"/>
            </a:ln>
          </p:spPr>
        </p:cxnSp>
        <p:cxnSp>
          <p:nvCxnSpPr>
            <p:cNvPr id="7890" name="Google Shape;7890;p121"/>
            <p:cNvCxnSpPr/>
            <p:nvPr/>
          </p:nvCxnSpPr>
          <p:spPr>
            <a:xfrm>
              <a:off x="11360" y="10495"/>
              <a:ext cx="3" cy="231"/>
            </a:xfrm>
            <a:prstGeom prst="straightConnector1">
              <a:avLst/>
            </a:prstGeom>
            <a:noFill/>
            <a:ln w="9525" cap="flat" cmpd="sng">
              <a:solidFill>
                <a:srgbClr val="000000"/>
              </a:solidFill>
              <a:prstDash val="solid"/>
              <a:round/>
              <a:headEnd type="none" w="med" len="med"/>
              <a:tailEnd type="none" w="med" len="med"/>
            </a:ln>
          </p:spPr>
        </p:cxnSp>
      </p:grpSp>
      <p:cxnSp>
        <p:nvCxnSpPr>
          <p:cNvPr id="7891" name="Google Shape;7891;p121"/>
          <p:cNvCxnSpPr/>
          <p:nvPr/>
        </p:nvCxnSpPr>
        <p:spPr>
          <a:xfrm rot="10800000">
            <a:off x="7764006" y="3471578"/>
            <a:ext cx="1172766" cy="11597"/>
          </a:xfrm>
          <a:prstGeom prst="straightConnector1">
            <a:avLst/>
          </a:prstGeom>
          <a:noFill/>
          <a:ln w="19050" cap="flat" cmpd="sng">
            <a:solidFill>
              <a:srgbClr val="000000"/>
            </a:solidFill>
            <a:prstDash val="solid"/>
            <a:round/>
            <a:headEnd type="none" w="med" len="med"/>
            <a:tailEnd type="none" w="med" len="med"/>
          </a:ln>
        </p:spPr>
      </p:cxnSp>
      <p:cxnSp>
        <p:nvCxnSpPr>
          <p:cNvPr id="7892" name="Google Shape;7892;p121"/>
          <p:cNvCxnSpPr/>
          <p:nvPr/>
        </p:nvCxnSpPr>
        <p:spPr>
          <a:xfrm flipH="1">
            <a:off x="8129823" y="3059889"/>
            <a:ext cx="367969" cy="417487"/>
          </a:xfrm>
          <a:prstGeom prst="straightConnector1">
            <a:avLst/>
          </a:prstGeom>
          <a:noFill/>
          <a:ln w="19050" cap="flat" cmpd="sng">
            <a:solidFill>
              <a:srgbClr val="000000"/>
            </a:solidFill>
            <a:prstDash val="solid"/>
            <a:round/>
            <a:headEnd type="none" w="med" len="med"/>
            <a:tailEnd type="none" w="med" len="med"/>
          </a:ln>
        </p:spPr>
      </p:cxnSp>
      <p:sp>
        <p:nvSpPr>
          <p:cNvPr id="7893" name="Google Shape;7893;p121"/>
          <p:cNvSpPr/>
          <p:nvPr/>
        </p:nvSpPr>
        <p:spPr>
          <a:xfrm>
            <a:off x="7391735" y="1631543"/>
            <a:ext cx="1956042" cy="1814908"/>
          </a:xfrm>
          <a:custGeom>
            <a:avLst/>
            <a:gdLst/>
            <a:ahLst/>
            <a:cxnLst/>
            <a:rect l="l" t="t" r="r" b="b"/>
            <a:pathLst>
              <a:path w="5205" h="4500" extrusionOk="0">
                <a:moveTo>
                  <a:pt x="0" y="0"/>
                </a:moveTo>
                <a:lnTo>
                  <a:pt x="0" y="1320"/>
                </a:lnTo>
                <a:lnTo>
                  <a:pt x="1230" y="1350"/>
                </a:lnTo>
                <a:lnTo>
                  <a:pt x="495" y="2040"/>
                </a:lnTo>
                <a:lnTo>
                  <a:pt x="4515" y="2115"/>
                </a:lnTo>
                <a:lnTo>
                  <a:pt x="2220" y="4500"/>
                </a:lnTo>
                <a:lnTo>
                  <a:pt x="5205" y="4500"/>
                </a:lnTo>
                <a:lnTo>
                  <a:pt x="5205" y="3405"/>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894" name="Google Shape;7894;p121"/>
          <p:cNvGrpSpPr/>
          <p:nvPr/>
        </p:nvGrpSpPr>
        <p:grpSpPr>
          <a:xfrm>
            <a:off x="7312115" y="3392332"/>
            <a:ext cx="187213" cy="156558"/>
            <a:chOff x="11283" y="10423"/>
            <a:chExt cx="475" cy="374"/>
          </a:xfrm>
        </p:grpSpPr>
        <p:sp>
          <p:nvSpPr>
            <p:cNvPr id="7895" name="Google Shape;7895;p121"/>
            <p:cNvSpPr/>
            <p:nvPr/>
          </p:nvSpPr>
          <p:spPr>
            <a:xfrm>
              <a:off x="11283" y="10423"/>
              <a:ext cx="475" cy="37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7896" name="Google Shape;7896;p121"/>
            <p:cNvCxnSpPr/>
            <p:nvPr/>
          </p:nvCxnSpPr>
          <p:spPr>
            <a:xfrm>
              <a:off x="1168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97" name="Google Shape;7897;p121"/>
            <p:cNvCxnSpPr/>
            <p:nvPr/>
          </p:nvCxnSpPr>
          <p:spPr>
            <a:xfrm>
              <a:off x="11621"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98" name="Google Shape;7898;p121"/>
            <p:cNvCxnSpPr/>
            <p:nvPr/>
          </p:nvCxnSpPr>
          <p:spPr>
            <a:xfrm>
              <a:off x="1155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99" name="Google Shape;7899;p121"/>
            <p:cNvCxnSpPr/>
            <p:nvPr/>
          </p:nvCxnSpPr>
          <p:spPr>
            <a:xfrm>
              <a:off x="11491" y="10495"/>
              <a:ext cx="1" cy="231"/>
            </a:xfrm>
            <a:prstGeom prst="straightConnector1">
              <a:avLst/>
            </a:prstGeom>
            <a:noFill/>
            <a:ln w="9525" cap="flat" cmpd="sng">
              <a:solidFill>
                <a:srgbClr val="000000"/>
              </a:solidFill>
              <a:prstDash val="solid"/>
              <a:round/>
              <a:headEnd type="none" w="med" len="med"/>
              <a:tailEnd type="none" w="med" len="med"/>
            </a:ln>
          </p:spPr>
        </p:cxnSp>
        <p:cxnSp>
          <p:nvCxnSpPr>
            <p:cNvPr id="7900" name="Google Shape;7900;p121"/>
            <p:cNvCxnSpPr/>
            <p:nvPr/>
          </p:nvCxnSpPr>
          <p:spPr>
            <a:xfrm>
              <a:off x="11426" y="10495"/>
              <a:ext cx="2" cy="231"/>
            </a:xfrm>
            <a:prstGeom prst="straightConnector1">
              <a:avLst/>
            </a:prstGeom>
            <a:noFill/>
            <a:ln w="9525" cap="flat" cmpd="sng">
              <a:solidFill>
                <a:srgbClr val="000000"/>
              </a:solidFill>
              <a:prstDash val="solid"/>
              <a:round/>
              <a:headEnd type="none" w="med" len="med"/>
              <a:tailEnd type="none" w="med" len="med"/>
            </a:ln>
          </p:spPr>
        </p:cxnSp>
        <p:cxnSp>
          <p:nvCxnSpPr>
            <p:cNvPr id="7901" name="Google Shape;7901;p121"/>
            <p:cNvCxnSpPr/>
            <p:nvPr/>
          </p:nvCxnSpPr>
          <p:spPr>
            <a:xfrm>
              <a:off x="11360" y="10495"/>
              <a:ext cx="3" cy="231"/>
            </a:xfrm>
            <a:prstGeom prst="straightConnector1">
              <a:avLst/>
            </a:prstGeom>
            <a:noFill/>
            <a:ln w="9525" cap="flat" cmpd="sng">
              <a:solidFill>
                <a:srgbClr val="000000"/>
              </a:solidFill>
              <a:prstDash val="solid"/>
              <a:round/>
              <a:headEnd type="none" w="med" len="med"/>
              <a:tailEnd type="none" w="med" len="med"/>
            </a:ln>
          </p:spPr>
        </p:cxnSp>
      </p:grpSp>
      <p:cxnSp>
        <p:nvCxnSpPr>
          <p:cNvPr id="7902" name="Google Shape;7902;p121"/>
          <p:cNvCxnSpPr/>
          <p:nvPr/>
        </p:nvCxnSpPr>
        <p:spPr>
          <a:xfrm flipH="1">
            <a:off x="6515926" y="2963248"/>
            <a:ext cx="514296" cy="514127"/>
          </a:xfrm>
          <a:prstGeom prst="straightConnector1">
            <a:avLst/>
          </a:prstGeom>
          <a:noFill/>
          <a:ln w="19050" cap="flat" cmpd="sng">
            <a:solidFill>
              <a:srgbClr val="000000"/>
            </a:solidFill>
            <a:prstDash val="solid"/>
            <a:round/>
            <a:headEnd type="none" w="med" len="med"/>
            <a:tailEnd type="none" w="med" len="med"/>
          </a:ln>
        </p:spPr>
      </p:cxnSp>
      <p:grpSp>
        <p:nvGrpSpPr>
          <p:cNvPr id="7903" name="Google Shape;7903;p121"/>
          <p:cNvGrpSpPr/>
          <p:nvPr/>
        </p:nvGrpSpPr>
        <p:grpSpPr>
          <a:xfrm rot="8027572">
            <a:off x="7091324" y="2716351"/>
            <a:ext cx="204878" cy="142023"/>
            <a:chOff x="11283" y="10423"/>
            <a:chExt cx="475" cy="374"/>
          </a:xfrm>
        </p:grpSpPr>
        <p:sp>
          <p:nvSpPr>
            <p:cNvPr id="7904" name="Google Shape;7904;p121"/>
            <p:cNvSpPr/>
            <p:nvPr/>
          </p:nvSpPr>
          <p:spPr>
            <a:xfrm>
              <a:off x="11283" y="10423"/>
              <a:ext cx="475" cy="37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7905" name="Google Shape;7905;p121"/>
            <p:cNvCxnSpPr/>
            <p:nvPr/>
          </p:nvCxnSpPr>
          <p:spPr>
            <a:xfrm>
              <a:off x="1168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906" name="Google Shape;7906;p121"/>
            <p:cNvCxnSpPr/>
            <p:nvPr/>
          </p:nvCxnSpPr>
          <p:spPr>
            <a:xfrm>
              <a:off x="11621"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907" name="Google Shape;7907;p121"/>
            <p:cNvCxnSpPr/>
            <p:nvPr/>
          </p:nvCxnSpPr>
          <p:spPr>
            <a:xfrm>
              <a:off x="1155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908" name="Google Shape;7908;p121"/>
            <p:cNvCxnSpPr/>
            <p:nvPr/>
          </p:nvCxnSpPr>
          <p:spPr>
            <a:xfrm>
              <a:off x="11491" y="10495"/>
              <a:ext cx="1" cy="231"/>
            </a:xfrm>
            <a:prstGeom prst="straightConnector1">
              <a:avLst/>
            </a:prstGeom>
            <a:noFill/>
            <a:ln w="9525" cap="flat" cmpd="sng">
              <a:solidFill>
                <a:srgbClr val="000000"/>
              </a:solidFill>
              <a:prstDash val="solid"/>
              <a:round/>
              <a:headEnd type="none" w="med" len="med"/>
              <a:tailEnd type="none" w="med" len="med"/>
            </a:ln>
          </p:spPr>
        </p:cxnSp>
        <p:cxnSp>
          <p:nvCxnSpPr>
            <p:cNvPr id="7909" name="Google Shape;7909;p121"/>
            <p:cNvCxnSpPr/>
            <p:nvPr/>
          </p:nvCxnSpPr>
          <p:spPr>
            <a:xfrm>
              <a:off x="11426" y="10495"/>
              <a:ext cx="2" cy="231"/>
            </a:xfrm>
            <a:prstGeom prst="straightConnector1">
              <a:avLst/>
            </a:prstGeom>
            <a:noFill/>
            <a:ln w="9525" cap="flat" cmpd="sng">
              <a:solidFill>
                <a:srgbClr val="000000"/>
              </a:solidFill>
              <a:prstDash val="solid"/>
              <a:round/>
              <a:headEnd type="none" w="med" len="med"/>
              <a:tailEnd type="none" w="med" len="med"/>
            </a:ln>
          </p:spPr>
        </p:cxnSp>
        <p:cxnSp>
          <p:nvCxnSpPr>
            <p:cNvPr id="7910" name="Google Shape;7910;p121"/>
            <p:cNvCxnSpPr/>
            <p:nvPr/>
          </p:nvCxnSpPr>
          <p:spPr>
            <a:xfrm>
              <a:off x="11360" y="10495"/>
              <a:ext cx="3" cy="231"/>
            </a:xfrm>
            <a:prstGeom prst="straightConnector1">
              <a:avLst/>
            </a:prstGeom>
            <a:noFill/>
            <a:ln w="9525" cap="flat" cmpd="sng">
              <a:solidFill>
                <a:srgbClr val="000000"/>
              </a:solidFill>
              <a:prstDash val="solid"/>
              <a:round/>
              <a:headEnd type="none" w="med" len="med"/>
              <a:tailEnd type="none" w="med" len="med"/>
            </a:ln>
          </p:spPr>
        </p:cxnSp>
      </p:grpSp>
      <p:sp>
        <p:nvSpPr>
          <p:cNvPr id="7911" name="Google Shape;7911;p121"/>
          <p:cNvSpPr/>
          <p:nvPr/>
        </p:nvSpPr>
        <p:spPr>
          <a:xfrm>
            <a:off x="6421244" y="1656669"/>
            <a:ext cx="2999696" cy="1863229"/>
          </a:xfrm>
          <a:custGeom>
            <a:avLst/>
            <a:gdLst/>
            <a:ahLst/>
            <a:cxnLst/>
            <a:rect l="l" t="t" r="r" b="b"/>
            <a:pathLst>
              <a:path w="7980" h="4620" extrusionOk="0">
                <a:moveTo>
                  <a:pt x="7965" y="3420"/>
                </a:moveTo>
                <a:lnTo>
                  <a:pt x="7980" y="4620"/>
                </a:lnTo>
                <a:lnTo>
                  <a:pt x="0" y="4605"/>
                </a:lnTo>
                <a:lnTo>
                  <a:pt x="3315" y="1485"/>
                </a:lnTo>
                <a:lnTo>
                  <a:pt x="2355" y="1455"/>
                </a:lnTo>
                <a:lnTo>
                  <a:pt x="2355" y="0"/>
                </a:lnTo>
              </a:path>
            </a:pathLst>
          </a:custGeom>
          <a:noFill/>
          <a:ln w="38100" cap="flat" cmpd="sng">
            <a:solidFill>
              <a:srgbClr val="FF00FF"/>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912" name="Google Shape;7912;p121"/>
          <p:cNvSpPr/>
          <p:nvPr/>
        </p:nvSpPr>
        <p:spPr>
          <a:xfrm>
            <a:off x="6184539" y="1716586"/>
            <a:ext cx="3399942" cy="1832304"/>
          </a:xfrm>
          <a:custGeom>
            <a:avLst/>
            <a:gdLst/>
            <a:ahLst/>
            <a:cxnLst/>
            <a:rect l="l" t="t" r="r" b="b"/>
            <a:pathLst>
              <a:path w="9045" h="4545" extrusionOk="0">
                <a:moveTo>
                  <a:pt x="0" y="2880"/>
                </a:moveTo>
                <a:lnTo>
                  <a:pt x="0" y="4530"/>
                </a:lnTo>
                <a:lnTo>
                  <a:pt x="885" y="4545"/>
                </a:lnTo>
                <a:lnTo>
                  <a:pt x="3510" y="2010"/>
                </a:lnTo>
                <a:lnTo>
                  <a:pt x="7140" y="2055"/>
                </a:lnTo>
                <a:lnTo>
                  <a:pt x="8145" y="1020"/>
                </a:lnTo>
                <a:lnTo>
                  <a:pt x="9045" y="1020"/>
                </a:lnTo>
                <a:lnTo>
                  <a:pt x="9015" y="0"/>
                </a:lnTo>
              </a:path>
            </a:pathLst>
          </a:custGeom>
          <a:noFill/>
          <a:ln w="38100" cap="flat" cmpd="sng">
            <a:solidFill>
              <a:srgbClr val="0000FF"/>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913" name="Google Shape;7913;p121"/>
          <p:cNvSpPr/>
          <p:nvPr/>
        </p:nvSpPr>
        <p:spPr>
          <a:xfrm>
            <a:off x="6257703" y="1747511"/>
            <a:ext cx="3430069" cy="1693141"/>
          </a:xfrm>
          <a:custGeom>
            <a:avLst/>
            <a:gdLst/>
            <a:ahLst/>
            <a:cxnLst/>
            <a:rect l="l" t="t" r="r" b="b"/>
            <a:pathLst>
              <a:path w="9120" h="4201" extrusionOk="0">
                <a:moveTo>
                  <a:pt x="0" y="2821"/>
                </a:moveTo>
                <a:lnTo>
                  <a:pt x="0" y="4201"/>
                </a:lnTo>
                <a:lnTo>
                  <a:pt x="4890" y="4201"/>
                </a:lnTo>
                <a:lnTo>
                  <a:pt x="8055" y="1051"/>
                </a:lnTo>
                <a:lnTo>
                  <a:pt x="9120" y="1080"/>
                </a:lnTo>
                <a:lnTo>
                  <a:pt x="9105" y="0"/>
                </a:lnTo>
              </a:path>
            </a:pathLst>
          </a:custGeom>
          <a:noFill/>
          <a:ln w="38100" cap="flat" cmpd="sng">
            <a:solidFill>
              <a:srgbClr val="00B050"/>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914" name="Google Shape;7914;p121"/>
          <p:cNvGrpSpPr/>
          <p:nvPr/>
        </p:nvGrpSpPr>
        <p:grpSpPr>
          <a:xfrm>
            <a:off x="6156566" y="2860810"/>
            <a:ext cx="53796" cy="172019"/>
            <a:chOff x="10104" y="10005"/>
            <a:chExt cx="137" cy="411"/>
          </a:xfrm>
        </p:grpSpPr>
        <p:sp>
          <p:nvSpPr>
            <p:cNvPr id="7915" name="Google Shape;7915;p121"/>
            <p:cNvSpPr/>
            <p:nvPr/>
          </p:nvSpPr>
          <p:spPr>
            <a:xfrm>
              <a:off x="10104" y="10005"/>
              <a:ext cx="137" cy="138"/>
            </a:xfrm>
            <a:prstGeom prst="ellipse">
              <a:avLst/>
            </a:prstGeom>
            <a:solidFill>
              <a:srgbClr val="00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916" name="Google Shape;7916;p121"/>
            <p:cNvSpPr/>
            <p:nvPr/>
          </p:nvSpPr>
          <p:spPr>
            <a:xfrm>
              <a:off x="10104" y="10278"/>
              <a:ext cx="137" cy="138"/>
            </a:xfrm>
            <a:prstGeom prst="ellipse">
              <a:avLst/>
            </a:prstGeom>
            <a:solidFill>
              <a:srgbClr val="00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grpSp>
        <p:nvGrpSpPr>
          <p:cNvPr id="7917" name="Google Shape;7917;p121"/>
          <p:cNvGrpSpPr/>
          <p:nvPr/>
        </p:nvGrpSpPr>
        <p:grpSpPr>
          <a:xfrm>
            <a:off x="9388663" y="3009635"/>
            <a:ext cx="53796" cy="173953"/>
            <a:chOff x="10104" y="10005"/>
            <a:chExt cx="137" cy="411"/>
          </a:xfrm>
        </p:grpSpPr>
        <p:sp>
          <p:nvSpPr>
            <p:cNvPr id="7918" name="Google Shape;7918;p121"/>
            <p:cNvSpPr/>
            <p:nvPr/>
          </p:nvSpPr>
          <p:spPr>
            <a:xfrm>
              <a:off x="10104" y="10005"/>
              <a:ext cx="137" cy="138"/>
            </a:xfrm>
            <a:prstGeom prst="ellipse">
              <a:avLst/>
            </a:prstGeom>
            <a:solidFill>
              <a:srgbClr val="FF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919" name="Google Shape;7919;p121"/>
            <p:cNvSpPr/>
            <p:nvPr/>
          </p:nvSpPr>
          <p:spPr>
            <a:xfrm>
              <a:off x="10104" y="10278"/>
              <a:ext cx="137" cy="138"/>
            </a:xfrm>
            <a:prstGeom prst="ellipse">
              <a:avLst/>
            </a:prstGeom>
            <a:solidFill>
              <a:srgbClr val="FF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grpSp>
        <p:nvGrpSpPr>
          <p:cNvPr id="7920" name="Google Shape;7920;p121"/>
          <p:cNvGrpSpPr/>
          <p:nvPr/>
        </p:nvGrpSpPr>
        <p:grpSpPr>
          <a:xfrm>
            <a:off x="9653341" y="1703056"/>
            <a:ext cx="53797" cy="173953"/>
            <a:chOff x="10104" y="10005"/>
            <a:chExt cx="137" cy="411"/>
          </a:xfrm>
        </p:grpSpPr>
        <p:sp>
          <p:nvSpPr>
            <p:cNvPr id="7921" name="Google Shape;7921;p121"/>
            <p:cNvSpPr/>
            <p:nvPr/>
          </p:nvSpPr>
          <p:spPr>
            <a:xfrm>
              <a:off x="10104" y="10005"/>
              <a:ext cx="137" cy="138"/>
            </a:xfrm>
            <a:prstGeom prst="ellipse">
              <a:avLst/>
            </a:prstGeom>
            <a:solidFill>
              <a:srgbClr val="00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7922" name="Google Shape;7922;p121"/>
            <p:cNvSpPr/>
            <p:nvPr/>
          </p:nvSpPr>
          <p:spPr>
            <a:xfrm>
              <a:off x="10104" y="10278"/>
              <a:ext cx="137" cy="138"/>
            </a:xfrm>
            <a:prstGeom prst="ellipse">
              <a:avLst/>
            </a:prstGeom>
            <a:solidFill>
              <a:srgbClr val="00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grpSp>
        <p:nvGrpSpPr>
          <p:cNvPr id="7923" name="Google Shape;7923;p121"/>
          <p:cNvGrpSpPr/>
          <p:nvPr/>
        </p:nvGrpSpPr>
        <p:grpSpPr>
          <a:xfrm>
            <a:off x="1505725" y="1423988"/>
            <a:ext cx="3115488" cy="2380952"/>
            <a:chOff x="1505725" y="1423988"/>
            <a:chExt cx="3115488" cy="2380952"/>
          </a:xfrm>
        </p:grpSpPr>
        <p:cxnSp>
          <p:nvCxnSpPr>
            <p:cNvPr id="7924" name="Google Shape;7924;p121"/>
            <p:cNvCxnSpPr/>
            <p:nvPr/>
          </p:nvCxnSpPr>
          <p:spPr>
            <a:xfrm>
              <a:off x="2143125" y="1520825"/>
              <a:ext cx="0" cy="1860550"/>
            </a:xfrm>
            <a:prstGeom prst="straightConnector1">
              <a:avLst/>
            </a:prstGeom>
            <a:noFill/>
            <a:ln w="19050" cap="flat" cmpd="sng">
              <a:solidFill>
                <a:srgbClr val="000000"/>
              </a:solidFill>
              <a:prstDash val="solid"/>
              <a:round/>
              <a:headEnd type="none" w="med" len="med"/>
              <a:tailEnd type="none" w="med" len="med"/>
            </a:ln>
          </p:spPr>
        </p:cxnSp>
        <p:cxnSp>
          <p:nvCxnSpPr>
            <p:cNvPr id="7925" name="Google Shape;7925;p121"/>
            <p:cNvCxnSpPr/>
            <p:nvPr/>
          </p:nvCxnSpPr>
          <p:spPr>
            <a:xfrm rot="10800000" flipH="1">
              <a:off x="2127250" y="3373438"/>
              <a:ext cx="2333625" cy="4762"/>
            </a:xfrm>
            <a:prstGeom prst="straightConnector1">
              <a:avLst/>
            </a:prstGeom>
            <a:noFill/>
            <a:ln w="19050" cap="flat" cmpd="sng">
              <a:solidFill>
                <a:srgbClr val="000000"/>
              </a:solidFill>
              <a:prstDash val="solid"/>
              <a:round/>
              <a:headEnd type="none" w="med" len="med"/>
              <a:tailEnd type="none" w="med" len="med"/>
            </a:ln>
          </p:spPr>
        </p:cxnSp>
        <p:sp>
          <p:nvSpPr>
            <p:cNvPr id="7926" name="Google Shape;7926;p121"/>
            <p:cNvSpPr/>
            <p:nvPr/>
          </p:nvSpPr>
          <p:spPr>
            <a:xfrm>
              <a:off x="2132013" y="2607303"/>
              <a:ext cx="2489200" cy="759348"/>
            </a:xfrm>
            <a:custGeom>
              <a:avLst/>
              <a:gdLst/>
              <a:ahLst/>
              <a:cxnLst/>
              <a:rect l="l" t="t" r="r" b="b"/>
              <a:pathLst>
                <a:path w="10000" h="10001" extrusionOk="0">
                  <a:moveTo>
                    <a:pt x="0" y="9992"/>
                  </a:moveTo>
                  <a:cubicBezTo>
                    <a:pt x="695" y="8315"/>
                    <a:pt x="3984" y="235"/>
                    <a:pt x="5094" y="5"/>
                  </a:cubicBezTo>
                  <a:cubicBezTo>
                    <a:pt x="6204" y="-225"/>
                    <a:pt x="5488" y="6933"/>
                    <a:pt x="6661" y="8610"/>
                  </a:cubicBezTo>
                  <a:cubicBezTo>
                    <a:pt x="7835" y="10287"/>
                    <a:pt x="8882" y="9997"/>
                    <a:pt x="10000" y="996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7927" name="Google Shape;7927;p121"/>
            <p:cNvCxnSpPr/>
            <p:nvPr/>
          </p:nvCxnSpPr>
          <p:spPr>
            <a:xfrm>
              <a:off x="2011363" y="1673225"/>
              <a:ext cx="125412" cy="0"/>
            </a:xfrm>
            <a:prstGeom prst="straightConnector1">
              <a:avLst/>
            </a:prstGeom>
            <a:noFill/>
            <a:ln w="19050" cap="flat" cmpd="sng">
              <a:solidFill>
                <a:srgbClr val="000000"/>
              </a:solidFill>
              <a:prstDash val="solid"/>
              <a:round/>
              <a:headEnd type="none" w="med" len="med"/>
              <a:tailEnd type="none" w="med" len="med"/>
            </a:ln>
          </p:spPr>
        </p:cxnSp>
        <p:cxnSp>
          <p:nvCxnSpPr>
            <p:cNvPr id="7928" name="Google Shape;7928;p121"/>
            <p:cNvCxnSpPr/>
            <p:nvPr/>
          </p:nvCxnSpPr>
          <p:spPr>
            <a:xfrm>
              <a:off x="3944938" y="3381375"/>
              <a:ext cx="0" cy="134938"/>
            </a:xfrm>
            <a:prstGeom prst="straightConnector1">
              <a:avLst/>
            </a:prstGeom>
            <a:noFill/>
            <a:ln w="19050" cap="flat" cmpd="sng">
              <a:solidFill>
                <a:srgbClr val="000000"/>
              </a:solidFill>
              <a:prstDash val="solid"/>
              <a:round/>
              <a:headEnd type="none" w="med" len="med"/>
              <a:tailEnd type="none" w="med" len="med"/>
            </a:ln>
          </p:spPr>
        </p:cxnSp>
        <p:sp>
          <p:nvSpPr>
            <p:cNvPr id="7929" name="Google Shape;7929;p121"/>
            <p:cNvSpPr txBox="1"/>
            <p:nvPr/>
          </p:nvSpPr>
          <p:spPr>
            <a:xfrm>
              <a:off x="1505725" y="1423988"/>
              <a:ext cx="46358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7930" name="Google Shape;7930;p121"/>
            <p:cNvSpPr txBox="1"/>
            <p:nvPr/>
          </p:nvSpPr>
          <p:spPr>
            <a:xfrm>
              <a:off x="3742512" y="3433763"/>
              <a:ext cx="46358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R/2</a:t>
              </a:r>
              <a:endParaRPr/>
            </a:p>
          </p:txBody>
        </p:sp>
        <p:sp>
          <p:nvSpPr>
            <p:cNvPr id="7931" name="Google Shape;7931;p121"/>
            <p:cNvSpPr txBox="1"/>
            <p:nvPr/>
          </p:nvSpPr>
          <p:spPr>
            <a:xfrm rot="-5400000">
              <a:off x="1416844" y="2351882"/>
              <a:ext cx="808037"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Noto Sans Symbols"/>
                  <a:ea typeface="Noto Sans Symbols"/>
                  <a:cs typeface="Noto Sans Symbols"/>
                  <a:sym typeface="Noto Sans Symbols"/>
                </a:rPr>
                <a:t>λ</a:t>
              </a:r>
              <a:r>
                <a:rPr lang="en-US" sz="2400" b="0" i="0" u="none" strike="noStrike" cap="none" baseline="-25000">
                  <a:solidFill>
                    <a:srgbClr val="000000"/>
                  </a:solidFill>
                  <a:latin typeface="Arial"/>
                  <a:ea typeface="Arial"/>
                  <a:cs typeface="Arial"/>
                  <a:sym typeface="Arial"/>
                </a:rPr>
                <a:t>out</a:t>
              </a:r>
              <a:endParaRPr/>
            </a:p>
          </p:txBody>
        </p:sp>
        <p:sp>
          <p:nvSpPr>
            <p:cNvPr id="7932" name="Google Shape;7932;p121"/>
            <p:cNvSpPr txBox="1"/>
            <p:nvPr/>
          </p:nvSpPr>
          <p:spPr>
            <a:xfrm>
              <a:off x="2857001" y="3343275"/>
              <a:ext cx="56297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Noto Sans Symbols"/>
                  <a:ea typeface="Noto Sans Symbols"/>
                  <a:cs typeface="Noto Sans Symbols"/>
                  <a:sym typeface="Noto Sans Symbols"/>
                </a:rPr>
                <a:t>λ</a:t>
              </a:r>
              <a:r>
                <a:rPr lang="en-US" sz="2400" b="0" i="0" u="none" strike="noStrike" cap="none" baseline="-25000">
                  <a:solidFill>
                    <a:srgbClr val="000000"/>
                  </a:solidFill>
                  <a:latin typeface="Arial"/>
                  <a:ea typeface="Arial"/>
                  <a:cs typeface="Arial"/>
                  <a:sym typeface="Arial"/>
                </a:rPr>
                <a:t>in</a:t>
              </a:r>
              <a:r>
                <a:rPr lang="en-US" sz="2400" b="0" i="0" u="none" strike="noStrike" cap="none" baseline="30000">
                  <a:solidFill>
                    <a:srgbClr val="000000"/>
                  </a:solidFill>
                  <a:latin typeface="Calibri"/>
                  <a:ea typeface="Calibri"/>
                  <a:cs typeface="Calibri"/>
                  <a:sym typeface="Calibri"/>
                </a:rPr>
                <a:t>’</a:t>
              </a:r>
              <a:endParaRPr sz="2400" b="0" i="0" u="none" strike="noStrike" cap="none" baseline="30000">
                <a:solidFill>
                  <a:srgbClr val="000000"/>
                </a:solidFill>
                <a:latin typeface="Calibri"/>
                <a:ea typeface="Calibri"/>
                <a:cs typeface="Calibri"/>
                <a:sym typeface="Calibri"/>
              </a:endParaRPr>
            </a:p>
          </p:txBody>
        </p:sp>
      </p:grpSp>
      <p:sp>
        <p:nvSpPr>
          <p:cNvPr id="7933" name="Google Shape;7933;p12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116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938"/>
        <p:cNvGrpSpPr/>
        <p:nvPr/>
      </p:nvGrpSpPr>
      <p:grpSpPr>
        <a:xfrm>
          <a:off x="0" y="0"/>
          <a:ext cx="0" cy="0"/>
          <a:chOff x="0" y="0"/>
          <a:chExt cx="0" cy="0"/>
        </a:xfrm>
      </p:grpSpPr>
      <p:sp>
        <p:nvSpPr>
          <p:cNvPr id="7939" name="Google Shape;7939;p122"/>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Causes/costs of congestion: insights</a:t>
            </a:r>
            <a:endParaRPr sz="4400" b="0"/>
          </a:p>
        </p:txBody>
      </p:sp>
      <p:grpSp>
        <p:nvGrpSpPr>
          <p:cNvPr id="7940" name="Google Shape;7940;p122"/>
          <p:cNvGrpSpPr/>
          <p:nvPr/>
        </p:nvGrpSpPr>
        <p:grpSpPr>
          <a:xfrm>
            <a:off x="1054099" y="5185696"/>
            <a:ext cx="8420101" cy="1336368"/>
            <a:chOff x="1054099" y="4728508"/>
            <a:chExt cx="8420101" cy="1336368"/>
          </a:xfrm>
        </p:grpSpPr>
        <p:sp>
          <p:nvSpPr>
            <p:cNvPr id="7941" name="Google Shape;7941;p122"/>
            <p:cNvSpPr/>
            <p:nvPr/>
          </p:nvSpPr>
          <p:spPr>
            <a:xfrm>
              <a:off x="1206500" y="5114925"/>
              <a:ext cx="8267700" cy="4095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942" name="Google Shape;7942;p122"/>
            <p:cNvSpPr/>
            <p:nvPr/>
          </p:nvSpPr>
          <p:spPr>
            <a:xfrm>
              <a:off x="1054099" y="4926013"/>
              <a:ext cx="6735751" cy="808194"/>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upstream transmission capacity / buffering wasted for packets lost downstream</a:t>
              </a:r>
              <a:endParaRPr sz="2800" b="0" i="0" u="none" strike="noStrike" cap="none">
                <a:solidFill>
                  <a:srgbClr val="000000"/>
                </a:solidFill>
                <a:latin typeface="Calibri"/>
                <a:ea typeface="Calibri"/>
                <a:cs typeface="Calibri"/>
                <a:sym typeface="Calibri"/>
              </a:endParaRPr>
            </a:p>
          </p:txBody>
        </p:sp>
        <p:pic>
          <p:nvPicPr>
            <p:cNvPr id="7943" name="Google Shape;7943;p122"/>
            <p:cNvPicPr preferRelativeResize="0"/>
            <p:nvPr/>
          </p:nvPicPr>
          <p:blipFill rotWithShape="1">
            <a:blip r:embed="rId3">
              <a:alphaModFix/>
            </a:blip>
            <a:srcRect/>
            <a:stretch/>
          </p:blipFill>
          <p:spPr>
            <a:xfrm>
              <a:off x="7734126" y="4728508"/>
              <a:ext cx="1657096" cy="1336368"/>
            </a:xfrm>
            <a:prstGeom prst="rect">
              <a:avLst/>
            </a:prstGeom>
            <a:noFill/>
            <a:ln>
              <a:noFill/>
            </a:ln>
          </p:spPr>
        </p:pic>
      </p:grpSp>
      <p:grpSp>
        <p:nvGrpSpPr>
          <p:cNvPr id="7944" name="Google Shape;7944;p122"/>
          <p:cNvGrpSpPr/>
          <p:nvPr/>
        </p:nvGrpSpPr>
        <p:grpSpPr>
          <a:xfrm>
            <a:off x="1028700" y="2052023"/>
            <a:ext cx="10080734" cy="1334789"/>
            <a:chOff x="1028700" y="1860299"/>
            <a:chExt cx="10080734" cy="1334789"/>
          </a:xfrm>
        </p:grpSpPr>
        <p:sp>
          <p:nvSpPr>
            <p:cNvPr id="7945" name="Google Shape;7945;p122"/>
            <p:cNvSpPr/>
            <p:nvPr/>
          </p:nvSpPr>
          <p:spPr>
            <a:xfrm>
              <a:off x="1028700" y="2139156"/>
              <a:ext cx="10080734" cy="4714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delay increases as capacity approached </a:t>
              </a:r>
              <a:endParaRPr/>
            </a:p>
          </p:txBody>
        </p:sp>
        <p:pic>
          <p:nvPicPr>
            <p:cNvPr id="7946" name="Google Shape;7946;p122"/>
            <p:cNvPicPr preferRelativeResize="0"/>
            <p:nvPr/>
          </p:nvPicPr>
          <p:blipFill rotWithShape="1">
            <a:blip r:embed="rId4">
              <a:alphaModFix/>
            </a:blip>
            <a:srcRect/>
            <a:stretch/>
          </p:blipFill>
          <p:spPr>
            <a:xfrm>
              <a:off x="9451601" y="1860299"/>
              <a:ext cx="1402990" cy="1334789"/>
            </a:xfrm>
            <a:prstGeom prst="rect">
              <a:avLst/>
            </a:prstGeom>
            <a:noFill/>
            <a:ln>
              <a:noFill/>
            </a:ln>
          </p:spPr>
        </p:pic>
      </p:grpSp>
      <p:grpSp>
        <p:nvGrpSpPr>
          <p:cNvPr id="7947" name="Google Shape;7947;p122"/>
          <p:cNvGrpSpPr/>
          <p:nvPr/>
        </p:nvGrpSpPr>
        <p:grpSpPr>
          <a:xfrm>
            <a:off x="1041400" y="4167737"/>
            <a:ext cx="9952137" cy="1463041"/>
            <a:chOff x="1041400" y="4167737"/>
            <a:chExt cx="9952137" cy="1463041"/>
          </a:xfrm>
        </p:grpSpPr>
        <p:sp>
          <p:nvSpPr>
            <p:cNvPr id="7948" name="Google Shape;7948;p122"/>
            <p:cNvSpPr/>
            <p:nvPr/>
          </p:nvSpPr>
          <p:spPr>
            <a:xfrm>
              <a:off x="1041400" y="4352873"/>
              <a:ext cx="6769100" cy="762273"/>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un-needed duplicates further decreases effective throughput</a:t>
              </a:r>
              <a:endParaRPr/>
            </a:p>
          </p:txBody>
        </p:sp>
        <p:pic>
          <p:nvPicPr>
            <p:cNvPr id="7949" name="Google Shape;7949;p122"/>
            <p:cNvPicPr preferRelativeResize="0"/>
            <p:nvPr/>
          </p:nvPicPr>
          <p:blipFill rotWithShape="1">
            <a:blip r:embed="rId5">
              <a:alphaModFix/>
            </a:blip>
            <a:srcRect/>
            <a:stretch/>
          </p:blipFill>
          <p:spPr>
            <a:xfrm>
              <a:off x="9364995" y="4167737"/>
              <a:ext cx="1628542" cy="1463041"/>
            </a:xfrm>
            <a:prstGeom prst="rect">
              <a:avLst/>
            </a:prstGeom>
            <a:noFill/>
            <a:ln>
              <a:noFill/>
            </a:ln>
          </p:spPr>
        </p:pic>
      </p:grpSp>
      <p:grpSp>
        <p:nvGrpSpPr>
          <p:cNvPr id="7950" name="Google Shape;7950;p122"/>
          <p:cNvGrpSpPr/>
          <p:nvPr/>
        </p:nvGrpSpPr>
        <p:grpSpPr>
          <a:xfrm>
            <a:off x="1041400" y="2983830"/>
            <a:ext cx="8301120" cy="1447533"/>
            <a:chOff x="1041400" y="2983830"/>
            <a:chExt cx="8301120" cy="1447533"/>
          </a:xfrm>
        </p:grpSpPr>
        <p:sp>
          <p:nvSpPr>
            <p:cNvPr id="7951" name="Google Shape;7951;p122"/>
            <p:cNvSpPr/>
            <p:nvPr/>
          </p:nvSpPr>
          <p:spPr>
            <a:xfrm>
              <a:off x="1041400" y="3256108"/>
              <a:ext cx="6332794" cy="427258"/>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loss/retransmission decreases effective throughput</a:t>
              </a:r>
              <a:endParaRPr/>
            </a:p>
          </p:txBody>
        </p:sp>
        <p:pic>
          <p:nvPicPr>
            <p:cNvPr id="7952" name="Google Shape;7952;p122"/>
            <p:cNvPicPr preferRelativeResize="0"/>
            <p:nvPr/>
          </p:nvPicPr>
          <p:blipFill rotWithShape="1">
            <a:blip r:embed="rId6">
              <a:alphaModFix/>
            </a:blip>
            <a:srcRect/>
            <a:stretch/>
          </p:blipFill>
          <p:spPr>
            <a:xfrm>
              <a:off x="7723915" y="2983830"/>
              <a:ext cx="1618605" cy="1447533"/>
            </a:xfrm>
            <a:prstGeom prst="rect">
              <a:avLst/>
            </a:prstGeom>
            <a:noFill/>
            <a:ln>
              <a:noFill/>
            </a:ln>
          </p:spPr>
        </p:pic>
      </p:grpSp>
      <p:grpSp>
        <p:nvGrpSpPr>
          <p:cNvPr id="7953" name="Google Shape;7953;p122"/>
          <p:cNvGrpSpPr/>
          <p:nvPr/>
        </p:nvGrpSpPr>
        <p:grpSpPr>
          <a:xfrm>
            <a:off x="1041400" y="1190115"/>
            <a:ext cx="8210815" cy="1330482"/>
            <a:chOff x="1041400" y="1190115"/>
            <a:chExt cx="8210815" cy="1330482"/>
          </a:xfrm>
        </p:grpSpPr>
        <p:sp>
          <p:nvSpPr>
            <p:cNvPr id="7954" name="Google Shape;7954;p122"/>
            <p:cNvSpPr/>
            <p:nvPr/>
          </p:nvSpPr>
          <p:spPr>
            <a:xfrm>
              <a:off x="1041400" y="1395413"/>
              <a:ext cx="6538912" cy="4714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throughput can never exceed capacity </a:t>
              </a:r>
              <a:endParaRPr/>
            </a:p>
          </p:txBody>
        </p:sp>
        <p:pic>
          <p:nvPicPr>
            <p:cNvPr id="7955" name="Google Shape;7955;p122"/>
            <p:cNvPicPr preferRelativeResize="0"/>
            <p:nvPr/>
          </p:nvPicPr>
          <p:blipFill rotWithShape="1">
            <a:blip r:embed="rId7">
              <a:alphaModFix/>
            </a:blip>
            <a:srcRect/>
            <a:stretch/>
          </p:blipFill>
          <p:spPr>
            <a:xfrm>
              <a:off x="7729084" y="1190115"/>
              <a:ext cx="1523131" cy="1330482"/>
            </a:xfrm>
            <a:prstGeom prst="rect">
              <a:avLst/>
            </a:prstGeom>
            <a:noFill/>
            <a:ln>
              <a:noFill/>
            </a:ln>
          </p:spPr>
        </p:pic>
      </p:grpSp>
      <p:sp>
        <p:nvSpPr>
          <p:cNvPr id="7956" name="Google Shape;7956;p12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117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53"/>
                                        </p:tgtEl>
                                        <p:attrNameLst>
                                          <p:attrName>style.visibility</p:attrName>
                                        </p:attrNameLst>
                                      </p:cBhvr>
                                      <p:to>
                                        <p:strVal val="visible"/>
                                      </p:to>
                                    </p:set>
                                    <p:animEffect transition="in" filter="fade">
                                      <p:cBhvr>
                                        <p:cTn id="7" dur="500"/>
                                        <p:tgtEl>
                                          <p:spTgt spid="79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44"/>
                                        </p:tgtEl>
                                        <p:attrNameLst>
                                          <p:attrName>style.visibility</p:attrName>
                                        </p:attrNameLst>
                                      </p:cBhvr>
                                      <p:to>
                                        <p:strVal val="visible"/>
                                      </p:to>
                                    </p:set>
                                    <p:animEffect transition="in" filter="fade">
                                      <p:cBhvr>
                                        <p:cTn id="12" dur="500"/>
                                        <p:tgtEl>
                                          <p:spTgt spid="79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50"/>
                                        </p:tgtEl>
                                        <p:attrNameLst>
                                          <p:attrName>style.visibility</p:attrName>
                                        </p:attrNameLst>
                                      </p:cBhvr>
                                      <p:to>
                                        <p:strVal val="visible"/>
                                      </p:to>
                                    </p:set>
                                    <p:animEffect transition="in" filter="fade">
                                      <p:cBhvr>
                                        <p:cTn id="17" dur="500"/>
                                        <p:tgtEl>
                                          <p:spTgt spid="79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47"/>
                                        </p:tgtEl>
                                        <p:attrNameLst>
                                          <p:attrName>style.visibility</p:attrName>
                                        </p:attrNameLst>
                                      </p:cBhvr>
                                      <p:to>
                                        <p:strVal val="visible"/>
                                      </p:to>
                                    </p:set>
                                    <p:animEffect transition="in" filter="fade">
                                      <p:cBhvr>
                                        <p:cTn id="22" dur="500"/>
                                        <p:tgtEl>
                                          <p:spTgt spid="79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40"/>
                                        </p:tgtEl>
                                        <p:attrNameLst>
                                          <p:attrName>style.visibility</p:attrName>
                                        </p:attrNameLst>
                                      </p:cBhvr>
                                      <p:to>
                                        <p:strVal val="visible"/>
                                      </p:to>
                                    </p:set>
                                    <p:animEffect transition="in" filter="fade">
                                      <p:cBhvr>
                                        <p:cTn id="27" dur="500"/>
                                        <p:tgtEl>
                                          <p:spTgt spid="7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961"/>
        <p:cNvGrpSpPr/>
        <p:nvPr/>
      </p:nvGrpSpPr>
      <p:grpSpPr>
        <a:xfrm>
          <a:off x="0" y="0"/>
          <a:ext cx="0" cy="0"/>
          <a:chOff x="0" y="0"/>
          <a:chExt cx="0" cy="0"/>
        </a:xfrm>
      </p:grpSpPr>
      <p:grpSp>
        <p:nvGrpSpPr>
          <p:cNvPr id="7962" name="Google Shape;7962;p123"/>
          <p:cNvGrpSpPr/>
          <p:nvPr/>
        </p:nvGrpSpPr>
        <p:grpSpPr>
          <a:xfrm>
            <a:off x="10476914" y="2368655"/>
            <a:ext cx="717868" cy="1154474"/>
            <a:chOff x="7664720" y="2795550"/>
            <a:chExt cx="717868" cy="1154474"/>
          </a:xfrm>
        </p:grpSpPr>
        <p:sp>
          <p:nvSpPr>
            <p:cNvPr id="7963" name="Google Shape;7963;p123"/>
            <p:cNvSpPr/>
            <p:nvPr/>
          </p:nvSpPr>
          <p:spPr>
            <a:xfrm>
              <a:off x="7671781" y="2795550"/>
              <a:ext cx="702570" cy="1154474"/>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A3">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964" name="Google Shape;7964;p123"/>
            <p:cNvCxnSpPr/>
            <p:nvPr/>
          </p:nvCxnSpPr>
          <p:spPr>
            <a:xfrm>
              <a:off x="7664720" y="3029172"/>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65" name="Google Shape;7965;p123"/>
            <p:cNvCxnSpPr/>
            <p:nvPr/>
          </p:nvCxnSpPr>
          <p:spPr>
            <a:xfrm>
              <a:off x="7668839" y="3266304"/>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66" name="Google Shape;7966;p123"/>
            <p:cNvCxnSpPr/>
            <p:nvPr/>
          </p:nvCxnSpPr>
          <p:spPr>
            <a:xfrm>
              <a:off x="7680018" y="3499906"/>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67" name="Google Shape;7967;p123"/>
            <p:cNvCxnSpPr/>
            <p:nvPr/>
          </p:nvCxnSpPr>
          <p:spPr>
            <a:xfrm>
              <a:off x="7670015" y="3726448"/>
              <a:ext cx="702570" cy="0"/>
            </a:xfrm>
            <a:prstGeom prst="straightConnector1">
              <a:avLst/>
            </a:prstGeom>
            <a:noFill/>
            <a:ln w="19050" cap="flat" cmpd="sng">
              <a:solidFill>
                <a:schemeClr val="dk1"/>
              </a:solidFill>
              <a:prstDash val="solid"/>
              <a:miter lim="800000"/>
              <a:headEnd type="none" w="sm" len="sm"/>
              <a:tailEnd type="none" w="sm" len="sm"/>
            </a:ln>
          </p:spPr>
        </p:cxnSp>
      </p:grpSp>
      <p:sp>
        <p:nvSpPr>
          <p:cNvPr id="7968" name="Google Shape;7968;p123"/>
          <p:cNvSpPr/>
          <p:nvPr/>
        </p:nvSpPr>
        <p:spPr>
          <a:xfrm flipH="1">
            <a:off x="6810066" y="2305050"/>
            <a:ext cx="250825" cy="120173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7969" name="Google Shape;7969;p123"/>
          <p:cNvGrpSpPr/>
          <p:nvPr/>
        </p:nvGrpSpPr>
        <p:grpSpPr>
          <a:xfrm>
            <a:off x="6405254" y="3243263"/>
            <a:ext cx="525462" cy="434975"/>
            <a:chOff x="-44" y="1473"/>
            <a:chExt cx="981" cy="1105"/>
          </a:xfrm>
        </p:grpSpPr>
        <p:pic>
          <p:nvPicPr>
            <p:cNvPr id="7970" name="Google Shape;7970;p12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7971" name="Google Shape;7971;p12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972" name="Google Shape;7972;p123"/>
          <p:cNvGrpSpPr/>
          <p:nvPr/>
        </p:nvGrpSpPr>
        <p:grpSpPr>
          <a:xfrm>
            <a:off x="7045286" y="2362077"/>
            <a:ext cx="717868" cy="1154474"/>
            <a:chOff x="7664720" y="2799688"/>
            <a:chExt cx="717868" cy="1154474"/>
          </a:xfrm>
        </p:grpSpPr>
        <p:sp>
          <p:nvSpPr>
            <p:cNvPr id="7973" name="Google Shape;7973;p123"/>
            <p:cNvSpPr/>
            <p:nvPr/>
          </p:nvSpPr>
          <p:spPr>
            <a:xfrm>
              <a:off x="7671781" y="2799688"/>
              <a:ext cx="702570" cy="1154474"/>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A3">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974" name="Google Shape;7974;p123"/>
            <p:cNvCxnSpPr/>
            <p:nvPr/>
          </p:nvCxnSpPr>
          <p:spPr>
            <a:xfrm>
              <a:off x="7664720" y="3029172"/>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75" name="Google Shape;7975;p123"/>
            <p:cNvCxnSpPr/>
            <p:nvPr/>
          </p:nvCxnSpPr>
          <p:spPr>
            <a:xfrm>
              <a:off x="7668839" y="3266304"/>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76" name="Google Shape;7976;p123"/>
            <p:cNvCxnSpPr/>
            <p:nvPr/>
          </p:nvCxnSpPr>
          <p:spPr>
            <a:xfrm>
              <a:off x="7680018" y="3499906"/>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77" name="Google Shape;7977;p123"/>
            <p:cNvCxnSpPr/>
            <p:nvPr/>
          </p:nvCxnSpPr>
          <p:spPr>
            <a:xfrm>
              <a:off x="7670015" y="3726448"/>
              <a:ext cx="702570" cy="0"/>
            </a:xfrm>
            <a:prstGeom prst="straightConnector1">
              <a:avLst/>
            </a:prstGeom>
            <a:noFill/>
            <a:ln w="19050" cap="flat" cmpd="sng">
              <a:solidFill>
                <a:schemeClr val="dk1"/>
              </a:solidFill>
              <a:prstDash val="solid"/>
              <a:miter lim="800000"/>
              <a:headEnd type="none" w="sm" len="sm"/>
              <a:tailEnd type="none" w="sm" len="sm"/>
            </a:ln>
          </p:spPr>
        </p:cxnSp>
      </p:grpSp>
      <p:sp>
        <p:nvSpPr>
          <p:cNvPr id="7978" name="Google Shape;7978;p123"/>
          <p:cNvSpPr txBox="1">
            <a:spLocks noGrp="1"/>
          </p:cNvSpPr>
          <p:nvPr>
            <p:ph type="body" idx="1"/>
          </p:nvPr>
        </p:nvSpPr>
        <p:spPr>
          <a:xfrm>
            <a:off x="884903" y="1939313"/>
            <a:ext cx="5562600" cy="2536434"/>
          </a:xfrm>
          <a:prstGeom prst="rect">
            <a:avLst/>
          </a:prstGeom>
          <a:noFill/>
          <a:ln>
            <a:noFill/>
          </a:ln>
        </p:spPr>
        <p:txBody>
          <a:bodyPr spcFirstLastPara="1" wrap="square" lIns="91425" tIns="45700" rIns="91425" bIns="45700" anchor="t" anchorCtr="0">
            <a:normAutofit lnSpcReduction="10000"/>
          </a:bodyPr>
          <a:lstStyle/>
          <a:p>
            <a:pPr marL="352425" lvl="0" indent="-222250" algn="l" rtl="0">
              <a:lnSpc>
                <a:spcPct val="90000"/>
              </a:lnSpc>
              <a:spcBef>
                <a:spcPts val="0"/>
              </a:spcBef>
              <a:spcAft>
                <a:spcPts val="0"/>
              </a:spcAft>
              <a:buSzPts val="3200"/>
              <a:buFont typeface="Noto Sans Symbols"/>
              <a:buNone/>
            </a:pPr>
            <a:r>
              <a:rPr lang="en-US" sz="3200">
                <a:solidFill>
                  <a:srgbClr val="C00000"/>
                </a:solidFill>
              </a:rPr>
              <a:t>End-end congestion control:</a:t>
            </a:r>
            <a:endParaRPr/>
          </a:p>
          <a:p>
            <a:pPr marL="466725" lvl="0" indent="-336550" algn="l" rtl="0">
              <a:lnSpc>
                <a:spcPct val="90000"/>
              </a:lnSpc>
              <a:spcBef>
                <a:spcPts val="1000"/>
              </a:spcBef>
              <a:spcAft>
                <a:spcPts val="0"/>
              </a:spcAft>
              <a:buSzPts val="3200"/>
              <a:buChar char="▪"/>
            </a:pPr>
            <a:r>
              <a:rPr lang="en-US" sz="3200"/>
              <a:t>no explicit feedback from network</a:t>
            </a:r>
            <a:endParaRPr/>
          </a:p>
          <a:p>
            <a:pPr marL="466725" lvl="0" indent="-336550" algn="l" rtl="0">
              <a:lnSpc>
                <a:spcPct val="90000"/>
              </a:lnSpc>
              <a:spcBef>
                <a:spcPts val="1000"/>
              </a:spcBef>
              <a:spcAft>
                <a:spcPts val="0"/>
              </a:spcAft>
              <a:buSzPts val="3200"/>
              <a:buChar char="▪"/>
            </a:pPr>
            <a:r>
              <a:rPr lang="en-US" sz="3200"/>
              <a:t>congestion </a:t>
            </a:r>
            <a:r>
              <a:rPr lang="en-US" sz="3200" i="1">
                <a:solidFill>
                  <a:srgbClr val="C00000"/>
                </a:solidFill>
              </a:rPr>
              <a:t>inferred</a:t>
            </a:r>
            <a:r>
              <a:rPr lang="en-US" sz="3200"/>
              <a:t> from observed loss, delay</a:t>
            </a:r>
            <a:endParaRPr/>
          </a:p>
        </p:txBody>
      </p:sp>
      <p:sp>
        <p:nvSpPr>
          <p:cNvPr id="7979" name="Google Shape;7979;p123"/>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Approaches towards congestion control</a:t>
            </a:r>
            <a:endParaRPr sz="5400"/>
          </a:p>
        </p:txBody>
      </p:sp>
      <p:sp>
        <p:nvSpPr>
          <p:cNvPr id="7980" name="Google Shape;7980;p123"/>
          <p:cNvSpPr/>
          <p:nvPr/>
        </p:nvSpPr>
        <p:spPr>
          <a:xfrm>
            <a:off x="7675918" y="3459066"/>
            <a:ext cx="2848871" cy="1480906"/>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7981" name="Google Shape;7981;p123"/>
          <p:cNvSpPr/>
          <p:nvPr/>
        </p:nvSpPr>
        <p:spPr>
          <a:xfrm>
            <a:off x="8314293" y="3762231"/>
            <a:ext cx="543096" cy="295229"/>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7982" name="Google Shape;7982;p123"/>
          <p:cNvSpPr/>
          <p:nvPr/>
        </p:nvSpPr>
        <p:spPr>
          <a:xfrm>
            <a:off x="9356021" y="3755882"/>
            <a:ext cx="504984" cy="307927"/>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7983" name="Google Shape;7983;p123"/>
          <p:cNvSpPr/>
          <p:nvPr/>
        </p:nvSpPr>
        <p:spPr>
          <a:xfrm>
            <a:off x="8290473" y="4147933"/>
            <a:ext cx="481164" cy="238088"/>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7984" name="Google Shape;7984;p123"/>
          <p:cNvSpPr/>
          <p:nvPr/>
        </p:nvSpPr>
        <p:spPr>
          <a:xfrm>
            <a:off x="9238509" y="4124124"/>
            <a:ext cx="628848" cy="247611"/>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7985" name="Google Shape;7985;p123"/>
          <p:cNvSpPr/>
          <p:nvPr/>
        </p:nvSpPr>
        <p:spPr>
          <a:xfrm>
            <a:off x="9905469" y="4178091"/>
            <a:ext cx="206440" cy="50792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7986" name="Google Shape;7986;p123"/>
          <p:cNvSpPr/>
          <p:nvPr/>
        </p:nvSpPr>
        <p:spPr>
          <a:xfrm>
            <a:off x="8670005" y="4711407"/>
            <a:ext cx="736832" cy="74601"/>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7987" name="Google Shape;7987;p123"/>
          <p:cNvSpPr/>
          <p:nvPr/>
        </p:nvSpPr>
        <p:spPr>
          <a:xfrm>
            <a:off x="8133261" y="4171742"/>
            <a:ext cx="193736" cy="425383"/>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7988" name="Google Shape;7988;p123"/>
          <p:cNvGrpSpPr/>
          <p:nvPr/>
        </p:nvGrpSpPr>
        <p:grpSpPr>
          <a:xfrm>
            <a:off x="9719734" y="3946352"/>
            <a:ext cx="578032" cy="285706"/>
            <a:chOff x="7493876" y="2774731"/>
            <a:chExt cx="1481958" cy="894622"/>
          </a:xfrm>
        </p:grpSpPr>
        <p:sp>
          <p:nvSpPr>
            <p:cNvPr id="7989" name="Google Shape;7989;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90" name="Google Shape;7990;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91" name="Google Shape;7991;p123"/>
            <p:cNvGrpSpPr/>
            <p:nvPr/>
          </p:nvGrpSpPr>
          <p:grpSpPr>
            <a:xfrm>
              <a:off x="7713663" y="2848339"/>
              <a:ext cx="1042107" cy="425543"/>
              <a:chOff x="7786941" y="2884917"/>
              <a:chExt cx="897649" cy="353919"/>
            </a:xfrm>
          </p:grpSpPr>
          <p:sp>
            <p:nvSpPr>
              <p:cNvPr id="7992" name="Google Shape;7992;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93" name="Google Shape;7993;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94" name="Google Shape;7994;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95" name="Google Shape;7995;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96" name="Google Shape;7996;p123"/>
          <p:cNvGrpSpPr/>
          <p:nvPr/>
        </p:nvGrpSpPr>
        <p:grpSpPr>
          <a:xfrm>
            <a:off x="9351606" y="4600112"/>
            <a:ext cx="578032" cy="285706"/>
            <a:chOff x="7493876" y="2774731"/>
            <a:chExt cx="1481958" cy="894622"/>
          </a:xfrm>
        </p:grpSpPr>
        <p:sp>
          <p:nvSpPr>
            <p:cNvPr id="7997" name="Google Shape;7997;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98" name="Google Shape;7998;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99" name="Google Shape;7999;p123"/>
            <p:cNvGrpSpPr/>
            <p:nvPr/>
          </p:nvGrpSpPr>
          <p:grpSpPr>
            <a:xfrm>
              <a:off x="7713663" y="2848339"/>
              <a:ext cx="1042107" cy="425543"/>
              <a:chOff x="7786941" y="2884917"/>
              <a:chExt cx="897649" cy="353919"/>
            </a:xfrm>
          </p:grpSpPr>
          <p:sp>
            <p:nvSpPr>
              <p:cNvPr id="8000" name="Google Shape;8000;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01" name="Google Shape;8001;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02" name="Google Shape;8002;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03" name="Google Shape;8003;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04" name="Google Shape;8004;p123"/>
          <p:cNvGrpSpPr/>
          <p:nvPr/>
        </p:nvGrpSpPr>
        <p:grpSpPr>
          <a:xfrm>
            <a:off x="8195132" y="4551443"/>
            <a:ext cx="578032" cy="285706"/>
            <a:chOff x="7493876" y="2774731"/>
            <a:chExt cx="1481958" cy="894622"/>
          </a:xfrm>
        </p:grpSpPr>
        <p:sp>
          <p:nvSpPr>
            <p:cNvPr id="8005" name="Google Shape;8005;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06" name="Google Shape;8006;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07" name="Google Shape;8007;p123"/>
            <p:cNvGrpSpPr/>
            <p:nvPr/>
          </p:nvGrpSpPr>
          <p:grpSpPr>
            <a:xfrm>
              <a:off x="7713663" y="2848339"/>
              <a:ext cx="1042107" cy="425543"/>
              <a:chOff x="7786941" y="2884917"/>
              <a:chExt cx="897649" cy="353919"/>
            </a:xfrm>
          </p:grpSpPr>
          <p:sp>
            <p:nvSpPr>
              <p:cNvPr id="8008" name="Google Shape;8008;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09" name="Google Shape;8009;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10" name="Google Shape;8010;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11" name="Google Shape;8011;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12" name="Google Shape;8012;p123"/>
          <p:cNvGrpSpPr/>
          <p:nvPr/>
        </p:nvGrpSpPr>
        <p:grpSpPr>
          <a:xfrm>
            <a:off x="8800632" y="3636044"/>
            <a:ext cx="578032" cy="285706"/>
            <a:chOff x="7493876" y="2774731"/>
            <a:chExt cx="1481958" cy="894622"/>
          </a:xfrm>
        </p:grpSpPr>
        <p:sp>
          <p:nvSpPr>
            <p:cNvPr id="8013" name="Google Shape;8013;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14" name="Google Shape;8014;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15" name="Google Shape;8015;p123"/>
            <p:cNvGrpSpPr/>
            <p:nvPr/>
          </p:nvGrpSpPr>
          <p:grpSpPr>
            <a:xfrm>
              <a:off x="7713663" y="2848339"/>
              <a:ext cx="1042107" cy="425543"/>
              <a:chOff x="7786941" y="2884917"/>
              <a:chExt cx="897649" cy="353919"/>
            </a:xfrm>
          </p:grpSpPr>
          <p:sp>
            <p:nvSpPr>
              <p:cNvPr id="8016" name="Google Shape;8016;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17" name="Google Shape;8017;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18" name="Google Shape;8018;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19" name="Google Shape;8019;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20" name="Google Shape;8020;p123"/>
          <p:cNvGrpSpPr/>
          <p:nvPr/>
        </p:nvGrpSpPr>
        <p:grpSpPr>
          <a:xfrm>
            <a:off x="8711293" y="4233883"/>
            <a:ext cx="578032" cy="285706"/>
            <a:chOff x="7493876" y="2774731"/>
            <a:chExt cx="1481958" cy="894622"/>
          </a:xfrm>
        </p:grpSpPr>
        <p:sp>
          <p:nvSpPr>
            <p:cNvPr id="8021" name="Google Shape;8021;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22" name="Google Shape;8022;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23" name="Google Shape;8023;p123"/>
            <p:cNvGrpSpPr/>
            <p:nvPr/>
          </p:nvGrpSpPr>
          <p:grpSpPr>
            <a:xfrm>
              <a:off x="7713663" y="2848339"/>
              <a:ext cx="1042107" cy="425543"/>
              <a:chOff x="7786941" y="2884917"/>
              <a:chExt cx="897649" cy="353919"/>
            </a:xfrm>
          </p:grpSpPr>
          <p:sp>
            <p:nvSpPr>
              <p:cNvPr id="8024" name="Google Shape;8024;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25" name="Google Shape;8025;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26" name="Google Shape;8026;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27" name="Google Shape;8027;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28" name="Google Shape;8028;p123"/>
          <p:cNvGrpSpPr/>
          <p:nvPr/>
        </p:nvGrpSpPr>
        <p:grpSpPr>
          <a:xfrm>
            <a:off x="7764614" y="3944180"/>
            <a:ext cx="578032" cy="285706"/>
            <a:chOff x="7493876" y="2774731"/>
            <a:chExt cx="1481958" cy="894622"/>
          </a:xfrm>
        </p:grpSpPr>
        <p:sp>
          <p:nvSpPr>
            <p:cNvPr id="8029" name="Google Shape;8029;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30" name="Google Shape;8030;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31" name="Google Shape;8031;p123"/>
            <p:cNvGrpSpPr/>
            <p:nvPr/>
          </p:nvGrpSpPr>
          <p:grpSpPr>
            <a:xfrm>
              <a:off x="7713663" y="2848339"/>
              <a:ext cx="1042107" cy="425543"/>
              <a:chOff x="7786941" y="2884917"/>
              <a:chExt cx="897649" cy="353919"/>
            </a:xfrm>
          </p:grpSpPr>
          <p:sp>
            <p:nvSpPr>
              <p:cNvPr id="8032" name="Google Shape;8032;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33" name="Google Shape;8033;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34" name="Google Shape;8034;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35" name="Google Shape;8035;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36" name="Google Shape;8036;p123"/>
          <p:cNvGrpSpPr/>
          <p:nvPr/>
        </p:nvGrpSpPr>
        <p:grpSpPr>
          <a:xfrm>
            <a:off x="8867832" y="4245561"/>
            <a:ext cx="456701" cy="226548"/>
            <a:chOff x="6859123" y="5156933"/>
            <a:chExt cx="456701" cy="226548"/>
          </a:xfrm>
        </p:grpSpPr>
        <p:sp>
          <p:nvSpPr>
            <p:cNvPr id="8037" name="Google Shape;8037;p123"/>
            <p:cNvSpPr/>
            <p:nvPr/>
          </p:nvSpPr>
          <p:spPr>
            <a:xfrm>
              <a:off x="6859123" y="5156933"/>
              <a:ext cx="456701" cy="226548"/>
            </a:xfrm>
            <a:prstGeom prst="rect">
              <a:avLst/>
            </a:prstGeom>
            <a:solidFill>
              <a:srgbClr val="F989B2"/>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038" name="Google Shape;8038;p123"/>
            <p:cNvCxnSpPr/>
            <p:nvPr/>
          </p:nvCxnSpPr>
          <p:spPr>
            <a:xfrm rot="10800000">
              <a:off x="7249115"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39" name="Google Shape;8039;p123"/>
            <p:cNvCxnSpPr/>
            <p:nvPr/>
          </p:nvCxnSpPr>
          <p:spPr>
            <a:xfrm rot="10800000">
              <a:off x="7197800"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40" name="Google Shape;8040;p123"/>
            <p:cNvCxnSpPr/>
            <p:nvPr/>
          </p:nvCxnSpPr>
          <p:spPr>
            <a:xfrm rot="10800000">
              <a:off x="7146485"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41" name="Google Shape;8041;p123"/>
            <p:cNvCxnSpPr/>
            <p:nvPr/>
          </p:nvCxnSpPr>
          <p:spPr>
            <a:xfrm rot="10800000">
              <a:off x="7095171"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42" name="Google Shape;8042;p123"/>
            <p:cNvCxnSpPr/>
            <p:nvPr/>
          </p:nvCxnSpPr>
          <p:spPr>
            <a:xfrm rot="10800000">
              <a:off x="7043856"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43" name="Google Shape;8043;p123"/>
            <p:cNvCxnSpPr/>
            <p:nvPr/>
          </p:nvCxnSpPr>
          <p:spPr>
            <a:xfrm rot="10800000">
              <a:off x="6992541"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44" name="Google Shape;8044;p123"/>
            <p:cNvCxnSpPr/>
            <p:nvPr/>
          </p:nvCxnSpPr>
          <p:spPr>
            <a:xfrm rot="10800000">
              <a:off x="6941227" y="5189971"/>
              <a:ext cx="0" cy="155752"/>
            </a:xfrm>
            <a:prstGeom prst="straightConnector1">
              <a:avLst/>
            </a:prstGeom>
            <a:noFill/>
            <a:ln w="12700" cap="flat" cmpd="sng">
              <a:solidFill>
                <a:srgbClr val="FF0000"/>
              </a:solidFill>
              <a:prstDash val="solid"/>
              <a:miter lim="800000"/>
              <a:headEnd type="none" w="sm" len="sm"/>
              <a:tailEnd type="none" w="sm" len="sm"/>
            </a:ln>
          </p:spPr>
        </p:cxnSp>
      </p:grpSp>
      <p:grpSp>
        <p:nvGrpSpPr>
          <p:cNvPr id="8045" name="Google Shape;8045;p123"/>
          <p:cNvGrpSpPr/>
          <p:nvPr/>
        </p:nvGrpSpPr>
        <p:grpSpPr>
          <a:xfrm>
            <a:off x="7428575" y="2677315"/>
            <a:ext cx="3355719" cy="1705017"/>
            <a:chOff x="7428575" y="2677315"/>
            <a:chExt cx="3355719" cy="1705017"/>
          </a:xfrm>
        </p:grpSpPr>
        <p:sp>
          <p:nvSpPr>
            <p:cNvPr id="8046" name="Google Shape;8046;p123"/>
            <p:cNvSpPr/>
            <p:nvPr/>
          </p:nvSpPr>
          <p:spPr>
            <a:xfrm>
              <a:off x="9335149" y="2701273"/>
              <a:ext cx="1406838" cy="1681059"/>
            </a:xfrm>
            <a:custGeom>
              <a:avLst/>
              <a:gdLst/>
              <a:ahLst/>
              <a:cxnLst/>
              <a:rect l="l" t="t" r="r" b="b"/>
              <a:pathLst>
                <a:path w="1541303" h="1681059" extrusionOk="0">
                  <a:moveTo>
                    <a:pt x="0" y="1681059"/>
                  </a:moveTo>
                  <a:lnTo>
                    <a:pt x="539056" y="1465436"/>
                  </a:lnTo>
                  <a:lnTo>
                    <a:pt x="1541303" y="1445471"/>
                  </a:lnTo>
                  <a:lnTo>
                    <a:pt x="1525331" y="0"/>
                  </a:lnTo>
                </a:path>
              </a:pathLst>
            </a:custGeom>
            <a:noFill/>
            <a:ln w="44450" cap="flat" cmpd="sng">
              <a:solidFill>
                <a:srgbClr val="2E75B5"/>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47" name="Google Shape;8047;p123"/>
            <p:cNvSpPr/>
            <p:nvPr/>
          </p:nvSpPr>
          <p:spPr>
            <a:xfrm>
              <a:off x="7473006" y="2677315"/>
              <a:ext cx="1446868" cy="1701024"/>
            </a:xfrm>
            <a:custGeom>
              <a:avLst/>
              <a:gdLst/>
              <a:ahLst/>
              <a:cxnLst/>
              <a:rect l="l" t="t" r="r" b="b"/>
              <a:pathLst>
                <a:path w="1549289" h="1701024" extrusionOk="0">
                  <a:moveTo>
                    <a:pt x="0" y="0"/>
                  </a:moveTo>
                  <a:lnTo>
                    <a:pt x="7986" y="1481408"/>
                  </a:lnTo>
                  <a:lnTo>
                    <a:pt x="1030198" y="1485401"/>
                  </a:lnTo>
                  <a:lnTo>
                    <a:pt x="1549289" y="1701024"/>
                  </a:lnTo>
                </a:path>
              </a:pathLst>
            </a:custGeom>
            <a:noFill/>
            <a:ln w="38100" cap="flat" cmpd="sng">
              <a:solidFill>
                <a:srgbClr val="2E75B5"/>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48" name="Google Shape;8048;p123"/>
            <p:cNvSpPr txBox="1"/>
            <p:nvPr/>
          </p:nvSpPr>
          <p:spPr>
            <a:xfrm>
              <a:off x="10184578" y="3556614"/>
              <a:ext cx="5997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75B5"/>
                </a:buClr>
                <a:buSzPts val="1800"/>
                <a:buFont typeface="Calibri"/>
                <a:buNone/>
              </a:pPr>
              <a:r>
                <a:rPr lang="en-US" sz="1800" b="0" i="0" u="none" strike="noStrike" cap="none">
                  <a:solidFill>
                    <a:srgbClr val="2E75B5"/>
                  </a:solidFill>
                  <a:latin typeface="Calibri"/>
                  <a:ea typeface="Calibri"/>
                  <a:cs typeface="Calibri"/>
                  <a:sym typeface="Calibri"/>
                </a:rPr>
                <a:t>data</a:t>
              </a:r>
              <a:endParaRPr/>
            </a:p>
          </p:txBody>
        </p:sp>
        <p:sp>
          <p:nvSpPr>
            <p:cNvPr id="8049" name="Google Shape;8049;p123"/>
            <p:cNvSpPr txBox="1"/>
            <p:nvPr/>
          </p:nvSpPr>
          <p:spPr>
            <a:xfrm>
              <a:off x="7428575" y="3517694"/>
              <a:ext cx="5997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75B5"/>
                </a:buClr>
                <a:buSzPts val="1800"/>
                <a:buFont typeface="Calibri"/>
                <a:buNone/>
              </a:pPr>
              <a:r>
                <a:rPr lang="en-US" sz="1800" b="0" i="0" u="none" strike="noStrike" cap="none">
                  <a:solidFill>
                    <a:srgbClr val="2E75B5"/>
                  </a:solidFill>
                  <a:latin typeface="Calibri"/>
                  <a:ea typeface="Calibri"/>
                  <a:cs typeface="Calibri"/>
                  <a:sym typeface="Calibri"/>
                </a:rPr>
                <a:t>data</a:t>
              </a:r>
              <a:endParaRPr/>
            </a:p>
          </p:txBody>
        </p:sp>
      </p:grpSp>
      <p:grpSp>
        <p:nvGrpSpPr>
          <p:cNvPr id="8050" name="Google Shape;8050;p123"/>
          <p:cNvGrpSpPr/>
          <p:nvPr/>
        </p:nvGrpSpPr>
        <p:grpSpPr>
          <a:xfrm>
            <a:off x="6799618" y="2691243"/>
            <a:ext cx="4657206" cy="1827509"/>
            <a:chOff x="6799618" y="2691243"/>
            <a:chExt cx="4657206" cy="1827509"/>
          </a:xfrm>
        </p:grpSpPr>
        <p:sp>
          <p:nvSpPr>
            <p:cNvPr id="8051" name="Google Shape;8051;p123"/>
            <p:cNvSpPr/>
            <p:nvPr/>
          </p:nvSpPr>
          <p:spPr>
            <a:xfrm>
              <a:off x="7353946" y="2691243"/>
              <a:ext cx="3498244" cy="1827509"/>
            </a:xfrm>
            <a:custGeom>
              <a:avLst/>
              <a:gdLst/>
              <a:ahLst/>
              <a:cxnLst/>
              <a:rect l="l" t="t" r="r" b="b"/>
              <a:pathLst>
                <a:path w="3832605" h="1827509" extrusionOk="0">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52" name="Google Shape;8052;p123"/>
            <p:cNvSpPr txBox="1"/>
            <p:nvPr/>
          </p:nvSpPr>
          <p:spPr>
            <a:xfrm>
              <a:off x="6799618" y="3650736"/>
              <a:ext cx="6474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Calibri"/>
                <a:buNone/>
              </a:pPr>
              <a:r>
                <a:rPr lang="en-US" sz="1800" b="0" i="0" u="none" strike="noStrike" cap="none">
                  <a:solidFill>
                    <a:srgbClr val="00B050"/>
                  </a:solidFill>
                  <a:latin typeface="Calibri"/>
                  <a:ea typeface="Calibri"/>
                  <a:cs typeface="Calibri"/>
                  <a:sym typeface="Calibri"/>
                </a:rPr>
                <a:t>ACKs</a:t>
              </a:r>
              <a:endParaRPr/>
            </a:p>
          </p:txBody>
        </p:sp>
        <p:sp>
          <p:nvSpPr>
            <p:cNvPr id="8053" name="Google Shape;8053;p123"/>
            <p:cNvSpPr txBox="1"/>
            <p:nvPr/>
          </p:nvSpPr>
          <p:spPr>
            <a:xfrm>
              <a:off x="10809403" y="3772400"/>
              <a:ext cx="6474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Calibri"/>
                <a:buNone/>
              </a:pPr>
              <a:r>
                <a:rPr lang="en-US" sz="1800" b="0" i="0" u="none" strike="noStrike" cap="none">
                  <a:solidFill>
                    <a:srgbClr val="00B050"/>
                  </a:solidFill>
                  <a:latin typeface="Calibri"/>
                  <a:ea typeface="Calibri"/>
                  <a:cs typeface="Calibri"/>
                  <a:sym typeface="Calibri"/>
                </a:rPr>
                <a:t>ACKs</a:t>
              </a:r>
              <a:endParaRPr/>
            </a:p>
          </p:txBody>
        </p:sp>
      </p:grpSp>
      <p:sp>
        <p:nvSpPr>
          <p:cNvPr id="8054" name="Google Shape;8054;p123"/>
          <p:cNvSpPr/>
          <p:nvPr/>
        </p:nvSpPr>
        <p:spPr>
          <a:xfrm>
            <a:off x="11178866" y="2363683"/>
            <a:ext cx="250825" cy="12128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055" name="Google Shape;8055;p123"/>
          <p:cNvGrpSpPr/>
          <p:nvPr/>
        </p:nvGrpSpPr>
        <p:grpSpPr>
          <a:xfrm>
            <a:off x="11355079" y="3260620"/>
            <a:ext cx="231775" cy="441325"/>
            <a:chOff x="4140" y="429"/>
            <a:chExt cx="1425" cy="2396"/>
          </a:xfrm>
        </p:grpSpPr>
        <p:sp>
          <p:nvSpPr>
            <p:cNvPr id="8056" name="Google Shape;8056;p12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57" name="Google Shape;8057;p123"/>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58" name="Google Shape;8058;p12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59" name="Google Shape;8059;p12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60" name="Google Shape;8060;p123"/>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061" name="Google Shape;8061;p123"/>
            <p:cNvGrpSpPr/>
            <p:nvPr/>
          </p:nvGrpSpPr>
          <p:grpSpPr>
            <a:xfrm>
              <a:off x="4745" y="670"/>
              <a:ext cx="586" cy="146"/>
              <a:chOff x="609" y="2570"/>
              <a:chExt cx="731" cy="140"/>
            </a:xfrm>
          </p:grpSpPr>
          <p:sp>
            <p:nvSpPr>
              <p:cNvPr id="8062" name="Google Shape;8062;p123"/>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63" name="Google Shape;8063;p123"/>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064" name="Google Shape;8064;p123"/>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065" name="Google Shape;8065;p123"/>
            <p:cNvGrpSpPr/>
            <p:nvPr/>
          </p:nvGrpSpPr>
          <p:grpSpPr>
            <a:xfrm>
              <a:off x="4745" y="998"/>
              <a:ext cx="586" cy="129"/>
              <a:chOff x="612" y="2572"/>
              <a:chExt cx="731" cy="134"/>
            </a:xfrm>
          </p:grpSpPr>
          <p:sp>
            <p:nvSpPr>
              <p:cNvPr id="8066" name="Google Shape;8066;p123"/>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67" name="Google Shape;8067;p123"/>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068" name="Google Shape;8068;p123"/>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69" name="Google Shape;8069;p123"/>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070" name="Google Shape;8070;p123"/>
            <p:cNvGrpSpPr/>
            <p:nvPr/>
          </p:nvGrpSpPr>
          <p:grpSpPr>
            <a:xfrm>
              <a:off x="4735" y="1627"/>
              <a:ext cx="586" cy="215"/>
              <a:chOff x="614" y="2568"/>
              <a:chExt cx="730" cy="198"/>
            </a:xfrm>
          </p:grpSpPr>
          <p:sp>
            <p:nvSpPr>
              <p:cNvPr id="8071" name="Google Shape;8071;p123"/>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72" name="Google Shape;8072;p123"/>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073" name="Google Shape;8073;p12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074" name="Google Shape;8074;p123"/>
            <p:cNvGrpSpPr/>
            <p:nvPr/>
          </p:nvGrpSpPr>
          <p:grpSpPr>
            <a:xfrm>
              <a:off x="4735" y="1325"/>
              <a:ext cx="586" cy="138"/>
              <a:chOff x="609" y="2566"/>
              <a:chExt cx="730" cy="138"/>
            </a:xfrm>
          </p:grpSpPr>
          <p:sp>
            <p:nvSpPr>
              <p:cNvPr id="8075" name="Google Shape;8075;p123"/>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76" name="Google Shape;8076;p123"/>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077" name="Google Shape;8077;p123"/>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78" name="Google Shape;8078;p12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79" name="Google Shape;8079;p12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80" name="Google Shape;8080;p123"/>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81" name="Google Shape;8081;p12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82" name="Google Shape;8082;p123"/>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83" name="Google Shape;8083;p123"/>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84" name="Google Shape;8084;p123"/>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85" name="Google Shape;8085;p123"/>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8086" name="Google Shape;8086;p123"/>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087" name="Google Shape;8087;p123"/>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088" name="Google Shape;8088;p123"/>
          <p:cNvSpPr txBox="1"/>
          <p:nvPr/>
        </p:nvSpPr>
        <p:spPr>
          <a:xfrm>
            <a:off x="921800" y="4257398"/>
            <a:ext cx="5562600" cy="632236"/>
          </a:xfrm>
          <a:prstGeom prst="rect">
            <a:avLst/>
          </a:prstGeom>
          <a:noFill/>
          <a:ln>
            <a:noFill/>
          </a:ln>
        </p:spPr>
        <p:txBody>
          <a:bodyPr spcFirstLastPara="1" wrap="square" lIns="91425" tIns="45700" rIns="91425" bIns="45700" anchor="t" anchorCtr="0">
            <a:normAutofit/>
          </a:bodyPr>
          <a:lstStyle/>
          <a:p>
            <a:pPr marL="466725" marR="0" lvl="0" indent="-33655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approach taken by TCP</a:t>
            </a:r>
            <a:endParaRPr sz="3600" b="0" i="0" u="none" strike="noStrike" cap="none">
              <a:solidFill>
                <a:srgbClr val="000000"/>
              </a:solidFill>
              <a:latin typeface="Calibri"/>
              <a:ea typeface="Calibri"/>
              <a:cs typeface="Calibri"/>
              <a:sym typeface="Calibri"/>
            </a:endParaRPr>
          </a:p>
        </p:txBody>
      </p:sp>
      <p:sp>
        <p:nvSpPr>
          <p:cNvPr id="8089" name="Google Shape;8089;p12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118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45"/>
                                        </p:tgtEl>
                                        <p:attrNameLst>
                                          <p:attrName>style.visibility</p:attrName>
                                        </p:attrNameLst>
                                      </p:cBhvr>
                                      <p:to>
                                        <p:strVal val="visible"/>
                                      </p:to>
                                    </p:set>
                                    <p:animEffect transition="in" filter="fade">
                                      <p:cBhvr>
                                        <p:cTn id="7" dur="1000"/>
                                        <p:tgtEl>
                                          <p:spTgt spid="804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050"/>
                                        </p:tgtEl>
                                        <p:attrNameLst>
                                          <p:attrName>style.visibility</p:attrName>
                                        </p:attrNameLst>
                                      </p:cBhvr>
                                      <p:to>
                                        <p:strVal val="visible"/>
                                      </p:to>
                                    </p:set>
                                    <p:animEffect transition="in" filter="fade">
                                      <p:cBhvr>
                                        <p:cTn id="11" dur="1000"/>
                                        <p:tgtEl>
                                          <p:spTgt spid="80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088"/>
                                        </p:tgtEl>
                                        <p:attrNameLst>
                                          <p:attrName>style.visibility</p:attrName>
                                        </p:attrNameLst>
                                      </p:cBhvr>
                                      <p:to>
                                        <p:strVal val="visible"/>
                                      </p:to>
                                    </p:set>
                                    <p:animEffect transition="in" filter="fade">
                                      <p:cBhvr>
                                        <p:cTn id="16" dur="500"/>
                                        <p:tgtEl>
                                          <p:spTgt spid="8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094"/>
        <p:cNvGrpSpPr/>
        <p:nvPr/>
      </p:nvGrpSpPr>
      <p:grpSpPr>
        <a:xfrm>
          <a:off x="0" y="0"/>
          <a:ext cx="0" cy="0"/>
          <a:chOff x="0" y="0"/>
          <a:chExt cx="0" cy="0"/>
        </a:xfrm>
      </p:grpSpPr>
      <p:sp>
        <p:nvSpPr>
          <p:cNvPr id="8095" name="Google Shape;8095;p124"/>
          <p:cNvSpPr txBox="1">
            <a:spLocks noGrp="1"/>
          </p:cNvSpPr>
          <p:nvPr>
            <p:ph type="body" idx="1"/>
          </p:nvPr>
        </p:nvSpPr>
        <p:spPr>
          <a:xfrm>
            <a:off x="718945" y="5640403"/>
            <a:ext cx="5781368" cy="736333"/>
          </a:xfrm>
          <a:prstGeom prst="rect">
            <a:avLst/>
          </a:prstGeom>
          <a:noFill/>
          <a:ln>
            <a:noFill/>
          </a:ln>
        </p:spPr>
        <p:txBody>
          <a:bodyPr spcFirstLastPara="1" wrap="square" lIns="91425" tIns="45700" rIns="91425" bIns="45700" anchor="t" anchorCtr="0">
            <a:normAutofit/>
          </a:bodyPr>
          <a:lstStyle/>
          <a:p>
            <a:pPr marL="407988" lvl="0" indent="-277813" algn="l" rtl="0">
              <a:lnSpc>
                <a:spcPct val="90000"/>
              </a:lnSpc>
              <a:spcBef>
                <a:spcPts val="0"/>
              </a:spcBef>
              <a:spcAft>
                <a:spcPts val="0"/>
              </a:spcAft>
              <a:buSzPts val="3000"/>
              <a:buChar char="▪"/>
            </a:pPr>
            <a:r>
              <a:rPr lang="en-US" sz="3000"/>
              <a:t>TCP ECN, ATM, DECbit protocols</a:t>
            </a:r>
            <a:endParaRPr sz="3500"/>
          </a:p>
        </p:txBody>
      </p:sp>
      <p:sp>
        <p:nvSpPr>
          <p:cNvPr id="8096" name="Google Shape;8096;p12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Approaches towards congestion control</a:t>
            </a:r>
            <a:endParaRPr sz="5400"/>
          </a:p>
        </p:txBody>
      </p:sp>
      <p:sp>
        <p:nvSpPr>
          <p:cNvPr id="8097" name="Google Shape;8097;p124"/>
          <p:cNvSpPr/>
          <p:nvPr/>
        </p:nvSpPr>
        <p:spPr>
          <a:xfrm>
            <a:off x="7675918" y="3459066"/>
            <a:ext cx="2848871" cy="1480906"/>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098" name="Google Shape;8098;p124"/>
          <p:cNvSpPr/>
          <p:nvPr/>
        </p:nvSpPr>
        <p:spPr>
          <a:xfrm>
            <a:off x="8314293" y="3762231"/>
            <a:ext cx="543096" cy="295229"/>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099" name="Google Shape;8099;p124"/>
          <p:cNvSpPr/>
          <p:nvPr/>
        </p:nvSpPr>
        <p:spPr>
          <a:xfrm>
            <a:off x="9356021" y="3755882"/>
            <a:ext cx="504984" cy="307927"/>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100" name="Google Shape;8100;p124"/>
          <p:cNvSpPr/>
          <p:nvPr/>
        </p:nvSpPr>
        <p:spPr>
          <a:xfrm>
            <a:off x="8290473" y="4147933"/>
            <a:ext cx="481164" cy="238088"/>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101" name="Google Shape;8101;p124"/>
          <p:cNvSpPr/>
          <p:nvPr/>
        </p:nvSpPr>
        <p:spPr>
          <a:xfrm>
            <a:off x="9238509" y="4124124"/>
            <a:ext cx="628848" cy="247611"/>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102" name="Google Shape;8102;p124"/>
          <p:cNvSpPr/>
          <p:nvPr/>
        </p:nvSpPr>
        <p:spPr>
          <a:xfrm>
            <a:off x="9905469" y="4178091"/>
            <a:ext cx="206440" cy="50792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103" name="Google Shape;8103;p124"/>
          <p:cNvSpPr/>
          <p:nvPr/>
        </p:nvSpPr>
        <p:spPr>
          <a:xfrm>
            <a:off x="8670005" y="4711407"/>
            <a:ext cx="736832" cy="74601"/>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104" name="Google Shape;8104;p124"/>
          <p:cNvSpPr/>
          <p:nvPr/>
        </p:nvSpPr>
        <p:spPr>
          <a:xfrm>
            <a:off x="8133261" y="4171742"/>
            <a:ext cx="193736" cy="425383"/>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8105" name="Google Shape;8105;p124"/>
          <p:cNvGrpSpPr/>
          <p:nvPr/>
        </p:nvGrpSpPr>
        <p:grpSpPr>
          <a:xfrm>
            <a:off x="9719734" y="3946352"/>
            <a:ext cx="578032" cy="285706"/>
            <a:chOff x="7493876" y="2774731"/>
            <a:chExt cx="1481958" cy="894622"/>
          </a:xfrm>
        </p:grpSpPr>
        <p:sp>
          <p:nvSpPr>
            <p:cNvPr id="8106" name="Google Shape;8106;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107" name="Google Shape;8107;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108" name="Google Shape;8108;p124"/>
            <p:cNvGrpSpPr/>
            <p:nvPr/>
          </p:nvGrpSpPr>
          <p:grpSpPr>
            <a:xfrm>
              <a:off x="7713663" y="2848339"/>
              <a:ext cx="1042107" cy="425543"/>
              <a:chOff x="7786941" y="2884917"/>
              <a:chExt cx="897649" cy="353919"/>
            </a:xfrm>
          </p:grpSpPr>
          <p:sp>
            <p:nvSpPr>
              <p:cNvPr id="8109" name="Google Shape;8109;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10" name="Google Shape;8110;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11" name="Google Shape;8111;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12" name="Google Shape;8112;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113" name="Google Shape;8113;p124"/>
          <p:cNvGrpSpPr/>
          <p:nvPr/>
        </p:nvGrpSpPr>
        <p:grpSpPr>
          <a:xfrm>
            <a:off x="9351606" y="4600112"/>
            <a:ext cx="578032" cy="285706"/>
            <a:chOff x="7493876" y="2774731"/>
            <a:chExt cx="1481958" cy="894622"/>
          </a:xfrm>
        </p:grpSpPr>
        <p:sp>
          <p:nvSpPr>
            <p:cNvPr id="8114" name="Google Shape;8114;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115" name="Google Shape;8115;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116" name="Google Shape;8116;p124"/>
            <p:cNvGrpSpPr/>
            <p:nvPr/>
          </p:nvGrpSpPr>
          <p:grpSpPr>
            <a:xfrm>
              <a:off x="7713663" y="2848339"/>
              <a:ext cx="1042107" cy="425543"/>
              <a:chOff x="7786941" y="2884917"/>
              <a:chExt cx="897649" cy="353919"/>
            </a:xfrm>
          </p:grpSpPr>
          <p:sp>
            <p:nvSpPr>
              <p:cNvPr id="8117" name="Google Shape;8117;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18" name="Google Shape;8118;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19" name="Google Shape;8119;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20" name="Google Shape;8120;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121" name="Google Shape;8121;p124"/>
          <p:cNvGrpSpPr/>
          <p:nvPr/>
        </p:nvGrpSpPr>
        <p:grpSpPr>
          <a:xfrm>
            <a:off x="8195132" y="4551443"/>
            <a:ext cx="578032" cy="285706"/>
            <a:chOff x="7493876" y="2774731"/>
            <a:chExt cx="1481958" cy="894622"/>
          </a:xfrm>
        </p:grpSpPr>
        <p:sp>
          <p:nvSpPr>
            <p:cNvPr id="8122" name="Google Shape;8122;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123" name="Google Shape;8123;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124" name="Google Shape;8124;p124"/>
            <p:cNvGrpSpPr/>
            <p:nvPr/>
          </p:nvGrpSpPr>
          <p:grpSpPr>
            <a:xfrm>
              <a:off x="7713663" y="2848339"/>
              <a:ext cx="1042107" cy="425543"/>
              <a:chOff x="7786941" y="2884917"/>
              <a:chExt cx="897649" cy="353919"/>
            </a:xfrm>
          </p:grpSpPr>
          <p:sp>
            <p:nvSpPr>
              <p:cNvPr id="8125" name="Google Shape;8125;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26" name="Google Shape;8126;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27" name="Google Shape;8127;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28" name="Google Shape;8128;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129" name="Google Shape;8129;p124"/>
          <p:cNvGrpSpPr/>
          <p:nvPr/>
        </p:nvGrpSpPr>
        <p:grpSpPr>
          <a:xfrm>
            <a:off x="8800632" y="3636044"/>
            <a:ext cx="578032" cy="285706"/>
            <a:chOff x="7493876" y="2774731"/>
            <a:chExt cx="1481958" cy="894622"/>
          </a:xfrm>
        </p:grpSpPr>
        <p:sp>
          <p:nvSpPr>
            <p:cNvPr id="8130" name="Google Shape;8130;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131" name="Google Shape;8131;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132" name="Google Shape;8132;p124"/>
            <p:cNvGrpSpPr/>
            <p:nvPr/>
          </p:nvGrpSpPr>
          <p:grpSpPr>
            <a:xfrm>
              <a:off x="7713663" y="2848339"/>
              <a:ext cx="1042107" cy="425543"/>
              <a:chOff x="7786941" y="2884917"/>
              <a:chExt cx="897649" cy="353919"/>
            </a:xfrm>
          </p:grpSpPr>
          <p:sp>
            <p:nvSpPr>
              <p:cNvPr id="8133" name="Google Shape;8133;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34" name="Google Shape;8134;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35" name="Google Shape;8135;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36" name="Google Shape;8136;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137" name="Google Shape;8137;p124"/>
          <p:cNvGrpSpPr/>
          <p:nvPr/>
        </p:nvGrpSpPr>
        <p:grpSpPr>
          <a:xfrm>
            <a:off x="8711293" y="4233883"/>
            <a:ext cx="578032" cy="285706"/>
            <a:chOff x="7493876" y="2774731"/>
            <a:chExt cx="1481958" cy="894622"/>
          </a:xfrm>
        </p:grpSpPr>
        <p:sp>
          <p:nvSpPr>
            <p:cNvPr id="8138" name="Google Shape;8138;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139" name="Google Shape;8139;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140" name="Google Shape;8140;p124"/>
            <p:cNvGrpSpPr/>
            <p:nvPr/>
          </p:nvGrpSpPr>
          <p:grpSpPr>
            <a:xfrm>
              <a:off x="7713663" y="2848339"/>
              <a:ext cx="1042107" cy="425543"/>
              <a:chOff x="7786941" y="2884917"/>
              <a:chExt cx="897649" cy="353919"/>
            </a:xfrm>
          </p:grpSpPr>
          <p:sp>
            <p:nvSpPr>
              <p:cNvPr id="8141" name="Google Shape;8141;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42" name="Google Shape;8142;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43" name="Google Shape;8143;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44" name="Google Shape;8144;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145" name="Google Shape;8145;p124"/>
          <p:cNvGrpSpPr/>
          <p:nvPr/>
        </p:nvGrpSpPr>
        <p:grpSpPr>
          <a:xfrm>
            <a:off x="7764614" y="3944180"/>
            <a:ext cx="578032" cy="285706"/>
            <a:chOff x="7493876" y="2774731"/>
            <a:chExt cx="1481958" cy="894622"/>
          </a:xfrm>
        </p:grpSpPr>
        <p:sp>
          <p:nvSpPr>
            <p:cNvPr id="8146" name="Google Shape;8146;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147" name="Google Shape;8147;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148" name="Google Shape;8148;p124"/>
            <p:cNvGrpSpPr/>
            <p:nvPr/>
          </p:nvGrpSpPr>
          <p:grpSpPr>
            <a:xfrm>
              <a:off x="7713663" y="2848339"/>
              <a:ext cx="1042107" cy="425543"/>
              <a:chOff x="7786941" y="2884917"/>
              <a:chExt cx="897649" cy="353919"/>
            </a:xfrm>
          </p:grpSpPr>
          <p:sp>
            <p:nvSpPr>
              <p:cNvPr id="8149" name="Google Shape;8149;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50" name="Google Shape;8150;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51" name="Google Shape;8151;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52" name="Google Shape;8152;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153" name="Google Shape;8153;p124"/>
          <p:cNvSpPr/>
          <p:nvPr/>
        </p:nvSpPr>
        <p:spPr>
          <a:xfrm>
            <a:off x="11178866" y="2363683"/>
            <a:ext cx="250825" cy="12128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154" name="Google Shape;8154;p124"/>
          <p:cNvGrpSpPr/>
          <p:nvPr/>
        </p:nvGrpSpPr>
        <p:grpSpPr>
          <a:xfrm>
            <a:off x="11355079" y="3260620"/>
            <a:ext cx="231775" cy="441325"/>
            <a:chOff x="4140" y="429"/>
            <a:chExt cx="1425" cy="2396"/>
          </a:xfrm>
        </p:grpSpPr>
        <p:sp>
          <p:nvSpPr>
            <p:cNvPr id="8155" name="Google Shape;8155;p12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56" name="Google Shape;8156;p124"/>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57" name="Google Shape;8157;p12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58" name="Google Shape;8158;p12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59" name="Google Shape;8159;p124"/>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160" name="Google Shape;8160;p124"/>
            <p:cNvGrpSpPr/>
            <p:nvPr/>
          </p:nvGrpSpPr>
          <p:grpSpPr>
            <a:xfrm>
              <a:off x="4745" y="670"/>
              <a:ext cx="586" cy="146"/>
              <a:chOff x="609" y="2570"/>
              <a:chExt cx="731" cy="140"/>
            </a:xfrm>
          </p:grpSpPr>
          <p:sp>
            <p:nvSpPr>
              <p:cNvPr id="8161" name="Google Shape;8161;p124"/>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62" name="Google Shape;8162;p124"/>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163" name="Google Shape;8163;p124"/>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164" name="Google Shape;8164;p124"/>
            <p:cNvGrpSpPr/>
            <p:nvPr/>
          </p:nvGrpSpPr>
          <p:grpSpPr>
            <a:xfrm>
              <a:off x="4745" y="998"/>
              <a:ext cx="586" cy="129"/>
              <a:chOff x="612" y="2572"/>
              <a:chExt cx="731" cy="134"/>
            </a:xfrm>
          </p:grpSpPr>
          <p:sp>
            <p:nvSpPr>
              <p:cNvPr id="8165" name="Google Shape;8165;p124"/>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66" name="Google Shape;8166;p124"/>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167" name="Google Shape;8167;p124"/>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68" name="Google Shape;8168;p124"/>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169" name="Google Shape;8169;p124"/>
            <p:cNvGrpSpPr/>
            <p:nvPr/>
          </p:nvGrpSpPr>
          <p:grpSpPr>
            <a:xfrm>
              <a:off x="4735" y="1627"/>
              <a:ext cx="586" cy="215"/>
              <a:chOff x="614" y="2568"/>
              <a:chExt cx="730" cy="198"/>
            </a:xfrm>
          </p:grpSpPr>
          <p:sp>
            <p:nvSpPr>
              <p:cNvPr id="8170" name="Google Shape;8170;p124"/>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71" name="Google Shape;8171;p124"/>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172" name="Google Shape;8172;p12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173" name="Google Shape;8173;p124"/>
            <p:cNvGrpSpPr/>
            <p:nvPr/>
          </p:nvGrpSpPr>
          <p:grpSpPr>
            <a:xfrm>
              <a:off x="4735" y="1325"/>
              <a:ext cx="586" cy="138"/>
              <a:chOff x="609" y="2566"/>
              <a:chExt cx="730" cy="138"/>
            </a:xfrm>
          </p:grpSpPr>
          <p:sp>
            <p:nvSpPr>
              <p:cNvPr id="8174" name="Google Shape;8174;p124"/>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75" name="Google Shape;8175;p124"/>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176" name="Google Shape;8176;p124"/>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77" name="Google Shape;8177;p12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78" name="Google Shape;8178;p12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79" name="Google Shape;8179;p124"/>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80" name="Google Shape;8180;p12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81" name="Google Shape;8181;p124"/>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82" name="Google Shape;8182;p124"/>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83" name="Google Shape;8183;p124"/>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84" name="Google Shape;8184;p124"/>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8185" name="Google Shape;8185;p124"/>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186" name="Google Shape;8186;p124"/>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187" name="Google Shape;8187;p124"/>
          <p:cNvSpPr/>
          <p:nvPr/>
        </p:nvSpPr>
        <p:spPr>
          <a:xfrm flipH="1">
            <a:off x="6810066" y="2305050"/>
            <a:ext cx="250825" cy="120173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188" name="Google Shape;8188;p124"/>
          <p:cNvGrpSpPr/>
          <p:nvPr/>
        </p:nvGrpSpPr>
        <p:grpSpPr>
          <a:xfrm>
            <a:off x="6405254" y="3243263"/>
            <a:ext cx="525462" cy="434975"/>
            <a:chOff x="-44" y="1473"/>
            <a:chExt cx="981" cy="1105"/>
          </a:xfrm>
        </p:grpSpPr>
        <p:pic>
          <p:nvPicPr>
            <p:cNvPr id="8189" name="Google Shape;8189;p12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190" name="Google Shape;8190;p12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8191" name="Google Shape;8191;p124"/>
          <p:cNvGrpSpPr/>
          <p:nvPr/>
        </p:nvGrpSpPr>
        <p:grpSpPr>
          <a:xfrm>
            <a:off x="7045286" y="2362077"/>
            <a:ext cx="717868" cy="1154474"/>
            <a:chOff x="7664720" y="2799688"/>
            <a:chExt cx="717868" cy="1154474"/>
          </a:xfrm>
        </p:grpSpPr>
        <p:sp>
          <p:nvSpPr>
            <p:cNvPr id="8192" name="Google Shape;8192;p124"/>
            <p:cNvSpPr/>
            <p:nvPr/>
          </p:nvSpPr>
          <p:spPr>
            <a:xfrm>
              <a:off x="7671781" y="2799688"/>
              <a:ext cx="702570" cy="1154474"/>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A3">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193" name="Google Shape;8193;p124"/>
            <p:cNvCxnSpPr/>
            <p:nvPr/>
          </p:nvCxnSpPr>
          <p:spPr>
            <a:xfrm>
              <a:off x="7664720" y="3029172"/>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194" name="Google Shape;8194;p124"/>
            <p:cNvCxnSpPr/>
            <p:nvPr/>
          </p:nvCxnSpPr>
          <p:spPr>
            <a:xfrm>
              <a:off x="7668839" y="3266304"/>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195" name="Google Shape;8195;p124"/>
            <p:cNvCxnSpPr/>
            <p:nvPr/>
          </p:nvCxnSpPr>
          <p:spPr>
            <a:xfrm>
              <a:off x="7680018" y="3499906"/>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196" name="Google Shape;8196;p124"/>
            <p:cNvCxnSpPr/>
            <p:nvPr/>
          </p:nvCxnSpPr>
          <p:spPr>
            <a:xfrm>
              <a:off x="7670015" y="3726448"/>
              <a:ext cx="702570" cy="0"/>
            </a:xfrm>
            <a:prstGeom prst="straightConnector1">
              <a:avLst/>
            </a:prstGeom>
            <a:noFill/>
            <a:ln w="19050" cap="flat" cmpd="sng">
              <a:solidFill>
                <a:schemeClr val="dk1"/>
              </a:solidFill>
              <a:prstDash val="solid"/>
              <a:miter lim="800000"/>
              <a:headEnd type="none" w="sm" len="sm"/>
              <a:tailEnd type="none" w="sm" len="sm"/>
            </a:ln>
          </p:spPr>
        </p:cxnSp>
      </p:grpSp>
      <p:grpSp>
        <p:nvGrpSpPr>
          <p:cNvPr id="8197" name="Google Shape;8197;p124"/>
          <p:cNvGrpSpPr/>
          <p:nvPr/>
        </p:nvGrpSpPr>
        <p:grpSpPr>
          <a:xfrm>
            <a:off x="10476914" y="2368655"/>
            <a:ext cx="717868" cy="1154474"/>
            <a:chOff x="7664720" y="2795550"/>
            <a:chExt cx="717868" cy="1154474"/>
          </a:xfrm>
        </p:grpSpPr>
        <p:sp>
          <p:nvSpPr>
            <p:cNvPr id="8198" name="Google Shape;8198;p124"/>
            <p:cNvSpPr/>
            <p:nvPr/>
          </p:nvSpPr>
          <p:spPr>
            <a:xfrm>
              <a:off x="7671781" y="2795550"/>
              <a:ext cx="702570" cy="1154474"/>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A3">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199" name="Google Shape;8199;p124"/>
            <p:cNvCxnSpPr/>
            <p:nvPr/>
          </p:nvCxnSpPr>
          <p:spPr>
            <a:xfrm>
              <a:off x="7664720" y="3029172"/>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200" name="Google Shape;8200;p124"/>
            <p:cNvCxnSpPr/>
            <p:nvPr/>
          </p:nvCxnSpPr>
          <p:spPr>
            <a:xfrm>
              <a:off x="7668839" y="3266304"/>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201" name="Google Shape;8201;p124"/>
            <p:cNvCxnSpPr/>
            <p:nvPr/>
          </p:nvCxnSpPr>
          <p:spPr>
            <a:xfrm>
              <a:off x="7680018" y="3499906"/>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202" name="Google Shape;8202;p124"/>
            <p:cNvCxnSpPr/>
            <p:nvPr/>
          </p:nvCxnSpPr>
          <p:spPr>
            <a:xfrm>
              <a:off x="7670015" y="3726448"/>
              <a:ext cx="702570" cy="0"/>
            </a:xfrm>
            <a:prstGeom prst="straightConnector1">
              <a:avLst/>
            </a:prstGeom>
            <a:noFill/>
            <a:ln w="19050" cap="flat" cmpd="sng">
              <a:solidFill>
                <a:schemeClr val="dk1"/>
              </a:solidFill>
              <a:prstDash val="solid"/>
              <a:miter lim="800000"/>
              <a:headEnd type="none" w="sm" len="sm"/>
              <a:tailEnd type="none" w="sm" len="sm"/>
            </a:ln>
          </p:spPr>
        </p:cxnSp>
      </p:grpSp>
      <p:grpSp>
        <p:nvGrpSpPr>
          <p:cNvPr id="8203" name="Google Shape;8203;p124"/>
          <p:cNvGrpSpPr/>
          <p:nvPr/>
        </p:nvGrpSpPr>
        <p:grpSpPr>
          <a:xfrm>
            <a:off x="8867832" y="4245561"/>
            <a:ext cx="456701" cy="226548"/>
            <a:chOff x="6859123" y="5156933"/>
            <a:chExt cx="456701" cy="226548"/>
          </a:xfrm>
        </p:grpSpPr>
        <p:sp>
          <p:nvSpPr>
            <p:cNvPr id="8204" name="Google Shape;8204;p124"/>
            <p:cNvSpPr/>
            <p:nvPr/>
          </p:nvSpPr>
          <p:spPr>
            <a:xfrm>
              <a:off x="6859123" y="5156933"/>
              <a:ext cx="456701" cy="226548"/>
            </a:xfrm>
            <a:prstGeom prst="rect">
              <a:avLst/>
            </a:prstGeom>
            <a:solidFill>
              <a:srgbClr val="F989B2"/>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205" name="Google Shape;8205;p124"/>
            <p:cNvCxnSpPr/>
            <p:nvPr/>
          </p:nvCxnSpPr>
          <p:spPr>
            <a:xfrm rot="10800000">
              <a:off x="7249115"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06" name="Google Shape;8206;p124"/>
            <p:cNvCxnSpPr/>
            <p:nvPr/>
          </p:nvCxnSpPr>
          <p:spPr>
            <a:xfrm rot="10800000">
              <a:off x="7197800"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07" name="Google Shape;8207;p124"/>
            <p:cNvCxnSpPr/>
            <p:nvPr/>
          </p:nvCxnSpPr>
          <p:spPr>
            <a:xfrm rot="10800000">
              <a:off x="7146485"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08" name="Google Shape;8208;p124"/>
            <p:cNvCxnSpPr/>
            <p:nvPr/>
          </p:nvCxnSpPr>
          <p:spPr>
            <a:xfrm rot="10800000">
              <a:off x="7095171"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09" name="Google Shape;8209;p124"/>
            <p:cNvCxnSpPr/>
            <p:nvPr/>
          </p:nvCxnSpPr>
          <p:spPr>
            <a:xfrm rot="10800000">
              <a:off x="7043856"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10" name="Google Shape;8210;p124"/>
            <p:cNvCxnSpPr/>
            <p:nvPr/>
          </p:nvCxnSpPr>
          <p:spPr>
            <a:xfrm rot="10800000">
              <a:off x="6992541"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11" name="Google Shape;8211;p124"/>
            <p:cNvCxnSpPr/>
            <p:nvPr/>
          </p:nvCxnSpPr>
          <p:spPr>
            <a:xfrm rot="10800000">
              <a:off x="6941227" y="5189971"/>
              <a:ext cx="0" cy="155752"/>
            </a:xfrm>
            <a:prstGeom prst="straightConnector1">
              <a:avLst/>
            </a:prstGeom>
            <a:noFill/>
            <a:ln w="12700" cap="flat" cmpd="sng">
              <a:solidFill>
                <a:srgbClr val="FF0000"/>
              </a:solidFill>
              <a:prstDash val="solid"/>
              <a:miter lim="800000"/>
              <a:headEnd type="none" w="sm" len="sm"/>
              <a:tailEnd type="none" w="sm" len="sm"/>
            </a:ln>
          </p:spPr>
        </p:cxnSp>
      </p:grpSp>
      <p:grpSp>
        <p:nvGrpSpPr>
          <p:cNvPr id="8212" name="Google Shape;8212;p124"/>
          <p:cNvGrpSpPr/>
          <p:nvPr/>
        </p:nvGrpSpPr>
        <p:grpSpPr>
          <a:xfrm>
            <a:off x="7552398" y="2762175"/>
            <a:ext cx="3061681" cy="1433307"/>
            <a:chOff x="7552398" y="2762175"/>
            <a:chExt cx="3061681" cy="1433307"/>
          </a:xfrm>
        </p:grpSpPr>
        <p:sp>
          <p:nvSpPr>
            <p:cNvPr id="8213" name="Google Shape;8213;p124"/>
            <p:cNvSpPr/>
            <p:nvPr/>
          </p:nvSpPr>
          <p:spPr>
            <a:xfrm flipH="1">
              <a:off x="9104671" y="2771139"/>
              <a:ext cx="1509408" cy="1424343"/>
            </a:xfrm>
            <a:custGeom>
              <a:avLst/>
              <a:gdLst/>
              <a:ahLst/>
              <a:cxnLst/>
              <a:rect l="l" t="t" r="r" b="b"/>
              <a:pathLst>
                <a:path w="1509408" h="1378340" extrusionOk="0">
                  <a:moveTo>
                    <a:pt x="1509408" y="1378340"/>
                  </a:moveTo>
                  <a:cubicBezTo>
                    <a:pt x="1268229" y="509348"/>
                    <a:pt x="882368" y="54174"/>
                    <a:pt x="0" y="0"/>
                  </a:cubicBezTo>
                </a:path>
              </a:pathLst>
            </a:cu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14" name="Google Shape;8214;p124"/>
            <p:cNvSpPr/>
            <p:nvPr/>
          </p:nvSpPr>
          <p:spPr>
            <a:xfrm>
              <a:off x="7552398" y="2762175"/>
              <a:ext cx="1509408" cy="1424343"/>
            </a:xfrm>
            <a:custGeom>
              <a:avLst/>
              <a:gdLst/>
              <a:ahLst/>
              <a:cxnLst/>
              <a:rect l="l" t="t" r="r" b="b"/>
              <a:pathLst>
                <a:path w="1509408" h="1378340" extrusionOk="0">
                  <a:moveTo>
                    <a:pt x="1509408" y="1378340"/>
                  </a:moveTo>
                  <a:cubicBezTo>
                    <a:pt x="1268229" y="509348"/>
                    <a:pt x="882368" y="54174"/>
                    <a:pt x="0" y="0"/>
                  </a:cubicBezTo>
                </a:path>
              </a:pathLst>
            </a:cu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8215" name="Google Shape;8215;p124"/>
          <p:cNvGrpSpPr/>
          <p:nvPr/>
        </p:nvGrpSpPr>
        <p:grpSpPr>
          <a:xfrm>
            <a:off x="7428575" y="2677315"/>
            <a:ext cx="3355719" cy="1705017"/>
            <a:chOff x="7428575" y="2677315"/>
            <a:chExt cx="3355719" cy="1705017"/>
          </a:xfrm>
        </p:grpSpPr>
        <p:sp>
          <p:nvSpPr>
            <p:cNvPr id="8216" name="Google Shape;8216;p124"/>
            <p:cNvSpPr/>
            <p:nvPr/>
          </p:nvSpPr>
          <p:spPr>
            <a:xfrm>
              <a:off x="9335149" y="2701273"/>
              <a:ext cx="1406838" cy="1681059"/>
            </a:xfrm>
            <a:custGeom>
              <a:avLst/>
              <a:gdLst/>
              <a:ahLst/>
              <a:cxnLst/>
              <a:rect l="l" t="t" r="r" b="b"/>
              <a:pathLst>
                <a:path w="1541303" h="1681059" extrusionOk="0">
                  <a:moveTo>
                    <a:pt x="0" y="1681059"/>
                  </a:moveTo>
                  <a:lnTo>
                    <a:pt x="539056" y="1465436"/>
                  </a:lnTo>
                  <a:lnTo>
                    <a:pt x="1541303" y="1445471"/>
                  </a:lnTo>
                  <a:lnTo>
                    <a:pt x="1525331" y="0"/>
                  </a:lnTo>
                </a:path>
              </a:pathLst>
            </a:custGeom>
            <a:noFill/>
            <a:ln w="44450" cap="flat" cmpd="sng">
              <a:solidFill>
                <a:srgbClr val="2E75B5"/>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17" name="Google Shape;8217;p124"/>
            <p:cNvSpPr/>
            <p:nvPr/>
          </p:nvSpPr>
          <p:spPr>
            <a:xfrm>
              <a:off x="7473006" y="2677315"/>
              <a:ext cx="1446868" cy="1701024"/>
            </a:xfrm>
            <a:custGeom>
              <a:avLst/>
              <a:gdLst/>
              <a:ahLst/>
              <a:cxnLst/>
              <a:rect l="l" t="t" r="r" b="b"/>
              <a:pathLst>
                <a:path w="1549289" h="1701024" extrusionOk="0">
                  <a:moveTo>
                    <a:pt x="0" y="0"/>
                  </a:moveTo>
                  <a:lnTo>
                    <a:pt x="7986" y="1481408"/>
                  </a:lnTo>
                  <a:lnTo>
                    <a:pt x="1030198" y="1485401"/>
                  </a:lnTo>
                  <a:lnTo>
                    <a:pt x="1549289" y="1701024"/>
                  </a:lnTo>
                </a:path>
              </a:pathLst>
            </a:custGeom>
            <a:noFill/>
            <a:ln w="38100" cap="flat" cmpd="sng">
              <a:solidFill>
                <a:srgbClr val="2E75B5"/>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18" name="Google Shape;8218;p124"/>
            <p:cNvSpPr txBox="1"/>
            <p:nvPr/>
          </p:nvSpPr>
          <p:spPr>
            <a:xfrm>
              <a:off x="10184578" y="3556614"/>
              <a:ext cx="5997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75B5"/>
                </a:buClr>
                <a:buSzPts val="1800"/>
                <a:buFont typeface="Calibri"/>
                <a:buNone/>
              </a:pPr>
              <a:r>
                <a:rPr lang="en-US" sz="1800" b="0" i="0" u="none" strike="noStrike" cap="none">
                  <a:solidFill>
                    <a:srgbClr val="2E75B5"/>
                  </a:solidFill>
                  <a:latin typeface="Calibri"/>
                  <a:ea typeface="Calibri"/>
                  <a:cs typeface="Calibri"/>
                  <a:sym typeface="Calibri"/>
                </a:rPr>
                <a:t>data</a:t>
              </a:r>
              <a:endParaRPr/>
            </a:p>
          </p:txBody>
        </p:sp>
        <p:sp>
          <p:nvSpPr>
            <p:cNvPr id="8219" name="Google Shape;8219;p124"/>
            <p:cNvSpPr txBox="1"/>
            <p:nvPr/>
          </p:nvSpPr>
          <p:spPr>
            <a:xfrm>
              <a:off x="7428575" y="3517694"/>
              <a:ext cx="5997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75B5"/>
                </a:buClr>
                <a:buSzPts val="1800"/>
                <a:buFont typeface="Calibri"/>
                <a:buNone/>
              </a:pPr>
              <a:r>
                <a:rPr lang="en-US" sz="1800" b="0" i="0" u="none" strike="noStrike" cap="none">
                  <a:solidFill>
                    <a:srgbClr val="2E75B5"/>
                  </a:solidFill>
                  <a:latin typeface="Calibri"/>
                  <a:ea typeface="Calibri"/>
                  <a:cs typeface="Calibri"/>
                  <a:sym typeface="Calibri"/>
                </a:rPr>
                <a:t>data</a:t>
              </a:r>
              <a:endParaRPr/>
            </a:p>
          </p:txBody>
        </p:sp>
      </p:grpSp>
      <p:grpSp>
        <p:nvGrpSpPr>
          <p:cNvPr id="8220" name="Google Shape;8220;p124"/>
          <p:cNvGrpSpPr/>
          <p:nvPr/>
        </p:nvGrpSpPr>
        <p:grpSpPr>
          <a:xfrm>
            <a:off x="6799618" y="2691243"/>
            <a:ext cx="4657206" cy="1827509"/>
            <a:chOff x="6799618" y="2691243"/>
            <a:chExt cx="4657206" cy="1827509"/>
          </a:xfrm>
        </p:grpSpPr>
        <p:sp>
          <p:nvSpPr>
            <p:cNvPr id="8221" name="Google Shape;8221;p124"/>
            <p:cNvSpPr/>
            <p:nvPr/>
          </p:nvSpPr>
          <p:spPr>
            <a:xfrm>
              <a:off x="7353946" y="2691243"/>
              <a:ext cx="3498244" cy="1827509"/>
            </a:xfrm>
            <a:custGeom>
              <a:avLst/>
              <a:gdLst/>
              <a:ahLst/>
              <a:cxnLst/>
              <a:rect l="l" t="t" r="r" b="b"/>
              <a:pathLst>
                <a:path w="3832605" h="1827509" extrusionOk="0">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22" name="Google Shape;8222;p124"/>
            <p:cNvSpPr txBox="1"/>
            <p:nvPr/>
          </p:nvSpPr>
          <p:spPr>
            <a:xfrm>
              <a:off x="6799618" y="3650736"/>
              <a:ext cx="6474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Calibri"/>
                <a:buNone/>
              </a:pPr>
              <a:r>
                <a:rPr lang="en-US" sz="1800" b="0" i="0" u="none" strike="noStrike" cap="none">
                  <a:solidFill>
                    <a:srgbClr val="00B050"/>
                  </a:solidFill>
                  <a:latin typeface="Calibri"/>
                  <a:ea typeface="Calibri"/>
                  <a:cs typeface="Calibri"/>
                  <a:sym typeface="Calibri"/>
                </a:rPr>
                <a:t>ACKs</a:t>
              </a:r>
              <a:endParaRPr/>
            </a:p>
          </p:txBody>
        </p:sp>
        <p:sp>
          <p:nvSpPr>
            <p:cNvPr id="8223" name="Google Shape;8223;p124"/>
            <p:cNvSpPr txBox="1"/>
            <p:nvPr/>
          </p:nvSpPr>
          <p:spPr>
            <a:xfrm>
              <a:off x="10809403" y="3772400"/>
              <a:ext cx="6474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Calibri"/>
                <a:buNone/>
              </a:pPr>
              <a:r>
                <a:rPr lang="en-US" sz="1800" b="0" i="0" u="none" strike="noStrike" cap="none">
                  <a:solidFill>
                    <a:srgbClr val="00B050"/>
                  </a:solidFill>
                  <a:latin typeface="Calibri"/>
                  <a:ea typeface="Calibri"/>
                  <a:cs typeface="Calibri"/>
                  <a:sym typeface="Calibri"/>
                </a:rPr>
                <a:t>ACKs</a:t>
              </a:r>
              <a:endParaRPr/>
            </a:p>
          </p:txBody>
        </p:sp>
      </p:grpSp>
      <p:sp>
        <p:nvSpPr>
          <p:cNvPr id="8224" name="Google Shape;8224;p124"/>
          <p:cNvSpPr txBox="1"/>
          <p:nvPr/>
        </p:nvSpPr>
        <p:spPr>
          <a:xfrm>
            <a:off x="8061221" y="2622756"/>
            <a:ext cx="209551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explicit congestion info</a:t>
            </a:r>
            <a:endParaRPr/>
          </a:p>
        </p:txBody>
      </p:sp>
      <p:sp>
        <p:nvSpPr>
          <p:cNvPr id="8225" name="Google Shape;8225;p124"/>
          <p:cNvSpPr txBox="1"/>
          <p:nvPr/>
        </p:nvSpPr>
        <p:spPr>
          <a:xfrm>
            <a:off x="698090" y="1818967"/>
            <a:ext cx="5781368" cy="3821437"/>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500"/>
              <a:buFont typeface="Noto Sans Symbols"/>
              <a:buNone/>
            </a:pPr>
            <a:r>
              <a:rPr lang="en-US" sz="3500" b="0" i="0" u="none" strike="noStrike" cap="none">
                <a:solidFill>
                  <a:srgbClr val="C00000"/>
                </a:solidFill>
                <a:latin typeface="Calibri"/>
                <a:ea typeface="Calibri"/>
                <a:cs typeface="Calibri"/>
                <a:sym typeface="Calibri"/>
              </a:rPr>
              <a:t>Network-assisted congestion control:</a:t>
            </a:r>
            <a:endParaRPr/>
          </a:p>
          <a:p>
            <a:pPr marL="407988" marR="0" lvl="0" indent="-277813" algn="l" rtl="0">
              <a:lnSpc>
                <a:spcPct val="90000"/>
              </a:lnSpc>
              <a:spcBef>
                <a:spcPts val="1000"/>
              </a:spcBef>
              <a:spcAft>
                <a:spcPts val="0"/>
              </a:spcAft>
              <a:buClr>
                <a:srgbClr val="0000A3"/>
              </a:buClr>
              <a:buSzPts val="3000"/>
              <a:buFont typeface="Noto Sans Symbols"/>
              <a:buChar char="▪"/>
            </a:pPr>
            <a:r>
              <a:rPr lang="en-US" sz="3000" b="0" i="0" u="none" strike="noStrike" cap="none">
                <a:solidFill>
                  <a:srgbClr val="000000"/>
                </a:solidFill>
                <a:latin typeface="Calibri"/>
                <a:ea typeface="Calibri"/>
                <a:cs typeface="Calibri"/>
                <a:sym typeface="Calibri"/>
              </a:rPr>
              <a:t>routers provide </a:t>
            </a:r>
            <a:r>
              <a:rPr lang="en-US" sz="3000" b="0" i="1" u="none" strike="noStrike" cap="none">
                <a:solidFill>
                  <a:srgbClr val="C00000"/>
                </a:solidFill>
                <a:latin typeface="Calibri"/>
                <a:ea typeface="Calibri"/>
                <a:cs typeface="Calibri"/>
                <a:sym typeface="Calibri"/>
              </a:rPr>
              <a:t>direct</a:t>
            </a:r>
            <a:r>
              <a:rPr lang="en-US" sz="3000" b="0" i="0" u="none" strike="noStrike" cap="none">
                <a:solidFill>
                  <a:srgbClr val="000000"/>
                </a:solidFill>
                <a:latin typeface="Calibri"/>
                <a:ea typeface="Calibri"/>
                <a:cs typeface="Calibri"/>
                <a:sym typeface="Calibri"/>
              </a:rPr>
              <a:t> feedback to sending/receiving hosts with flows passing through congested router</a:t>
            </a:r>
            <a:endParaRPr/>
          </a:p>
          <a:p>
            <a:pPr marL="407988" marR="0" lvl="0" indent="-277813" algn="l" rtl="0">
              <a:lnSpc>
                <a:spcPct val="90000"/>
              </a:lnSpc>
              <a:spcBef>
                <a:spcPts val="1000"/>
              </a:spcBef>
              <a:spcAft>
                <a:spcPts val="0"/>
              </a:spcAft>
              <a:buClr>
                <a:srgbClr val="0000A3"/>
              </a:buClr>
              <a:buSzPts val="3000"/>
              <a:buFont typeface="Noto Sans Symbols"/>
              <a:buChar char="▪"/>
            </a:pPr>
            <a:r>
              <a:rPr lang="en-US" sz="3000" b="0" i="0" u="none" strike="noStrike" cap="none">
                <a:solidFill>
                  <a:srgbClr val="000000"/>
                </a:solidFill>
                <a:latin typeface="Calibri"/>
                <a:ea typeface="Calibri"/>
                <a:cs typeface="Calibri"/>
                <a:sym typeface="Calibri"/>
              </a:rPr>
              <a:t>may indicate congestion level or explicitly set sending rate</a:t>
            </a:r>
            <a:endParaRPr/>
          </a:p>
        </p:txBody>
      </p:sp>
      <p:sp>
        <p:nvSpPr>
          <p:cNvPr id="8226" name="Google Shape;8226;p12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119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15"/>
                                        </p:tgtEl>
                                        <p:attrNameLst>
                                          <p:attrName>style.visibility</p:attrName>
                                        </p:attrNameLst>
                                      </p:cBhvr>
                                      <p:to>
                                        <p:strVal val="visible"/>
                                      </p:to>
                                    </p:set>
                                    <p:animEffect transition="in" filter="fade">
                                      <p:cBhvr>
                                        <p:cTn id="7" dur="1000"/>
                                        <p:tgtEl>
                                          <p:spTgt spid="821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220"/>
                                        </p:tgtEl>
                                        <p:attrNameLst>
                                          <p:attrName>style.visibility</p:attrName>
                                        </p:attrNameLst>
                                      </p:cBhvr>
                                      <p:to>
                                        <p:strVal val="visible"/>
                                      </p:to>
                                    </p:set>
                                    <p:animEffect transition="in" filter="fade">
                                      <p:cBhvr>
                                        <p:cTn id="11" dur="1000"/>
                                        <p:tgtEl>
                                          <p:spTgt spid="82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212"/>
                                        </p:tgtEl>
                                        <p:attrNameLst>
                                          <p:attrName>style.visibility</p:attrName>
                                        </p:attrNameLst>
                                      </p:cBhvr>
                                      <p:to>
                                        <p:strVal val="visible"/>
                                      </p:to>
                                    </p:set>
                                    <p:animEffect transition="in" filter="fade">
                                      <p:cBhvr>
                                        <p:cTn id="16" dur="500"/>
                                        <p:tgtEl>
                                          <p:spTgt spid="82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224"/>
                                        </p:tgtEl>
                                        <p:attrNameLst>
                                          <p:attrName>style.visibility</p:attrName>
                                        </p:attrNameLst>
                                      </p:cBhvr>
                                      <p:to>
                                        <p:strVal val="visible"/>
                                      </p:to>
                                    </p:set>
                                    <p:animEffect transition="in" filter="fade">
                                      <p:cBhvr>
                                        <p:cTn id="20" dur="500"/>
                                        <p:tgtEl>
                                          <p:spTgt spid="82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095">
                                            <p:txEl>
                                              <p:pRg st="0" end="0"/>
                                            </p:txEl>
                                          </p:spTgt>
                                        </p:tgtEl>
                                        <p:attrNameLst>
                                          <p:attrName>style.visibility</p:attrName>
                                        </p:attrNameLst>
                                      </p:cBhvr>
                                      <p:to>
                                        <p:strVal val="visible"/>
                                      </p:to>
                                    </p:set>
                                    <p:animEffect transition="in" filter="fade">
                                      <p:cBhvr>
                                        <p:cTn id="25" dur="500"/>
                                        <p:tgtEl>
                                          <p:spTgt spid="80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grpSp>
        <p:nvGrpSpPr>
          <p:cNvPr id="1428" name="Google Shape;1428;p17"/>
          <p:cNvGrpSpPr/>
          <p:nvPr/>
        </p:nvGrpSpPr>
        <p:grpSpPr>
          <a:xfrm>
            <a:off x="141514" y="827314"/>
            <a:ext cx="11908971" cy="4739615"/>
            <a:chOff x="2511281" y="3262667"/>
            <a:chExt cx="7770812" cy="3121540"/>
          </a:xfrm>
        </p:grpSpPr>
        <p:sp>
          <p:nvSpPr>
            <p:cNvPr id="1429" name="Google Shape;1429;p17"/>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30" name="Google Shape;1430;p17"/>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431" name="Google Shape;1431;p17"/>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432" name="Google Shape;1432;p17"/>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433" name="Google Shape;1433;p17"/>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434" name="Google Shape;1434;p17"/>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435" name="Google Shape;1435;p17"/>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436" name="Google Shape;1436;p17"/>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437" name="Google Shape;1437;p17"/>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cxnSp>
          <p:nvCxnSpPr>
            <p:cNvPr id="1438" name="Google Shape;1438;p17"/>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439" name="Google Shape;1439;p17"/>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440" name="Google Shape;1440;p17"/>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441" name="Google Shape;1441;p17"/>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442" name="Google Shape;1442;p17"/>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443" name="Google Shape;1443;p17"/>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444" name="Google Shape;1444;p17"/>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445" name="Google Shape;1445;p17"/>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446" name="Google Shape;1446;p17"/>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447" name="Google Shape;1447;p17"/>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448" name="Google Shape;1448;p17"/>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449" name="Google Shape;1449;p17"/>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450" name="Google Shape;1450;p17"/>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sp>
          <p:nvSpPr>
            <p:cNvPr id="1451" name="Google Shape;1451;p17"/>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52" name="Google Shape;1452;p17"/>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53" name="Google Shape;1453;p17"/>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454" name="Google Shape;1454;p17"/>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455" name="Google Shape;1455;p17"/>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456" name="Google Shape;1456;p17"/>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457" name="Google Shape;1457;p17"/>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458" name="Google Shape;1458;p17"/>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459" name="Google Shape;1459;p17"/>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460" name="Google Shape;1460;p17"/>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461" name="Google Shape;1461;p17"/>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462" name="Google Shape;1462;p17"/>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463" name="Google Shape;1463;p17"/>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grpSp>
          <p:nvGrpSpPr>
            <p:cNvPr id="1464" name="Google Shape;1464;p17"/>
            <p:cNvGrpSpPr/>
            <p:nvPr/>
          </p:nvGrpSpPr>
          <p:grpSpPr>
            <a:xfrm>
              <a:off x="2511281" y="5555532"/>
              <a:ext cx="800100" cy="828675"/>
              <a:chOff x="-44" y="1473"/>
              <a:chExt cx="981" cy="1105"/>
            </a:xfrm>
          </p:grpSpPr>
          <p:pic>
            <p:nvPicPr>
              <p:cNvPr id="1465" name="Google Shape;1465;p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466" name="Google Shape;1466;p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467" name="Google Shape;1467;p17"/>
            <p:cNvGrpSpPr/>
            <p:nvPr/>
          </p:nvGrpSpPr>
          <p:grpSpPr>
            <a:xfrm flipH="1">
              <a:off x="9493106" y="5469807"/>
              <a:ext cx="788987" cy="782637"/>
              <a:chOff x="-44" y="1473"/>
              <a:chExt cx="981" cy="1105"/>
            </a:xfrm>
          </p:grpSpPr>
          <p:pic>
            <p:nvPicPr>
              <p:cNvPr id="1468" name="Google Shape;1468;p1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469" name="Google Shape;1469;p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470" name="Google Shape;1470;p17"/>
            <p:cNvGrpSpPr/>
            <p:nvPr/>
          </p:nvGrpSpPr>
          <p:grpSpPr>
            <a:xfrm>
              <a:off x="5083031" y="5055469"/>
              <a:ext cx="358775" cy="704850"/>
              <a:chOff x="4140" y="429"/>
              <a:chExt cx="1425" cy="2396"/>
            </a:xfrm>
          </p:grpSpPr>
          <p:sp>
            <p:nvSpPr>
              <p:cNvPr id="1471" name="Google Shape;1471;p1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72" name="Google Shape;1472;p17"/>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73" name="Google Shape;1473;p1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74" name="Google Shape;1474;p1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75" name="Google Shape;1475;p17"/>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476" name="Google Shape;1476;p17"/>
              <p:cNvGrpSpPr/>
              <p:nvPr/>
            </p:nvGrpSpPr>
            <p:grpSpPr>
              <a:xfrm>
                <a:off x="4751" y="667"/>
                <a:ext cx="580" cy="146"/>
                <a:chOff x="617" y="2567"/>
                <a:chExt cx="724" cy="140"/>
              </a:xfrm>
            </p:grpSpPr>
            <p:sp>
              <p:nvSpPr>
                <p:cNvPr id="1477" name="Google Shape;1477;p17"/>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78" name="Google Shape;1478;p17"/>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479" name="Google Shape;1479;p17"/>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480" name="Google Shape;1480;p17"/>
              <p:cNvGrpSpPr/>
              <p:nvPr/>
            </p:nvGrpSpPr>
            <p:grpSpPr>
              <a:xfrm>
                <a:off x="4745" y="996"/>
                <a:ext cx="580" cy="156"/>
                <a:chOff x="612" y="2570"/>
                <a:chExt cx="724" cy="162"/>
              </a:xfrm>
            </p:grpSpPr>
            <p:sp>
              <p:nvSpPr>
                <p:cNvPr id="1481" name="Google Shape;1481;p17"/>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82" name="Google Shape;1482;p17"/>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483" name="Google Shape;1483;p17"/>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84" name="Google Shape;1484;p17"/>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485" name="Google Shape;1485;p17"/>
              <p:cNvGrpSpPr/>
              <p:nvPr/>
            </p:nvGrpSpPr>
            <p:grpSpPr>
              <a:xfrm>
                <a:off x="4733" y="1627"/>
                <a:ext cx="586" cy="151"/>
                <a:chOff x="611" y="2568"/>
                <a:chExt cx="730" cy="139"/>
              </a:xfrm>
            </p:grpSpPr>
            <p:sp>
              <p:nvSpPr>
                <p:cNvPr id="1486" name="Google Shape;1486;p17"/>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87" name="Google Shape;1487;p17"/>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488" name="Google Shape;1488;p1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489" name="Google Shape;1489;p17"/>
              <p:cNvGrpSpPr/>
              <p:nvPr/>
            </p:nvGrpSpPr>
            <p:grpSpPr>
              <a:xfrm>
                <a:off x="4739" y="1325"/>
                <a:ext cx="580" cy="140"/>
                <a:chOff x="614" y="2566"/>
                <a:chExt cx="723" cy="140"/>
              </a:xfrm>
            </p:grpSpPr>
            <p:sp>
              <p:nvSpPr>
                <p:cNvPr id="1490" name="Google Shape;1490;p17"/>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91" name="Google Shape;1491;p17"/>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492" name="Google Shape;1492;p17"/>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93" name="Google Shape;1493;p1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94" name="Google Shape;1494;p1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95" name="Google Shape;1495;p17"/>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96" name="Google Shape;1496;p1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97" name="Google Shape;1497;p17"/>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98" name="Google Shape;1498;p17"/>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499" name="Google Shape;1499;p17"/>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00" name="Google Shape;1500;p17"/>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1501" name="Google Shape;1501;p17"/>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02" name="Google Shape;1502;p17"/>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pic>
          <p:nvPicPr>
            <p:cNvPr id="1503" name="Google Shape;1503;p17" descr="Image result for firefox logo"/>
            <p:cNvPicPr preferRelativeResize="0"/>
            <p:nvPr/>
          </p:nvPicPr>
          <p:blipFill rotWithShape="1">
            <a:blip r:embed="rId4">
              <a:alphaModFix/>
            </a:blip>
            <a:srcRect/>
            <a:stretch/>
          </p:blipFill>
          <p:spPr>
            <a:xfrm>
              <a:off x="4326336" y="4363319"/>
              <a:ext cx="387318" cy="362674"/>
            </a:xfrm>
            <a:prstGeom prst="rect">
              <a:avLst/>
            </a:prstGeom>
            <a:noFill/>
            <a:ln>
              <a:noFill/>
            </a:ln>
          </p:spPr>
        </p:pic>
        <p:sp>
          <p:nvSpPr>
            <p:cNvPr id="1504" name="Google Shape;1504;p17"/>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HTTP server</a:t>
              </a:r>
              <a:endParaRPr/>
            </a:p>
          </p:txBody>
        </p:sp>
        <p:pic>
          <p:nvPicPr>
            <p:cNvPr id="1505" name="Google Shape;1505;p17" descr="Image result for apache web server logo"/>
            <p:cNvPicPr preferRelativeResize="0"/>
            <p:nvPr/>
          </p:nvPicPr>
          <p:blipFill rotWithShape="1">
            <a:blip r:embed="rId5">
              <a:alphaModFix/>
            </a:blip>
            <a:srcRect/>
            <a:stretch/>
          </p:blipFill>
          <p:spPr>
            <a:xfrm>
              <a:off x="5649399" y="3712220"/>
              <a:ext cx="1425575" cy="629170"/>
            </a:xfrm>
            <a:prstGeom prst="rect">
              <a:avLst/>
            </a:prstGeom>
            <a:noFill/>
            <a:ln>
              <a:noFill/>
            </a:ln>
          </p:spPr>
        </p:pic>
        <p:pic>
          <p:nvPicPr>
            <p:cNvPr id="1506" name="Google Shape;1506;p17" descr="Image result for firefox logo"/>
            <p:cNvPicPr preferRelativeResize="0"/>
            <p:nvPr/>
          </p:nvPicPr>
          <p:blipFill rotWithShape="1">
            <a:blip r:embed="rId4">
              <a:alphaModFix/>
            </a:blip>
            <a:srcRect/>
            <a:stretch/>
          </p:blipFill>
          <p:spPr>
            <a:xfrm>
              <a:off x="8557699" y="4326644"/>
              <a:ext cx="387318" cy="362674"/>
            </a:xfrm>
            <a:prstGeom prst="rect">
              <a:avLst/>
            </a:prstGeom>
            <a:noFill/>
            <a:ln>
              <a:noFill/>
            </a:ln>
          </p:spPr>
        </p:pic>
        <p:pic>
          <p:nvPicPr>
            <p:cNvPr id="1507" name="Google Shape;1507;p17" descr="Image result for skype logo"/>
            <p:cNvPicPr preferRelativeResize="0"/>
            <p:nvPr/>
          </p:nvPicPr>
          <p:blipFill rotWithShape="1">
            <a:blip r:embed="rId6">
              <a:alphaModFix/>
            </a:blip>
            <a:srcRect/>
            <a:stretch/>
          </p:blipFill>
          <p:spPr>
            <a:xfrm>
              <a:off x="3374515" y="4091654"/>
              <a:ext cx="387318" cy="392958"/>
            </a:xfrm>
            <a:prstGeom prst="rect">
              <a:avLst/>
            </a:prstGeom>
            <a:noFill/>
            <a:ln>
              <a:noFill/>
            </a:ln>
          </p:spPr>
        </p:pic>
        <p:sp>
          <p:nvSpPr>
            <p:cNvPr id="1508" name="Google Shape;1508;p17"/>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client</a:t>
              </a:r>
              <a:endParaRPr/>
            </a:p>
          </p:txBody>
        </p:sp>
        <p:pic>
          <p:nvPicPr>
            <p:cNvPr id="1509" name="Google Shape;1509;p17" descr="Image result for netflix logo png"/>
            <p:cNvPicPr preferRelativeResize="0"/>
            <p:nvPr/>
          </p:nvPicPr>
          <p:blipFill rotWithShape="1">
            <a:blip r:embed="rId7">
              <a:alphaModFix/>
            </a:blip>
            <a:srcRect/>
            <a:stretch/>
          </p:blipFill>
          <p:spPr>
            <a:xfrm>
              <a:off x="3632599" y="4424842"/>
              <a:ext cx="691469" cy="388951"/>
            </a:xfrm>
            <a:prstGeom prst="rect">
              <a:avLst/>
            </a:prstGeom>
            <a:noFill/>
            <a:ln>
              <a:noFill/>
            </a:ln>
          </p:spPr>
        </p:pic>
      </p:grpSp>
      <p:sp>
        <p:nvSpPr>
          <p:cNvPr id="1510" name="Google Shape;1510;p17"/>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1511" name="Google Shape;1511;p17"/>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512" name="Google Shape;1512;p17"/>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1513" name="Google Shape;1513;p17"/>
          <p:cNvGrpSpPr/>
          <p:nvPr/>
        </p:nvGrpSpPr>
        <p:grpSpPr>
          <a:xfrm>
            <a:off x="5528837" y="2685375"/>
            <a:ext cx="1404036" cy="384588"/>
            <a:chOff x="8597346" y="692270"/>
            <a:chExt cx="1404036" cy="384588"/>
          </a:xfrm>
        </p:grpSpPr>
        <p:sp>
          <p:nvSpPr>
            <p:cNvPr id="1514" name="Google Shape;1514;p17"/>
            <p:cNvSpPr/>
            <p:nvPr/>
          </p:nvSpPr>
          <p:spPr>
            <a:xfrm>
              <a:off x="8597936" y="756182"/>
              <a:ext cx="1403446"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515" name="Google Shape;1515;p17"/>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sp>
          <p:nvSpPr>
            <p:cNvPr id="1516" name="Google Shape;1516;p17"/>
            <p:cNvSpPr txBox="1"/>
            <p:nvPr/>
          </p:nvSpPr>
          <p:spPr>
            <a:xfrm>
              <a:off x="8597346" y="692270"/>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t</a:t>
              </a:r>
              <a:endParaRPr sz="1800" b="0" i="0" u="none" strike="noStrike" cap="none" baseline="-25000">
                <a:solidFill>
                  <a:srgbClr val="000000"/>
                </a:solidFill>
                <a:latin typeface="Calibri"/>
                <a:ea typeface="Calibri"/>
                <a:cs typeface="Calibri"/>
                <a:sym typeface="Calibri"/>
              </a:endParaRPr>
            </a:p>
          </p:txBody>
        </p:sp>
      </p:grpSp>
      <p:sp>
        <p:nvSpPr>
          <p:cNvPr id="1517" name="Google Shape;1517;p17"/>
          <p:cNvSpPr/>
          <p:nvPr/>
        </p:nvSpPr>
        <p:spPr>
          <a:xfrm>
            <a:off x="5864224" y="2340021"/>
            <a:ext cx="1063879"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518" name="Google Shape;1518;p17"/>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cxnSp>
        <p:nvCxnSpPr>
          <p:cNvPr id="1519" name="Google Shape;1519;p17"/>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520" name="Google Shape;1520;p17"/>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1521" name="Google Shape;1521;p17"/>
          <p:cNvSpPr/>
          <p:nvPr/>
        </p:nvSpPr>
        <p:spPr>
          <a:xfrm>
            <a:off x="5864224" y="2291365"/>
            <a:ext cx="1063879" cy="300547"/>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522" name="Google Shape;1522;p1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231"/>
        <p:cNvGrpSpPr/>
        <p:nvPr/>
      </p:nvGrpSpPr>
      <p:grpSpPr>
        <a:xfrm>
          <a:off x="0" y="0"/>
          <a:ext cx="0" cy="0"/>
          <a:chOff x="0" y="0"/>
          <a:chExt cx="0" cy="0"/>
        </a:xfrm>
      </p:grpSpPr>
      <p:sp>
        <p:nvSpPr>
          <p:cNvPr id="8232" name="Google Shape;8232;p125"/>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3: roadmap</a:t>
            </a:r>
            <a:endParaRPr/>
          </a:p>
        </p:txBody>
      </p:sp>
      <p:sp>
        <p:nvSpPr>
          <p:cNvPr id="8233" name="Google Shape;8233;p125"/>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a:p>
          <a:p>
            <a:pPr marL="403225" lvl="0" indent="-285750" algn="l" rtl="0">
              <a:lnSpc>
                <a:spcPct val="90000"/>
              </a:lnSpc>
              <a:spcBef>
                <a:spcPts val="800"/>
              </a:spcBef>
              <a:spcAft>
                <a:spcPts val="0"/>
              </a:spcAft>
              <a:buSzPts val="3200"/>
              <a:buChar char="▪"/>
            </a:pPr>
            <a:r>
              <a:rPr lang="en-US" sz="3200"/>
              <a:t>TCP congestion control</a:t>
            </a:r>
            <a:endParaRPr/>
          </a:p>
          <a:p>
            <a:pPr marL="403225" lvl="0" indent="-285750" algn="l" rtl="0">
              <a:lnSpc>
                <a:spcPct val="90000"/>
              </a:lnSpc>
              <a:spcBef>
                <a:spcPts val="800"/>
              </a:spcBef>
              <a:spcAft>
                <a:spcPts val="0"/>
              </a:spcAft>
              <a:buSzPts val="3200"/>
              <a:buChar char="▪"/>
            </a:pPr>
            <a:r>
              <a:rPr lang="en-US" sz="3200">
                <a:solidFill>
                  <a:srgbClr val="BFBFBF"/>
                </a:solidFill>
              </a:rPr>
              <a:t>Evolution of transport-layer functionality</a:t>
            </a:r>
            <a:endParaRPr sz="3200"/>
          </a:p>
          <a:p>
            <a:pPr marL="352425" lvl="0" indent="-222250" algn="l" rtl="0">
              <a:lnSpc>
                <a:spcPct val="90000"/>
              </a:lnSpc>
              <a:spcBef>
                <a:spcPts val="1000"/>
              </a:spcBef>
              <a:spcAft>
                <a:spcPts val="0"/>
              </a:spcAft>
              <a:buSzPts val="2400"/>
              <a:buFont typeface="Noto Sans Symbols"/>
              <a:buNone/>
            </a:pPr>
            <a:endParaRPr sz="2400"/>
          </a:p>
        </p:txBody>
      </p:sp>
      <p:sp>
        <p:nvSpPr>
          <p:cNvPr id="8234" name="Google Shape;8234;p12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120</a:t>
            </a:fld>
            <a:endParaRPr/>
          </a:p>
        </p:txBody>
      </p:sp>
      <p:pic>
        <p:nvPicPr>
          <p:cNvPr id="8235" name="Google Shape;8235;p125"/>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240"/>
        <p:cNvGrpSpPr/>
        <p:nvPr/>
      </p:nvGrpSpPr>
      <p:grpSpPr>
        <a:xfrm>
          <a:off x="0" y="0"/>
          <a:ext cx="0" cy="0"/>
          <a:chOff x="0" y="0"/>
          <a:chExt cx="0" cy="0"/>
        </a:xfrm>
      </p:grpSpPr>
      <p:sp>
        <p:nvSpPr>
          <p:cNvPr id="8241" name="Google Shape;8241;p126"/>
          <p:cNvSpPr txBox="1">
            <a:spLocks noGrp="1"/>
          </p:cNvSpPr>
          <p:nvPr>
            <p:ph type="title"/>
          </p:nvPr>
        </p:nvSpPr>
        <p:spPr>
          <a:xfrm>
            <a:off x="811390" y="25815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congestion control: AIMD</a:t>
            </a:r>
            <a:endParaRPr sz="4400" b="0"/>
          </a:p>
        </p:txBody>
      </p:sp>
      <p:sp>
        <p:nvSpPr>
          <p:cNvPr id="8242" name="Google Shape;8242;p126"/>
          <p:cNvSpPr/>
          <p:nvPr/>
        </p:nvSpPr>
        <p:spPr>
          <a:xfrm>
            <a:off x="901700" y="1168400"/>
            <a:ext cx="10274300" cy="1447800"/>
          </a:xfrm>
          <a:prstGeom prst="rect">
            <a:avLst/>
          </a:prstGeom>
          <a:noFill/>
          <a:ln>
            <a:noFill/>
          </a:ln>
        </p:spPr>
        <p:txBody>
          <a:bodyPr spcFirstLastPara="1" wrap="square" lIns="91425" tIns="45700" rIns="91425" bIns="45700" anchor="t" anchorCtr="0">
            <a:noAutofit/>
          </a:bodyPr>
          <a:lstStyle/>
          <a:p>
            <a:pPr marL="292100" marR="0" lvl="0" indent="-292100" algn="l" rtl="0">
              <a:lnSpc>
                <a:spcPct val="85000"/>
              </a:lnSpc>
              <a:spcBef>
                <a:spcPts val="0"/>
              </a:spcBef>
              <a:spcAft>
                <a:spcPts val="0"/>
              </a:spcAft>
              <a:buClr>
                <a:srgbClr val="000099"/>
              </a:buClr>
              <a:buSzPts val="2800"/>
              <a:buFont typeface="Noto Sans Symbols"/>
              <a:buChar char="▪"/>
            </a:pPr>
            <a:r>
              <a:rPr lang="en-US" sz="2800" b="0" i="1" u="none" strike="noStrike" cap="none">
                <a:solidFill>
                  <a:srgbClr val="C00000"/>
                </a:solidFill>
                <a:latin typeface="Calibri"/>
                <a:ea typeface="Calibri"/>
                <a:cs typeface="Calibri"/>
                <a:sym typeface="Calibri"/>
              </a:rPr>
              <a:t>approach: </a:t>
            </a:r>
            <a:r>
              <a:rPr lang="en-US" sz="2800" b="0" i="0" u="none" strike="noStrike" cap="none">
                <a:solidFill>
                  <a:srgbClr val="000000"/>
                </a:solidFill>
                <a:latin typeface="Calibri"/>
                <a:ea typeface="Calibri"/>
                <a:cs typeface="Calibri"/>
                <a:sym typeface="Calibri"/>
              </a:rPr>
              <a:t>senders can</a:t>
            </a:r>
            <a:r>
              <a:rPr lang="en-US" sz="2800" b="0" i="1" u="none" strike="noStrike" cap="none">
                <a:solidFill>
                  <a:srgbClr val="FF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increase sending rate until packet loss (congestion) occurs, then decrease sending rate on loss event</a:t>
            </a:r>
            <a:endParaRPr sz="2800" b="0" i="0" u="none" strike="noStrike" cap="none">
              <a:solidFill>
                <a:srgbClr val="000000"/>
              </a:solidFill>
              <a:latin typeface="Gill Sans"/>
              <a:ea typeface="Gill Sans"/>
              <a:cs typeface="Gill Sans"/>
              <a:sym typeface="Gill Sans"/>
            </a:endParaRPr>
          </a:p>
        </p:txBody>
      </p:sp>
      <p:sp>
        <p:nvSpPr>
          <p:cNvPr id="8243" name="Google Shape;8243;p126"/>
          <p:cNvSpPr txBox="1"/>
          <p:nvPr/>
        </p:nvSpPr>
        <p:spPr>
          <a:xfrm>
            <a:off x="8688708" y="4380805"/>
            <a:ext cx="2769156" cy="150810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13A3"/>
              </a:buClr>
              <a:buSzPts val="3600"/>
              <a:buFont typeface="Calibri"/>
              <a:buNone/>
            </a:pPr>
            <a:r>
              <a:rPr lang="en-US" sz="3600" b="1" i="0" u="none" strike="noStrike" cap="none">
                <a:solidFill>
                  <a:srgbClr val="0013A3"/>
                </a:solidFill>
                <a:latin typeface="Calibri"/>
                <a:ea typeface="Calibri"/>
                <a:cs typeface="Calibri"/>
                <a:sym typeface="Calibri"/>
              </a:rPr>
              <a:t>AIMD</a:t>
            </a:r>
            <a:r>
              <a:rPr lang="en-US" sz="2800" b="0" i="0" u="none" strike="noStrike" cap="none">
                <a:solidFill>
                  <a:srgbClr val="000000"/>
                </a:solidFill>
                <a:latin typeface="Calibri"/>
                <a:ea typeface="Calibri"/>
                <a:cs typeface="Calibri"/>
                <a:sym typeface="Calibri"/>
              </a:rPr>
              <a:t> sawtooth</a:t>
            </a:r>
            <a:endParaRPr/>
          </a:p>
          <a:p>
            <a:pPr marL="0" marR="0" lvl="0" indent="0" algn="r"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behavior: </a:t>
            </a:r>
            <a:r>
              <a:rPr lang="en-US" sz="2800" b="0" i="1" u="none" strike="noStrike" cap="none">
                <a:solidFill>
                  <a:srgbClr val="0013A3"/>
                </a:solidFill>
                <a:latin typeface="Calibri"/>
                <a:ea typeface="Calibri"/>
                <a:cs typeface="Calibri"/>
                <a:sym typeface="Calibri"/>
              </a:rPr>
              <a:t>probing</a:t>
            </a:r>
            <a:endParaRPr/>
          </a:p>
          <a:p>
            <a:pPr marL="0" marR="0" lvl="0" indent="0" algn="r"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for bandwidth</a:t>
            </a:r>
            <a:endParaRPr/>
          </a:p>
        </p:txBody>
      </p:sp>
      <p:sp>
        <p:nvSpPr>
          <p:cNvPr id="8244" name="Google Shape;8244;p126"/>
          <p:cNvSpPr/>
          <p:nvPr/>
        </p:nvSpPr>
        <p:spPr>
          <a:xfrm>
            <a:off x="4717339" y="3774454"/>
            <a:ext cx="6858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cxnSp>
        <p:nvCxnSpPr>
          <p:cNvPr id="8245" name="Google Shape;8245;p126"/>
          <p:cNvCxnSpPr/>
          <p:nvPr/>
        </p:nvCxnSpPr>
        <p:spPr>
          <a:xfrm rot="10800000" flipH="1">
            <a:off x="3898189" y="5196854"/>
            <a:ext cx="169863" cy="169862"/>
          </a:xfrm>
          <a:prstGeom prst="straightConnector1">
            <a:avLst/>
          </a:prstGeom>
          <a:noFill/>
          <a:ln w="38100" cap="flat" cmpd="sng">
            <a:solidFill>
              <a:schemeClr val="dk1"/>
            </a:solidFill>
            <a:prstDash val="solid"/>
            <a:round/>
            <a:headEnd type="none" w="med" len="med"/>
            <a:tailEnd type="none" w="med" len="med"/>
          </a:ln>
        </p:spPr>
      </p:cxnSp>
      <p:cxnSp>
        <p:nvCxnSpPr>
          <p:cNvPr id="8246" name="Google Shape;8246;p126"/>
          <p:cNvCxnSpPr/>
          <p:nvPr/>
        </p:nvCxnSpPr>
        <p:spPr>
          <a:xfrm>
            <a:off x="4079164" y="5185741"/>
            <a:ext cx="0" cy="642938"/>
          </a:xfrm>
          <a:prstGeom prst="straightConnector1">
            <a:avLst/>
          </a:prstGeom>
          <a:noFill/>
          <a:ln w="38100" cap="flat" cmpd="sng">
            <a:solidFill>
              <a:schemeClr val="dk1"/>
            </a:solidFill>
            <a:prstDash val="solid"/>
            <a:round/>
            <a:headEnd type="none" w="med" len="med"/>
            <a:tailEnd type="none" w="med" len="med"/>
          </a:ln>
        </p:spPr>
      </p:cxnSp>
      <p:cxnSp>
        <p:nvCxnSpPr>
          <p:cNvPr id="8247" name="Google Shape;8247;p126"/>
          <p:cNvCxnSpPr/>
          <p:nvPr/>
        </p:nvCxnSpPr>
        <p:spPr>
          <a:xfrm rot="10800000" flipH="1">
            <a:off x="4068052" y="4869829"/>
            <a:ext cx="982662" cy="981075"/>
          </a:xfrm>
          <a:prstGeom prst="straightConnector1">
            <a:avLst/>
          </a:prstGeom>
          <a:noFill/>
          <a:ln w="38100" cap="flat" cmpd="sng">
            <a:solidFill>
              <a:schemeClr val="dk1"/>
            </a:solidFill>
            <a:prstDash val="solid"/>
            <a:round/>
            <a:headEnd type="none" w="med" len="med"/>
            <a:tailEnd type="none" w="med" len="med"/>
          </a:ln>
        </p:spPr>
      </p:cxnSp>
      <p:cxnSp>
        <p:nvCxnSpPr>
          <p:cNvPr id="8248" name="Google Shape;8248;p126"/>
          <p:cNvCxnSpPr/>
          <p:nvPr/>
        </p:nvCxnSpPr>
        <p:spPr>
          <a:xfrm>
            <a:off x="5039602" y="4871416"/>
            <a:ext cx="0" cy="801688"/>
          </a:xfrm>
          <a:prstGeom prst="straightConnector1">
            <a:avLst/>
          </a:prstGeom>
          <a:noFill/>
          <a:ln w="38100" cap="flat" cmpd="sng">
            <a:solidFill>
              <a:schemeClr val="dk1"/>
            </a:solidFill>
            <a:prstDash val="solid"/>
            <a:round/>
            <a:headEnd type="none" w="med" len="med"/>
            <a:tailEnd type="none" w="med" len="med"/>
          </a:ln>
        </p:spPr>
      </p:cxnSp>
      <p:cxnSp>
        <p:nvCxnSpPr>
          <p:cNvPr id="8249" name="Google Shape;8249;p126"/>
          <p:cNvCxnSpPr/>
          <p:nvPr/>
        </p:nvCxnSpPr>
        <p:spPr>
          <a:xfrm rot="10800000" flipH="1">
            <a:off x="5031664" y="5168279"/>
            <a:ext cx="525463" cy="523875"/>
          </a:xfrm>
          <a:prstGeom prst="straightConnector1">
            <a:avLst/>
          </a:prstGeom>
          <a:noFill/>
          <a:ln w="38100" cap="flat" cmpd="sng">
            <a:solidFill>
              <a:schemeClr val="dk1"/>
            </a:solidFill>
            <a:prstDash val="solid"/>
            <a:round/>
            <a:headEnd type="none" w="med" len="med"/>
            <a:tailEnd type="none" w="med" len="med"/>
          </a:ln>
        </p:spPr>
      </p:cxnSp>
      <p:cxnSp>
        <p:nvCxnSpPr>
          <p:cNvPr id="8250" name="Google Shape;8250;p126"/>
          <p:cNvCxnSpPr/>
          <p:nvPr/>
        </p:nvCxnSpPr>
        <p:spPr>
          <a:xfrm>
            <a:off x="5557127" y="5163516"/>
            <a:ext cx="0" cy="688975"/>
          </a:xfrm>
          <a:prstGeom prst="straightConnector1">
            <a:avLst/>
          </a:prstGeom>
          <a:noFill/>
          <a:ln w="38100" cap="flat" cmpd="sng">
            <a:solidFill>
              <a:schemeClr val="dk1"/>
            </a:solidFill>
            <a:prstDash val="solid"/>
            <a:round/>
            <a:headEnd type="none" w="med" len="med"/>
            <a:tailEnd type="none" w="med" len="med"/>
          </a:ln>
        </p:spPr>
      </p:cxnSp>
      <p:cxnSp>
        <p:nvCxnSpPr>
          <p:cNvPr id="8251" name="Google Shape;8251;p126"/>
          <p:cNvCxnSpPr/>
          <p:nvPr/>
        </p:nvCxnSpPr>
        <p:spPr>
          <a:xfrm rot="10800000" flipH="1">
            <a:off x="5568240" y="4849191"/>
            <a:ext cx="969963" cy="981075"/>
          </a:xfrm>
          <a:prstGeom prst="straightConnector1">
            <a:avLst/>
          </a:prstGeom>
          <a:noFill/>
          <a:ln w="38100" cap="flat" cmpd="sng">
            <a:solidFill>
              <a:schemeClr val="dk1"/>
            </a:solidFill>
            <a:prstDash val="solid"/>
            <a:round/>
            <a:headEnd type="none" w="med" len="med"/>
            <a:tailEnd type="none" w="med" len="med"/>
          </a:ln>
        </p:spPr>
      </p:cxnSp>
      <p:cxnSp>
        <p:nvCxnSpPr>
          <p:cNvPr id="8252" name="Google Shape;8252;p126"/>
          <p:cNvCxnSpPr/>
          <p:nvPr/>
        </p:nvCxnSpPr>
        <p:spPr>
          <a:xfrm>
            <a:off x="6533440" y="4849191"/>
            <a:ext cx="11113" cy="835025"/>
          </a:xfrm>
          <a:prstGeom prst="straightConnector1">
            <a:avLst/>
          </a:prstGeom>
          <a:noFill/>
          <a:ln w="38100" cap="flat" cmpd="sng">
            <a:solidFill>
              <a:schemeClr val="dk1"/>
            </a:solidFill>
            <a:prstDash val="solid"/>
            <a:round/>
            <a:headEnd type="none" w="med" len="med"/>
            <a:tailEnd type="none" w="med" len="med"/>
          </a:ln>
        </p:spPr>
      </p:cxnSp>
      <p:cxnSp>
        <p:nvCxnSpPr>
          <p:cNvPr id="8253" name="Google Shape;8253;p126"/>
          <p:cNvCxnSpPr/>
          <p:nvPr/>
        </p:nvCxnSpPr>
        <p:spPr>
          <a:xfrm rot="10800000" flipH="1">
            <a:off x="6538202" y="5012704"/>
            <a:ext cx="666750" cy="666750"/>
          </a:xfrm>
          <a:prstGeom prst="straightConnector1">
            <a:avLst/>
          </a:prstGeom>
          <a:noFill/>
          <a:ln w="38100" cap="flat" cmpd="sng">
            <a:solidFill>
              <a:schemeClr val="dk1"/>
            </a:solidFill>
            <a:prstDash val="solid"/>
            <a:round/>
            <a:headEnd type="none" w="med" len="med"/>
            <a:tailEnd type="none" w="med" len="med"/>
          </a:ln>
        </p:spPr>
      </p:cxnSp>
      <p:cxnSp>
        <p:nvCxnSpPr>
          <p:cNvPr id="8254" name="Google Shape;8254;p126"/>
          <p:cNvCxnSpPr/>
          <p:nvPr/>
        </p:nvCxnSpPr>
        <p:spPr>
          <a:xfrm>
            <a:off x="7204952" y="4998416"/>
            <a:ext cx="0" cy="747712"/>
          </a:xfrm>
          <a:prstGeom prst="straightConnector1">
            <a:avLst/>
          </a:prstGeom>
          <a:noFill/>
          <a:ln w="38100" cap="flat" cmpd="sng">
            <a:solidFill>
              <a:schemeClr val="dk1"/>
            </a:solidFill>
            <a:prstDash val="solid"/>
            <a:round/>
            <a:headEnd type="none" w="med" len="med"/>
            <a:tailEnd type="none" w="med" len="med"/>
          </a:ln>
        </p:spPr>
      </p:cxnSp>
      <p:cxnSp>
        <p:nvCxnSpPr>
          <p:cNvPr id="8255" name="Google Shape;8255;p126"/>
          <p:cNvCxnSpPr/>
          <p:nvPr/>
        </p:nvCxnSpPr>
        <p:spPr>
          <a:xfrm rot="10800000" flipH="1">
            <a:off x="7195427" y="4746004"/>
            <a:ext cx="876300" cy="1014412"/>
          </a:xfrm>
          <a:prstGeom prst="straightConnector1">
            <a:avLst/>
          </a:prstGeom>
          <a:noFill/>
          <a:ln w="38100" cap="flat" cmpd="sng">
            <a:solidFill>
              <a:schemeClr val="dk1"/>
            </a:solidFill>
            <a:prstDash val="solid"/>
            <a:round/>
            <a:headEnd type="none" w="med" len="med"/>
            <a:tailEnd type="none" w="med" len="med"/>
          </a:ln>
        </p:spPr>
      </p:cxnSp>
      <p:grpSp>
        <p:nvGrpSpPr>
          <p:cNvPr id="8256" name="Google Shape;8256;p126"/>
          <p:cNvGrpSpPr/>
          <p:nvPr/>
        </p:nvGrpSpPr>
        <p:grpSpPr>
          <a:xfrm>
            <a:off x="3439503" y="4254499"/>
            <a:ext cx="4602061" cy="2566367"/>
            <a:chOff x="4099904" y="3937000"/>
            <a:chExt cx="4602061" cy="2566367"/>
          </a:xfrm>
        </p:grpSpPr>
        <p:sp>
          <p:nvSpPr>
            <p:cNvPr id="8257" name="Google Shape;8257;p126"/>
            <p:cNvSpPr txBox="1"/>
            <p:nvPr/>
          </p:nvSpPr>
          <p:spPr>
            <a:xfrm rot="-5400000">
              <a:off x="3117142" y="4919761"/>
              <a:ext cx="227330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TCP sender  Sending rate</a:t>
              </a:r>
              <a:endParaRPr/>
            </a:p>
          </p:txBody>
        </p:sp>
        <p:cxnSp>
          <p:nvCxnSpPr>
            <p:cNvPr id="8258" name="Google Shape;8258;p126"/>
            <p:cNvCxnSpPr/>
            <p:nvPr/>
          </p:nvCxnSpPr>
          <p:spPr>
            <a:xfrm>
              <a:off x="4558589" y="6176341"/>
              <a:ext cx="4143375" cy="0"/>
            </a:xfrm>
            <a:prstGeom prst="straightConnector1">
              <a:avLst/>
            </a:prstGeom>
            <a:noFill/>
            <a:ln w="28575" cap="flat" cmpd="sng">
              <a:solidFill>
                <a:schemeClr val="dk1"/>
              </a:solidFill>
              <a:prstDash val="solid"/>
              <a:round/>
              <a:headEnd type="none" w="med" len="med"/>
              <a:tailEnd type="triangle" w="med" len="med"/>
            </a:ln>
          </p:spPr>
        </p:cxnSp>
        <p:cxnSp>
          <p:nvCxnSpPr>
            <p:cNvPr id="8259" name="Google Shape;8259;p126"/>
            <p:cNvCxnSpPr/>
            <p:nvPr/>
          </p:nvCxnSpPr>
          <p:spPr>
            <a:xfrm>
              <a:off x="4546600" y="4203700"/>
              <a:ext cx="877" cy="1974229"/>
            </a:xfrm>
            <a:prstGeom prst="straightConnector1">
              <a:avLst/>
            </a:prstGeom>
            <a:noFill/>
            <a:ln w="28575" cap="flat" cmpd="sng">
              <a:solidFill>
                <a:schemeClr val="dk1"/>
              </a:solidFill>
              <a:prstDash val="solid"/>
              <a:round/>
              <a:headEnd type="none" w="med" len="med"/>
              <a:tailEnd type="none" w="med" len="med"/>
            </a:ln>
          </p:spPr>
        </p:cxnSp>
        <p:sp>
          <p:nvSpPr>
            <p:cNvPr id="8260" name="Google Shape;8260;p126"/>
            <p:cNvSpPr txBox="1"/>
            <p:nvPr/>
          </p:nvSpPr>
          <p:spPr>
            <a:xfrm>
              <a:off x="6125452" y="6166816"/>
              <a:ext cx="576262"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time</a:t>
              </a:r>
              <a:endParaRPr/>
            </a:p>
          </p:txBody>
        </p:sp>
      </p:grpSp>
      <p:grpSp>
        <p:nvGrpSpPr>
          <p:cNvPr id="8261" name="Google Shape;8261;p126"/>
          <p:cNvGrpSpPr/>
          <p:nvPr/>
        </p:nvGrpSpPr>
        <p:grpSpPr>
          <a:xfrm>
            <a:off x="965200" y="2146300"/>
            <a:ext cx="5054600" cy="1905000"/>
            <a:chOff x="0" y="4533900"/>
            <a:chExt cx="4762500" cy="1905000"/>
          </a:xfrm>
        </p:grpSpPr>
        <p:sp>
          <p:nvSpPr>
            <p:cNvPr id="8262" name="Google Shape;8262;p126"/>
            <p:cNvSpPr/>
            <p:nvPr/>
          </p:nvSpPr>
          <p:spPr>
            <a:xfrm>
              <a:off x="406846" y="4737100"/>
              <a:ext cx="4334880" cy="1435100"/>
            </a:xfrm>
            <a:prstGeom prst="rect">
              <a:avLst/>
            </a:prstGeom>
            <a:solidFill>
              <a:schemeClr val="lt1"/>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63" name="Google Shape;8263;p126"/>
            <p:cNvSpPr/>
            <p:nvPr/>
          </p:nvSpPr>
          <p:spPr>
            <a:xfrm>
              <a:off x="0" y="4991100"/>
              <a:ext cx="4762500" cy="1447800"/>
            </a:xfrm>
            <a:prstGeom prst="rect">
              <a:avLst/>
            </a:prstGeom>
            <a:noFill/>
            <a:ln>
              <a:noFill/>
            </a:ln>
          </p:spPr>
          <p:txBody>
            <a:bodyPr spcFirstLastPara="1" wrap="square" lIns="91425" tIns="45700" rIns="91425" bIns="45700" anchor="t" anchorCtr="0">
              <a:noAutofit/>
            </a:bodyPr>
            <a:lstStyle/>
            <a:p>
              <a:pPr marL="457200" marR="0" lvl="1" indent="0" algn="l" rtl="0">
                <a:lnSpc>
                  <a:spcPct val="85000"/>
                </a:lnSpc>
                <a:spcBef>
                  <a:spcPts val="0"/>
                </a:spcBef>
                <a:spcAft>
                  <a:spcPts val="0"/>
                </a:spcAft>
                <a:buClr>
                  <a:srgbClr val="000099"/>
                </a:buClr>
                <a:buSzPts val="2600"/>
                <a:buFont typeface="Calibri"/>
                <a:buNone/>
              </a:pPr>
              <a:r>
                <a:rPr lang="en-US" sz="2600" b="0" i="0" u="none" strike="noStrike" cap="none">
                  <a:solidFill>
                    <a:srgbClr val="000000"/>
                  </a:solidFill>
                  <a:latin typeface="Calibri"/>
                  <a:ea typeface="Calibri"/>
                  <a:cs typeface="Calibri"/>
                  <a:sym typeface="Calibri"/>
                </a:rPr>
                <a:t>increase sending rate </a:t>
              </a:r>
              <a:r>
                <a:rPr lang="en-US" sz="2600" b="0" i="0" u="none" strike="noStrike" cap="none">
                  <a:solidFill>
                    <a:srgbClr val="000000"/>
                  </a:solidFill>
                  <a:latin typeface="Gill Sans"/>
                  <a:ea typeface="Gill Sans"/>
                  <a:cs typeface="Gill Sans"/>
                  <a:sym typeface="Gill Sans"/>
                </a:rPr>
                <a:t>by </a:t>
              </a:r>
              <a:r>
                <a:rPr lang="en-US" sz="2600" b="0" i="0" u="none" strike="noStrike" cap="none">
                  <a:solidFill>
                    <a:srgbClr val="000000"/>
                  </a:solidFill>
                  <a:latin typeface="Calibri"/>
                  <a:ea typeface="Calibri"/>
                  <a:cs typeface="Calibri"/>
                  <a:sym typeface="Calibri"/>
                </a:rPr>
                <a:t>1 maximum segment size every RTT until loss detected</a:t>
              </a:r>
              <a:endParaRPr sz="2600" b="0" i="1" u="none" strike="noStrike" cap="none">
                <a:solidFill>
                  <a:srgbClr val="000000"/>
                </a:solidFill>
                <a:latin typeface="Calibri"/>
                <a:ea typeface="Calibri"/>
                <a:cs typeface="Calibri"/>
                <a:sym typeface="Calibri"/>
              </a:endParaRPr>
            </a:p>
          </p:txBody>
        </p:sp>
        <p:sp>
          <p:nvSpPr>
            <p:cNvPr id="8264" name="Google Shape;8264;p126"/>
            <p:cNvSpPr/>
            <p:nvPr/>
          </p:nvSpPr>
          <p:spPr>
            <a:xfrm>
              <a:off x="508000" y="4533900"/>
              <a:ext cx="2667000" cy="444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800"/>
                <a:buFont typeface="Calibri"/>
                <a:buNone/>
              </a:pPr>
              <a:r>
                <a:rPr lang="en-US" sz="2800" b="0" i="1" u="sng" strike="noStrike" cap="none">
                  <a:solidFill>
                    <a:srgbClr val="00B050"/>
                  </a:solidFill>
                  <a:latin typeface="Calibri"/>
                  <a:ea typeface="Calibri"/>
                  <a:cs typeface="Calibri"/>
                  <a:sym typeface="Calibri"/>
                </a:rPr>
                <a:t>A</a:t>
              </a:r>
              <a:r>
                <a:rPr lang="en-US" sz="2800" b="0" i="1" u="none" strike="noStrike" cap="none">
                  <a:solidFill>
                    <a:srgbClr val="00B050"/>
                  </a:solidFill>
                  <a:latin typeface="Calibri"/>
                  <a:ea typeface="Calibri"/>
                  <a:cs typeface="Calibri"/>
                  <a:sym typeface="Calibri"/>
                </a:rPr>
                <a:t>dditive </a:t>
              </a:r>
              <a:r>
                <a:rPr lang="en-US" sz="2800" b="0" i="1" u="sng" strike="noStrike" cap="none">
                  <a:solidFill>
                    <a:srgbClr val="00B050"/>
                  </a:solidFill>
                  <a:latin typeface="Calibri"/>
                  <a:ea typeface="Calibri"/>
                  <a:cs typeface="Calibri"/>
                  <a:sym typeface="Calibri"/>
                </a:rPr>
                <a:t>I</a:t>
              </a:r>
              <a:r>
                <a:rPr lang="en-US" sz="2800" b="0" i="1" u="none" strike="noStrike" cap="none">
                  <a:solidFill>
                    <a:srgbClr val="00B050"/>
                  </a:solidFill>
                  <a:latin typeface="Calibri"/>
                  <a:ea typeface="Calibri"/>
                  <a:cs typeface="Calibri"/>
                  <a:sym typeface="Calibri"/>
                </a:rPr>
                <a:t>ncrease</a:t>
              </a:r>
              <a:endParaRPr sz="2800" b="0" i="0" u="none" strike="noStrike" cap="none">
                <a:solidFill>
                  <a:srgbClr val="00B050"/>
                </a:solidFill>
                <a:latin typeface="Gill Sans"/>
                <a:ea typeface="Gill Sans"/>
                <a:cs typeface="Gill Sans"/>
                <a:sym typeface="Gill Sans"/>
              </a:endParaRPr>
            </a:p>
          </p:txBody>
        </p:sp>
      </p:grpSp>
      <p:grpSp>
        <p:nvGrpSpPr>
          <p:cNvPr id="8265" name="Google Shape;8265;p126"/>
          <p:cNvGrpSpPr/>
          <p:nvPr/>
        </p:nvGrpSpPr>
        <p:grpSpPr>
          <a:xfrm>
            <a:off x="6007100" y="2197100"/>
            <a:ext cx="4749800" cy="1422400"/>
            <a:chOff x="38100" y="4533900"/>
            <a:chExt cx="4749800" cy="1422400"/>
          </a:xfrm>
        </p:grpSpPr>
        <p:sp>
          <p:nvSpPr>
            <p:cNvPr id="8266" name="Google Shape;8266;p126"/>
            <p:cNvSpPr/>
            <p:nvPr/>
          </p:nvSpPr>
          <p:spPr>
            <a:xfrm>
              <a:off x="342900" y="4686300"/>
              <a:ext cx="4267200" cy="1270000"/>
            </a:xfrm>
            <a:prstGeom prst="rect">
              <a:avLst/>
            </a:prstGeom>
            <a:solidFill>
              <a:schemeClr val="lt1"/>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67" name="Google Shape;8267;p126"/>
            <p:cNvSpPr/>
            <p:nvPr/>
          </p:nvSpPr>
          <p:spPr>
            <a:xfrm>
              <a:off x="38100" y="4991100"/>
              <a:ext cx="4749800" cy="825500"/>
            </a:xfrm>
            <a:prstGeom prst="rect">
              <a:avLst/>
            </a:prstGeom>
            <a:noFill/>
            <a:ln>
              <a:noFill/>
            </a:ln>
          </p:spPr>
          <p:txBody>
            <a:bodyPr spcFirstLastPara="1" wrap="square" lIns="91425" tIns="45700" rIns="91425" bIns="45700" anchor="t" anchorCtr="0">
              <a:noAutofit/>
            </a:bodyPr>
            <a:lstStyle/>
            <a:p>
              <a:pPr marL="457200" marR="0" lvl="1" indent="0" algn="l" rtl="0">
                <a:lnSpc>
                  <a:spcPct val="85000"/>
                </a:lnSpc>
                <a:spcBef>
                  <a:spcPts val="0"/>
                </a:spcBef>
                <a:spcAft>
                  <a:spcPts val="0"/>
                </a:spcAft>
                <a:buClr>
                  <a:srgbClr val="000099"/>
                </a:buClr>
                <a:buSzPts val="2600"/>
                <a:buFont typeface="Calibri"/>
                <a:buNone/>
              </a:pPr>
              <a:r>
                <a:rPr lang="en-US" sz="2600" b="0" i="0" u="none" strike="noStrike" cap="none">
                  <a:solidFill>
                    <a:srgbClr val="000000"/>
                  </a:solidFill>
                  <a:latin typeface="Calibri"/>
                  <a:ea typeface="Calibri"/>
                  <a:cs typeface="Calibri"/>
                  <a:sym typeface="Calibri"/>
                </a:rPr>
                <a:t>cut sending rate in half at each loss event</a:t>
              </a:r>
              <a:endParaRPr sz="2600" b="0" i="1" u="none" strike="noStrike" cap="none">
                <a:solidFill>
                  <a:srgbClr val="000000"/>
                </a:solidFill>
                <a:latin typeface="Calibri"/>
                <a:ea typeface="Calibri"/>
                <a:cs typeface="Calibri"/>
                <a:sym typeface="Calibri"/>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a:ea typeface="Gill Sans"/>
                <a:cs typeface="Gill Sans"/>
                <a:sym typeface="Gill Sans"/>
              </a:endParaRPr>
            </a:p>
          </p:txBody>
        </p:sp>
        <p:sp>
          <p:nvSpPr>
            <p:cNvPr id="8268" name="Google Shape;8268;p126"/>
            <p:cNvSpPr/>
            <p:nvPr/>
          </p:nvSpPr>
          <p:spPr>
            <a:xfrm>
              <a:off x="508000" y="4533900"/>
              <a:ext cx="3746500" cy="444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800"/>
                <a:buFont typeface="Calibri"/>
                <a:buNone/>
              </a:pPr>
              <a:r>
                <a:rPr lang="en-US" sz="2800" b="0" i="1" u="sng" strike="noStrike" cap="none">
                  <a:solidFill>
                    <a:srgbClr val="C00000"/>
                  </a:solidFill>
                  <a:latin typeface="Calibri"/>
                  <a:ea typeface="Calibri"/>
                  <a:cs typeface="Calibri"/>
                  <a:sym typeface="Calibri"/>
                </a:rPr>
                <a:t>M</a:t>
              </a:r>
              <a:r>
                <a:rPr lang="en-US" sz="2800" b="0" i="1" u="none" strike="noStrike" cap="none">
                  <a:solidFill>
                    <a:srgbClr val="C00000"/>
                  </a:solidFill>
                  <a:latin typeface="Calibri"/>
                  <a:ea typeface="Calibri"/>
                  <a:cs typeface="Calibri"/>
                  <a:sym typeface="Calibri"/>
                </a:rPr>
                <a:t>ultiplicative </a:t>
              </a:r>
              <a:r>
                <a:rPr lang="en-US" sz="2800" b="0" i="1" u="sng" strike="noStrike" cap="none">
                  <a:solidFill>
                    <a:srgbClr val="C00000"/>
                  </a:solidFill>
                  <a:latin typeface="Calibri"/>
                  <a:ea typeface="Calibri"/>
                  <a:cs typeface="Calibri"/>
                  <a:sym typeface="Calibri"/>
                </a:rPr>
                <a:t>D</a:t>
              </a:r>
              <a:r>
                <a:rPr lang="en-US" sz="2800" b="0" i="1" u="none" strike="noStrike" cap="none">
                  <a:solidFill>
                    <a:srgbClr val="C00000"/>
                  </a:solidFill>
                  <a:latin typeface="Calibri"/>
                  <a:ea typeface="Calibri"/>
                  <a:cs typeface="Calibri"/>
                  <a:sym typeface="Calibri"/>
                </a:rPr>
                <a:t>ecrease</a:t>
              </a:r>
              <a:endParaRPr sz="2800" b="0" i="0" u="none" strike="noStrike" cap="none">
                <a:solidFill>
                  <a:srgbClr val="C00000"/>
                </a:solidFill>
                <a:latin typeface="Gill Sans"/>
                <a:ea typeface="Gill Sans"/>
                <a:cs typeface="Gill Sans"/>
                <a:sym typeface="Gill Sans"/>
              </a:endParaRPr>
            </a:p>
          </p:txBody>
        </p:sp>
      </p:grpSp>
      <p:grpSp>
        <p:nvGrpSpPr>
          <p:cNvPr id="8269" name="Google Shape;8269;p126"/>
          <p:cNvGrpSpPr/>
          <p:nvPr/>
        </p:nvGrpSpPr>
        <p:grpSpPr>
          <a:xfrm>
            <a:off x="3952943" y="3784600"/>
            <a:ext cx="3599234" cy="1591283"/>
            <a:chOff x="3965643" y="3797300"/>
            <a:chExt cx="3599234" cy="1591283"/>
          </a:xfrm>
        </p:grpSpPr>
        <p:grpSp>
          <p:nvGrpSpPr>
            <p:cNvPr id="8270" name="Google Shape;8270;p126"/>
            <p:cNvGrpSpPr/>
            <p:nvPr/>
          </p:nvGrpSpPr>
          <p:grpSpPr>
            <a:xfrm>
              <a:off x="3965643" y="4159386"/>
              <a:ext cx="3599234" cy="1229197"/>
              <a:chOff x="3965643" y="4159386"/>
              <a:chExt cx="3599234" cy="1229197"/>
            </a:xfrm>
          </p:grpSpPr>
          <p:cxnSp>
            <p:nvCxnSpPr>
              <p:cNvPr id="8271" name="Google Shape;8271;p126"/>
              <p:cNvCxnSpPr/>
              <p:nvPr/>
            </p:nvCxnSpPr>
            <p:spPr>
              <a:xfrm>
                <a:off x="3972128" y="4163438"/>
                <a:ext cx="0" cy="1056262"/>
              </a:xfrm>
              <a:prstGeom prst="straightConnector1">
                <a:avLst/>
              </a:prstGeom>
              <a:noFill/>
              <a:ln w="12700" cap="flat" cmpd="sng">
                <a:solidFill>
                  <a:srgbClr val="00B050"/>
                </a:solidFill>
                <a:prstDash val="solid"/>
                <a:miter lim="800000"/>
                <a:headEnd type="none" w="sm" len="sm"/>
                <a:tailEnd type="triangle" w="med" len="med"/>
              </a:ln>
            </p:spPr>
          </p:cxnSp>
          <p:cxnSp>
            <p:nvCxnSpPr>
              <p:cNvPr id="8272" name="Google Shape;8272;p126"/>
              <p:cNvCxnSpPr/>
              <p:nvPr/>
            </p:nvCxnSpPr>
            <p:spPr>
              <a:xfrm>
                <a:off x="4480128" y="4163438"/>
                <a:ext cx="0" cy="1221362"/>
              </a:xfrm>
              <a:prstGeom prst="straightConnector1">
                <a:avLst/>
              </a:prstGeom>
              <a:noFill/>
              <a:ln w="12700" cap="flat" cmpd="sng">
                <a:solidFill>
                  <a:srgbClr val="00B050"/>
                </a:solidFill>
                <a:prstDash val="solid"/>
                <a:miter lim="800000"/>
                <a:headEnd type="none" w="sm" len="sm"/>
                <a:tailEnd type="triangle" w="med" len="med"/>
              </a:ln>
            </p:spPr>
          </p:cxnSp>
          <p:cxnSp>
            <p:nvCxnSpPr>
              <p:cNvPr id="8273" name="Google Shape;8273;p126"/>
              <p:cNvCxnSpPr/>
              <p:nvPr/>
            </p:nvCxnSpPr>
            <p:spPr>
              <a:xfrm>
                <a:off x="5295630" y="4163438"/>
                <a:ext cx="0" cy="1225145"/>
              </a:xfrm>
              <a:prstGeom prst="straightConnector1">
                <a:avLst/>
              </a:prstGeom>
              <a:noFill/>
              <a:ln w="12700" cap="flat" cmpd="sng">
                <a:solidFill>
                  <a:srgbClr val="00B050"/>
                </a:solidFill>
                <a:prstDash val="solid"/>
                <a:miter lim="800000"/>
                <a:headEnd type="none" w="sm" len="sm"/>
                <a:tailEnd type="triangle" w="med" len="med"/>
              </a:ln>
            </p:spPr>
          </p:cxnSp>
          <p:cxnSp>
            <p:nvCxnSpPr>
              <p:cNvPr id="8274" name="Google Shape;8274;p126"/>
              <p:cNvCxnSpPr/>
              <p:nvPr/>
            </p:nvCxnSpPr>
            <p:spPr>
              <a:xfrm>
                <a:off x="5964941" y="4171542"/>
                <a:ext cx="0" cy="1204339"/>
              </a:xfrm>
              <a:prstGeom prst="straightConnector1">
                <a:avLst/>
              </a:prstGeom>
              <a:noFill/>
              <a:ln w="12700" cap="flat" cmpd="sng">
                <a:solidFill>
                  <a:srgbClr val="00B050"/>
                </a:solidFill>
                <a:prstDash val="solid"/>
                <a:miter lim="800000"/>
                <a:headEnd type="none" w="sm" len="sm"/>
                <a:tailEnd type="triangle" w="med" len="med"/>
              </a:ln>
            </p:spPr>
          </p:cxnSp>
          <p:cxnSp>
            <p:nvCxnSpPr>
              <p:cNvPr id="8275" name="Google Shape;8275;p126"/>
              <p:cNvCxnSpPr/>
              <p:nvPr/>
            </p:nvCxnSpPr>
            <p:spPr>
              <a:xfrm>
                <a:off x="6794500" y="4165056"/>
                <a:ext cx="0" cy="1193800"/>
              </a:xfrm>
              <a:prstGeom prst="straightConnector1">
                <a:avLst/>
              </a:prstGeom>
              <a:noFill/>
              <a:ln w="12700" cap="flat" cmpd="sng">
                <a:solidFill>
                  <a:srgbClr val="00B050"/>
                </a:solidFill>
                <a:prstDash val="solid"/>
                <a:miter lim="800000"/>
                <a:headEnd type="none" w="sm" len="sm"/>
                <a:tailEnd type="triangle" w="med" len="med"/>
              </a:ln>
            </p:spPr>
          </p:cxnSp>
          <p:cxnSp>
            <p:nvCxnSpPr>
              <p:cNvPr id="8276" name="Google Shape;8276;p126"/>
              <p:cNvCxnSpPr/>
              <p:nvPr/>
            </p:nvCxnSpPr>
            <p:spPr>
              <a:xfrm>
                <a:off x="7559743" y="4159386"/>
                <a:ext cx="0" cy="1106520"/>
              </a:xfrm>
              <a:prstGeom prst="straightConnector1">
                <a:avLst/>
              </a:prstGeom>
              <a:noFill/>
              <a:ln w="12700" cap="flat" cmpd="sng">
                <a:solidFill>
                  <a:srgbClr val="00B050"/>
                </a:solidFill>
                <a:prstDash val="solid"/>
                <a:miter lim="800000"/>
                <a:headEnd type="none" w="sm" len="sm"/>
                <a:tailEnd type="triangle" w="med" len="med"/>
              </a:ln>
            </p:spPr>
          </p:cxnSp>
          <p:cxnSp>
            <p:nvCxnSpPr>
              <p:cNvPr id="8277" name="Google Shape;8277;p126"/>
              <p:cNvCxnSpPr/>
              <p:nvPr/>
            </p:nvCxnSpPr>
            <p:spPr>
              <a:xfrm>
                <a:off x="3965643" y="4162357"/>
                <a:ext cx="3599234" cy="0"/>
              </a:xfrm>
              <a:prstGeom prst="straightConnector1">
                <a:avLst/>
              </a:prstGeom>
              <a:noFill/>
              <a:ln w="12700" cap="flat" cmpd="sng">
                <a:solidFill>
                  <a:srgbClr val="00B050"/>
                </a:solidFill>
                <a:prstDash val="solid"/>
                <a:miter lim="800000"/>
                <a:headEnd type="none" w="sm" len="sm"/>
                <a:tailEnd type="none" w="sm" len="sm"/>
              </a:ln>
            </p:spPr>
          </p:cxnSp>
        </p:grpSp>
        <p:cxnSp>
          <p:nvCxnSpPr>
            <p:cNvPr id="8278" name="Google Shape;8278;p126"/>
            <p:cNvCxnSpPr/>
            <p:nvPr/>
          </p:nvCxnSpPr>
          <p:spPr>
            <a:xfrm>
              <a:off x="5651500" y="3797300"/>
              <a:ext cx="0" cy="381000"/>
            </a:xfrm>
            <a:prstGeom prst="straightConnector1">
              <a:avLst/>
            </a:prstGeom>
            <a:noFill/>
            <a:ln w="12700" cap="flat" cmpd="sng">
              <a:solidFill>
                <a:srgbClr val="00B050"/>
              </a:solidFill>
              <a:prstDash val="solid"/>
              <a:miter lim="800000"/>
              <a:headEnd type="none" w="sm" len="sm"/>
              <a:tailEnd type="triangle" w="med" len="med"/>
            </a:ln>
          </p:spPr>
        </p:cxnSp>
      </p:grpSp>
      <p:grpSp>
        <p:nvGrpSpPr>
          <p:cNvPr id="8279" name="Google Shape;8279;p126"/>
          <p:cNvGrpSpPr/>
          <p:nvPr/>
        </p:nvGrpSpPr>
        <p:grpSpPr>
          <a:xfrm>
            <a:off x="4108450" y="3622675"/>
            <a:ext cx="3819526" cy="1695450"/>
            <a:chOff x="4108450" y="3622675"/>
            <a:chExt cx="3819526" cy="1695450"/>
          </a:xfrm>
        </p:grpSpPr>
        <p:grpSp>
          <p:nvGrpSpPr>
            <p:cNvPr id="8280" name="Google Shape;8280;p126"/>
            <p:cNvGrpSpPr/>
            <p:nvPr/>
          </p:nvGrpSpPr>
          <p:grpSpPr>
            <a:xfrm>
              <a:off x="4108450" y="3975100"/>
              <a:ext cx="3819526" cy="1343025"/>
              <a:chOff x="4108450" y="3975100"/>
              <a:chExt cx="3819526" cy="1343025"/>
            </a:xfrm>
          </p:grpSpPr>
          <p:cxnSp>
            <p:nvCxnSpPr>
              <p:cNvPr id="8281" name="Google Shape;8281;p126"/>
              <p:cNvCxnSpPr/>
              <p:nvPr/>
            </p:nvCxnSpPr>
            <p:spPr>
              <a:xfrm flipH="1">
                <a:off x="7245350" y="3981450"/>
                <a:ext cx="679450" cy="1254125"/>
              </a:xfrm>
              <a:prstGeom prst="straightConnector1">
                <a:avLst/>
              </a:prstGeom>
              <a:noFill/>
              <a:ln w="12700" cap="flat" cmpd="sng">
                <a:solidFill>
                  <a:srgbClr val="C00000"/>
                </a:solidFill>
                <a:prstDash val="solid"/>
                <a:miter lim="800000"/>
                <a:headEnd type="none" w="sm" len="sm"/>
                <a:tailEnd type="triangle" w="med" len="med"/>
              </a:ln>
            </p:spPr>
          </p:cxnSp>
          <p:cxnSp>
            <p:nvCxnSpPr>
              <p:cNvPr id="8282" name="Google Shape;8282;p126"/>
              <p:cNvCxnSpPr/>
              <p:nvPr/>
            </p:nvCxnSpPr>
            <p:spPr>
              <a:xfrm flipH="1">
                <a:off x="4108450" y="3975100"/>
                <a:ext cx="3816350" cy="1339850"/>
              </a:xfrm>
              <a:prstGeom prst="straightConnector1">
                <a:avLst/>
              </a:prstGeom>
              <a:noFill/>
              <a:ln w="12700" cap="flat" cmpd="sng">
                <a:solidFill>
                  <a:srgbClr val="C00000"/>
                </a:solidFill>
                <a:prstDash val="solid"/>
                <a:miter lim="800000"/>
                <a:headEnd type="none" w="sm" len="sm"/>
                <a:tailEnd type="triangle" w="med" len="med"/>
              </a:ln>
            </p:spPr>
          </p:cxnSp>
          <p:cxnSp>
            <p:nvCxnSpPr>
              <p:cNvPr id="8283" name="Google Shape;8283;p126"/>
              <p:cNvCxnSpPr/>
              <p:nvPr/>
            </p:nvCxnSpPr>
            <p:spPr>
              <a:xfrm flipH="1">
                <a:off x="5070475" y="3978275"/>
                <a:ext cx="2854325" cy="1298575"/>
              </a:xfrm>
              <a:prstGeom prst="straightConnector1">
                <a:avLst/>
              </a:prstGeom>
              <a:noFill/>
              <a:ln w="12700" cap="flat" cmpd="sng">
                <a:solidFill>
                  <a:srgbClr val="C00000"/>
                </a:solidFill>
                <a:prstDash val="solid"/>
                <a:miter lim="800000"/>
                <a:headEnd type="none" w="sm" len="sm"/>
                <a:tailEnd type="triangle" w="med" len="med"/>
              </a:ln>
            </p:spPr>
          </p:cxnSp>
          <p:cxnSp>
            <p:nvCxnSpPr>
              <p:cNvPr id="8284" name="Google Shape;8284;p126"/>
              <p:cNvCxnSpPr/>
              <p:nvPr/>
            </p:nvCxnSpPr>
            <p:spPr>
              <a:xfrm flipH="1">
                <a:off x="5607050" y="3984625"/>
                <a:ext cx="2320926" cy="1333500"/>
              </a:xfrm>
              <a:prstGeom prst="straightConnector1">
                <a:avLst/>
              </a:prstGeom>
              <a:noFill/>
              <a:ln w="12700" cap="flat" cmpd="sng">
                <a:solidFill>
                  <a:srgbClr val="C00000"/>
                </a:solidFill>
                <a:prstDash val="solid"/>
                <a:miter lim="800000"/>
                <a:headEnd type="none" w="sm" len="sm"/>
                <a:tailEnd type="triangle" w="med" len="med"/>
              </a:ln>
            </p:spPr>
          </p:cxnSp>
          <p:cxnSp>
            <p:nvCxnSpPr>
              <p:cNvPr id="8285" name="Google Shape;8285;p126"/>
              <p:cNvCxnSpPr/>
              <p:nvPr/>
            </p:nvCxnSpPr>
            <p:spPr>
              <a:xfrm flipH="1">
                <a:off x="6565900" y="3984625"/>
                <a:ext cx="1358900" cy="1193800"/>
              </a:xfrm>
              <a:prstGeom prst="straightConnector1">
                <a:avLst/>
              </a:prstGeom>
              <a:noFill/>
              <a:ln w="12700" cap="flat" cmpd="sng">
                <a:solidFill>
                  <a:srgbClr val="C00000"/>
                </a:solidFill>
                <a:prstDash val="solid"/>
                <a:miter lim="800000"/>
                <a:headEnd type="none" w="sm" len="sm"/>
                <a:tailEnd type="triangle" w="med" len="med"/>
              </a:ln>
            </p:spPr>
          </p:cxnSp>
        </p:grpSp>
        <p:cxnSp>
          <p:nvCxnSpPr>
            <p:cNvPr id="8286" name="Google Shape;8286;p126"/>
            <p:cNvCxnSpPr/>
            <p:nvPr/>
          </p:nvCxnSpPr>
          <p:spPr>
            <a:xfrm rot="10800000">
              <a:off x="7921625" y="3622675"/>
              <a:ext cx="0" cy="358775"/>
            </a:xfrm>
            <a:prstGeom prst="straightConnector1">
              <a:avLst/>
            </a:prstGeom>
            <a:noFill/>
            <a:ln w="12700" cap="flat" cmpd="sng">
              <a:solidFill>
                <a:srgbClr val="C00000"/>
              </a:solidFill>
              <a:prstDash val="solid"/>
              <a:miter lim="800000"/>
              <a:headEnd type="none" w="sm" len="sm"/>
              <a:tailEnd type="none" w="sm" len="sm"/>
            </a:ln>
          </p:spPr>
        </p:cxnSp>
      </p:grpSp>
      <p:sp>
        <p:nvSpPr>
          <p:cNvPr id="8287" name="Google Shape;8287;p12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56"/>
                                        </p:tgtEl>
                                        <p:attrNameLst>
                                          <p:attrName>style.visibility</p:attrName>
                                        </p:attrNameLst>
                                      </p:cBhvr>
                                      <p:to>
                                        <p:strVal val="visible"/>
                                      </p:to>
                                    </p:set>
                                    <p:animEffect transition="in" filter="fade">
                                      <p:cBhvr>
                                        <p:cTn id="7" dur="500"/>
                                        <p:tgtEl>
                                          <p:spTgt spid="82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45"/>
                                        </p:tgtEl>
                                        <p:attrNameLst>
                                          <p:attrName>style.visibility</p:attrName>
                                        </p:attrNameLst>
                                      </p:cBhvr>
                                      <p:to>
                                        <p:strVal val="visible"/>
                                      </p:to>
                                    </p:set>
                                    <p:animEffect transition="in" filter="fade">
                                      <p:cBhvr>
                                        <p:cTn id="12" dur="500"/>
                                        <p:tgtEl>
                                          <p:spTgt spid="824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246"/>
                                        </p:tgtEl>
                                        <p:attrNameLst>
                                          <p:attrName>style.visibility</p:attrName>
                                        </p:attrNameLst>
                                      </p:cBhvr>
                                      <p:to>
                                        <p:strVal val="visible"/>
                                      </p:to>
                                    </p:set>
                                    <p:animEffect transition="in" filter="fade">
                                      <p:cBhvr>
                                        <p:cTn id="16" dur="500"/>
                                        <p:tgtEl>
                                          <p:spTgt spid="824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247"/>
                                        </p:tgtEl>
                                        <p:attrNameLst>
                                          <p:attrName>style.visibility</p:attrName>
                                        </p:attrNameLst>
                                      </p:cBhvr>
                                      <p:to>
                                        <p:strVal val="visible"/>
                                      </p:to>
                                    </p:set>
                                    <p:animEffect transition="in" filter="fade">
                                      <p:cBhvr>
                                        <p:cTn id="20" dur="500"/>
                                        <p:tgtEl>
                                          <p:spTgt spid="8247"/>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8248"/>
                                        </p:tgtEl>
                                        <p:attrNameLst>
                                          <p:attrName>style.visibility</p:attrName>
                                        </p:attrNameLst>
                                      </p:cBhvr>
                                      <p:to>
                                        <p:strVal val="visible"/>
                                      </p:to>
                                    </p:set>
                                    <p:animEffect transition="in" filter="fade">
                                      <p:cBhvr>
                                        <p:cTn id="24" dur="500"/>
                                        <p:tgtEl>
                                          <p:spTgt spid="8248"/>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8249"/>
                                        </p:tgtEl>
                                        <p:attrNameLst>
                                          <p:attrName>style.visibility</p:attrName>
                                        </p:attrNameLst>
                                      </p:cBhvr>
                                      <p:to>
                                        <p:strVal val="visible"/>
                                      </p:to>
                                    </p:set>
                                    <p:animEffect transition="in" filter="fade">
                                      <p:cBhvr>
                                        <p:cTn id="28" dur="500"/>
                                        <p:tgtEl>
                                          <p:spTgt spid="824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8250"/>
                                        </p:tgtEl>
                                        <p:attrNameLst>
                                          <p:attrName>style.visibility</p:attrName>
                                        </p:attrNameLst>
                                      </p:cBhvr>
                                      <p:to>
                                        <p:strVal val="visible"/>
                                      </p:to>
                                    </p:set>
                                    <p:animEffect transition="in" filter="fade">
                                      <p:cBhvr>
                                        <p:cTn id="32" dur="500"/>
                                        <p:tgtEl>
                                          <p:spTgt spid="8250"/>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8251"/>
                                        </p:tgtEl>
                                        <p:attrNameLst>
                                          <p:attrName>style.visibility</p:attrName>
                                        </p:attrNameLst>
                                      </p:cBhvr>
                                      <p:to>
                                        <p:strVal val="visible"/>
                                      </p:to>
                                    </p:set>
                                    <p:animEffect transition="in" filter="fade">
                                      <p:cBhvr>
                                        <p:cTn id="36" dur="500"/>
                                        <p:tgtEl>
                                          <p:spTgt spid="8251"/>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8252"/>
                                        </p:tgtEl>
                                        <p:attrNameLst>
                                          <p:attrName>style.visibility</p:attrName>
                                        </p:attrNameLst>
                                      </p:cBhvr>
                                      <p:to>
                                        <p:strVal val="visible"/>
                                      </p:to>
                                    </p:set>
                                    <p:animEffect transition="in" filter="fade">
                                      <p:cBhvr>
                                        <p:cTn id="40" dur="500"/>
                                        <p:tgtEl>
                                          <p:spTgt spid="8252"/>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8253"/>
                                        </p:tgtEl>
                                        <p:attrNameLst>
                                          <p:attrName>style.visibility</p:attrName>
                                        </p:attrNameLst>
                                      </p:cBhvr>
                                      <p:to>
                                        <p:strVal val="visible"/>
                                      </p:to>
                                    </p:set>
                                    <p:animEffect transition="in" filter="fade">
                                      <p:cBhvr>
                                        <p:cTn id="44" dur="500"/>
                                        <p:tgtEl>
                                          <p:spTgt spid="8253"/>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8254"/>
                                        </p:tgtEl>
                                        <p:attrNameLst>
                                          <p:attrName>style.visibility</p:attrName>
                                        </p:attrNameLst>
                                      </p:cBhvr>
                                      <p:to>
                                        <p:strVal val="visible"/>
                                      </p:to>
                                    </p:set>
                                    <p:animEffect transition="in" filter="fade">
                                      <p:cBhvr>
                                        <p:cTn id="48" dur="500"/>
                                        <p:tgtEl>
                                          <p:spTgt spid="8254"/>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8255"/>
                                        </p:tgtEl>
                                        <p:attrNameLst>
                                          <p:attrName>style.visibility</p:attrName>
                                        </p:attrNameLst>
                                      </p:cBhvr>
                                      <p:to>
                                        <p:strVal val="visible"/>
                                      </p:to>
                                    </p:set>
                                    <p:animEffect transition="in" filter="fade">
                                      <p:cBhvr>
                                        <p:cTn id="52" dur="500"/>
                                        <p:tgtEl>
                                          <p:spTgt spid="825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261"/>
                                        </p:tgtEl>
                                        <p:attrNameLst>
                                          <p:attrName>style.visibility</p:attrName>
                                        </p:attrNameLst>
                                      </p:cBhvr>
                                      <p:to>
                                        <p:strVal val="visible"/>
                                      </p:to>
                                    </p:set>
                                    <p:animEffect transition="in" filter="fade">
                                      <p:cBhvr>
                                        <p:cTn id="57" dur="500"/>
                                        <p:tgtEl>
                                          <p:spTgt spid="8261"/>
                                        </p:tgtEl>
                                      </p:cBhvr>
                                    </p:animEffect>
                                  </p:childTnLst>
                                </p:cTn>
                              </p:par>
                            </p:childTnLst>
                          </p:cTn>
                        </p:par>
                        <p:par>
                          <p:cTn id="58" fill="hold">
                            <p:stCondLst>
                              <p:cond delay="500"/>
                            </p:stCondLst>
                            <p:childTnLst>
                              <p:par>
                                <p:cTn id="59" presetID="10" presetClass="entr" presetSubtype="0" fill="hold" nodeType="afterEffect">
                                  <p:stCondLst>
                                    <p:cond delay="1000"/>
                                  </p:stCondLst>
                                  <p:childTnLst>
                                    <p:set>
                                      <p:cBhvr>
                                        <p:cTn id="60" dur="1" fill="hold">
                                          <p:stCondLst>
                                            <p:cond delay="0"/>
                                          </p:stCondLst>
                                        </p:cTn>
                                        <p:tgtEl>
                                          <p:spTgt spid="8269"/>
                                        </p:tgtEl>
                                        <p:attrNameLst>
                                          <p:attrName>style.visibility</p:attrName>
                                        </p:attrNameLst>
                                      </p:cBhvr>
                                      <p:to>
                                        <p:strVal val="visible"/>
                                      </p:to>
                                    </p:set>
                                    <p:animEffect transition="in" filter="fade">
                                      <p:cBhvr>
                                        <p:cTn id="61" dur="500"/>
                                        <p:tgtEl>
                                          <p:spTgt spid="826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265"/>
                                        </p:tgtEl>
                                        <p:attrNameLst>
                                          <p:attrName>style.visibility</p:attrName>
                                        </p:attrNameLst>
                                      </p:cBhvr>
                                      <p:to>
                                        <p:strVal val="visible"/>
                                      </p:to>
                                    </p:set>
                                    <p:animEffect transition="in" filter="fade">
                                      <p:cBhvr>
                                        <p:cTn id="66" dur="500"/>
                                        <p:tgtEl>
                                          <p:spTgt spid="8265"/>
                                        </p:tgtEl>
                                      </p:cBhvr>
                                    </p:animEffect>
                                  </p:childTnLst>
                                </p:cTn>
                              </p:par>
                              <p:par>
                                <p:cTn id="67" presetID="10" presetClass="exit" presetSubtype="0" fill="hold" nodeType="withEffect">
                                  <p:stCondLst>
                                    <p:cond delay="0"/>
                                  </p:stCondLst>
                                  <p:childTnLst>
                                    <p:animEffect transition="out" filter="fade">
                                      <p:cBhvr>
                                        <p:cTn id="68" dur="500"/>
                                        <p:tgtEl>
                                          <p:spTgt spid="8269"/>
                                        </p:tgtEl>
                                      </p:cBhvr>
                                    </p:animEffect>
                                    <p:set>
                                      <p:cBhvr>
                                        <p:cTn id="69" dur="1" fill="hold">
                                          <p:stCondLst>
                                            <p:cond delay="500"/>
                                          </p:stCondLst>
                                        </p:cTn>
                                        <p:tgtEl>
                                          <p:spTgt spid="8269"/>
                                        </p:tgtEl>
                                        <p:attrNameLst>
                                          <p:attrName>style.visibility</p:attrName>
                                        </p:attrNameLst>
                                      </p:cBhvr>
                                      <p:to>
                                        <p:strVal val="hidden"/>
                                      </p:to>
                                    </p:set>
                                  </p:childTnLst>
                                </p:cTn>
                              </p:par>
                            </p:childTnLst>
                          </p:cTn>
                        </p:par>
                        <p:par>
                          <p:cTn id="70" fill="hold">
                            <p:stCondLst>
                              <p:cond delay="500"/>
                            </p:stCondLst>
                            <p:childTnLst>
                              <p:par>
                                <p:cTn id="71" presetID="10" presetClass="entr" presetSubtype="0" fill="hold" nodeType="afterEffect">
                                  <p:stCondLst>
                                    <p:cond delay="1000"/>
                                  </p:stCondLst>
                                  <p:childTnLst>
                                    <p:set>
                                      <p:cBhvr>
                                        <p:cTn id="72" dur="1" fill="hold">
                                          <p:stCondLst>
                                            <p:cond delay="0"/>
                                          </p:stCondLst>
                                        </p:cTn>
                                        <p:tgtEl>
                                          <p:spTgt spid="8279"/>
                                        </p:tgtEl>
                                        <p:attrNameLst>
                                          <p:attrName>style.visibility</p:attrName>
                                        </p:attrNameLst>
                                      </p:cBhvr>
                                      <p:to>
                                        <p:strVal val="visible"/>
                                      </p:to>
                                    </p:set>
                                    <p:animEffect transition="in" filter="fade">
                                      <p:cBhvr>
                                        <p:cTn id="73" dur="500"/>
                                        <p:tgtEl>
                                          <p:spTgt spid="827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243"/>
                                        </p:tgtEl>
                                        <p:attrNameLst>
                                          <p:attrName>style.visibility</p:attrName>
                                        </p:attrNameLst>
                                      </p:cBhvr>
                                      <p:to>
                                        <p:strVal val="visible"/>
                                      </p:to>
                                    </p:set>
                                    <p:animEffect transition="in" filter="fade">
                                      <p:cBhvr>
                                        <p:cTn id="78" dur="500"/>
                                        <p:tgtEl>
                                          <p:spTgt spid="8243"/>
                                        </p:tgtEl>
                                      </p:cBhvr>
                                    </p:animEffect>
                                  </p:childTnLst>
                                </p:cTn>
                              </p:par>
                              <p:par>
                                <p:cTn id="79" presetID="10" presetClass="exit" presetSubtype="0" fill="hold" nodeType="withEffect">
                                  <p:stCondLst>
                                    <p:cond delay="0"/>
                                  </p:stCondLst>
                                  <p:childTnLst>
                                    <p:animEffect transition="out" filter="fade">
                                      <p:cBhvr>
                                        <p:cTn id="80" dur="500"/>
                                        <p:tgtEl>
                                          <p:spTgt spid="8279"/>
                                        </p:tgtEl>
                                      </p:cBhvr>
                                    </p:animEffect>
                                    <p:set>
                                      <p:cBhvr>
                                        <p:cTn id="81" dur="1" fill="hold">
                                          <p:stCondLst>
                                            <p:cond delay="500"/>
                                          </p:stCondLst>
                                        </p:cTn>
                                        <p:tgtEl>
                                          <p:spTgt spid="82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292"/>
        <p:cNvGrpSpPr/>
        <p:nvPr/>
      </p:nvGrpSpPr>
      <p:grpSpPr>
        <a:xfrm>
          <a:off x="0" y="0"/>
          <a:ext cx="0" cy="0"/>
          <a:chOff x="0" y="0"/>
          <a:chExt cx="0" cy="0"/>
        </a:xfrm>
      </p:grpSpPr>
      <p:sp>
        <p:nvSpPr>
          <p:cNvPr id="8293" name="Google Shape;8293;p127"/>
          <p:cNvSpPr txBox="1">
            <a:spLocks noGrp="1"/>
          </p:cNvSpPr>
          <p:nvPr>
            <p:ph type="title"/>
          </p:nvPr>
        </p:nvSpPr>
        <p:spPr>
          <a:xfrm>
            <a:off x="811390" y="25815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b="0"/>
              <a:t>TCP AIMD: more</a:t>
            </a:r>
            <a:endParaRPr sz="4400" b="0"/>
          </a:p>
        </p:txBody>
      </p:sp>
      <p:sp>
        <p:nvSpPr>
          <p:cNvPr id="8294" name="Google Shape;8294;p127"/>
          <p:cNvSpPr/>
          <p:nvPr/>
        </p:nvSpPr>
        <p:spPr>
          <a:xfrm>
            <a:off x="901700" y="1361440"/>
            <a:ext cx="9847580" cy="176784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800"/>
              <a:buFont typeface="Calibri"/>
              <a:buNone/>
            </a:pPr>
            <a:r>
              <a:rPr lang="en-US" sz="2800" b="0" i="1" u="none" strike="noStrike" cap="none">
                <a:solidFill>
                  <a:srgbClr val="C00000"/>
                </a:solidFill>
                <a:latin typeface="Calibri"/>
                <a:ea typeface="Calibri"/>
                <a:cs typeface="Calibri"/>
                <a:sym typeface="Calibri"/>
              </a:rPr>
              <a:t>Multiplicative decrease </a:t>
            </a:r>
            <a:r>
              <a:rPr lang="en-US" sz="2800" b="0" i="0" u="none" strike="noStrike" cap="none">
                <a:solidFill>
                  <a:srgbClr val="000000"/>
                </a:solidFill>
                <a:latin typeface="Calibri"/>
                <a:ea typeface="Calibri"/>
                <a:cs typeface="Calibri"/>
                <a:sym typeface="Calibri"/>
              </a:rPr>
              <a:t>detail:  sending rate is </a:t>
            </a:r>
            <a:endParaRPr/>
          </a:p>
          <a:p>
            <a:pPr marL="406400" marR="0" lvl="0" indent="-30480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Cut in half on loss detected by triple duplicate ACK (TCP Reno)</a:t>
            </a:r>
            <a:endParaRPr/>
          </a:p>
          <a:p>
            <a:pPr marL="406400" marR="0" lvl="0" indent="-30480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Cut to 1 MSS (maximum segment size) when loss detected by timeout (TCP Tahoe)</a:t>
            </a:r>
            <a:endParaRPr/>
          </a:p>
          <a:p>
            <a:pPr marL="406400" marR="0" lvl="0" indent="-12700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Calibri"/>
              <a:ea typeface="Calibri"/>
              <a:cs typeface="Calibri"/>
              <a:sym typeface="Calibri"/>
            </a:endParaRPr>
          </a:p>
          <a:p>
            <a:pPr marL="292100" marR="0" lvl="0" indent="-11430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a:ea typeface="Gill Sans"/>
              <a:cs typeface="Gill Sans"/>
              <a:sym typeface="Gill Sans"/>
            </a:endParaRPr>
          </a:p>
        </p:txBody>
      </p:sp>
      <p:sp>
        <p:nvSpPr>
          <p:cNvPr id="8295" name="Google Shape;8295;p127"/>
          <p:cNvSpPr/>
          <p:nvPr/>
        </p:nvSpPr>
        <p:spPr>
          <a:xfrm>
            <a:off x="861060" y="3362960"/>
            <a:ext cx="9847580" cy="176784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800"/>
              <a:buFont typeface="Calibri"/>
              <a:buNone/>
            </a:pPr>
            <a:r>
              <a:rPr lang="en-US" sz="2800" b="0" i="0" u="none" strike="noStrike" cap="none">
                <a:solidFill>
                  <a:srgbClr val="000000"/>
                </a:solidFill>
                <a:latin typeface="Calibri"/>
                <a:ea typeface="Calibri"/>
                <a:cs typeface="Calibri"/>
                <a:sym typeface="Calibri"/>
              </a:rPr>
              <a:t>Why</a:t>
            </a:r>
            <a:r>
              <a:rPr lang="en-US" sz="2800" b="0" i="1" u="none" strike="noStrike" cap="none">
                <a:solidFill>
                  <a:srgbClr val="C00000"/>
                </a:solidFill>
                <a:latin typeface="Calibri"/>
                <a:ea typeface="Calibri"/>
                <a:cs typeface="Calibri"/>
                <a:sym typeface="Calibri"/>
              </a:rPr>
              <a:t> </a:t>
            </a:r>
            <a:r>
              <a:rPr lang="en-US" sz="2800" b="0" i="0" u="sng" strike="noStrike" cap="none">
                <a:solidFill>
                  <a:srgbClr val="C00000"/>
                </a:solidFill>
                <a:latin typeface="Calibri"/>
                <a:ea typeface="Calibri"/>
                <a:cs typeface="Calibri"/>
                <a:sym typeface="Calibri"/>
              </a:rPr>
              <a:t>A</a:t>
            </a:r>
            <a:r>
              <a:rPr lang="en-US" sz="2800" b="0" i="0" u="none" strike="noStrike" cap="none">
                <a:solidFill>
                  <a:srgbClr val="000000"/>
                </a:solidFill>
                <a:latin typeface="Calibri"/>
                <a:ea typeface="Calibri"/>
                <a:cs typeface="Calibri"/>
                <a:sym typeface="Calibri"/>
              </a:rPr>
              <a:t>I</a:t>
            </a:r>
            <a:r>
              <a:rPr lang="en-US" sz="2800" b="0" i="0" u="sng" strike="noStrike" cap="none">
                <a:solidFill>
                  <a:srgbClr val="C00000"/>
                </a:solidFill>
                <a:latin typeface="Calibri"/>
                <a:ea typeface="Calibri"/>
                <a:cs typeface="Calibri"/>
                <a:sym typeface="Calibri"/>
              </a:rPr>
              <a:t>M</a:t>
            </a:r>
            <a:r>
              <a:rPr lang="en-US" sz="2800" b="0" i="0" u="none" strike="noStrike" cap="none">
                <a:solidFill>
                  <a:srgbClr val="000000"/>
                </a:solidFill>
                <a:latin typeface="Calibri"/>
                <a:ea typeface="Calibri"/>
                <a:cs typeface="Calibri"/>
                <a:sym typeface="Calibri"/>
              </a:rPr>
              <a:t>D</a:t>
            </a:r>
            <a:r>
              <a:rPr lang="en-US" sz="2800" b="0" i="0" u="none" strike="noStrike" cap="none">
                <a:solidFill>
                  <a:srgbClr val="C00000"/>
                </a:solidFill>
                <a:latin typeface="Calibri"/>
                <a:ea typeface="Calibri"/>
                <a:cs typeface="Calibri"/>
                <a:sym typeface="Calibri"/>
              </a:rPr>
              <a:t>?</a:t>
            </a:r>
            <a:r>
              <a:rPr lang="en-US" sz="2800" b="0" i="1" u="none" strike="noStrike" cap="none">
                <a:solidFill>
                  <a:srgbClr val="C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 </a:t>
            </a:r>
            <a:endParaRPr/>
          </a:p>
          <a:p>
            <a:pPr marL="406400" marR="0" lvl="0" indent="-30480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AIMD – a distributed, asynchronous algorithm – has been shown to:</a:t>
            </a:r>
            <a:endParaRPr/>
          </a:p>
          <a:p>
            <a:pPr marL="690563" marR="0" lvl="1" indent="-284163" algn="l" rtl="0">
              <a:lnSpc>
                <a:spcPct val="85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optimize congested flow rates network wide!</a:t>
            </a:r>
            <a:endParaRPr/>
          </a:p>
          <a:p>
            <a:pPr marL="690563" marR="0" lvl="1" indent="-284163" algn="l" rtl="0">
              <a:lnSpc>
                <a:spcPct val="85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have desirable stability properties</a:t>
            </a:r>
            <a:endParaRPr/>
          </a:p>
          <a:p>
            <a:pPr marL="101600" marR="0" lvl="0" indent="0" algn="l" rtl="0">
              <a:lnSpc>
                <a:spcPct val="85000"/>
              </a:lnSpc>
              <a:spcBef>
                <a:spcPts val="560"/>
              </a:spcBef>
              <a:spcAft>
                <a:spcPts val="0"/>
              </a:spcAft>
              <a:buClr>
                <a:srgbClr val="000099"/>
              </a:buClr>
              <a:buSzPts val="2800"/>
              <a:buFont typeface="Calibri"/>
              <a:buNone/>
            </a:pPr>
            <a:endParaRPr sz="2800" b="0" i="0" u="none" strike="noStrike" cap="none">
              <a:solidFill>
                <a:srgbClr val="000000"/>
              </a:solidFill>
              <a:latin typeface="Calibri"/>
              <a:ea typeface="Calibri"/>
              <a:cs typeface="Calibri"/>
              <a:sym typeface="Calibri"/>
            </a:endParaRPr>
          </a:p>
          <a:p>
            <a:pPr marL="292100" marR="0" lvl="0" indent="-11430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a:ea typeface="Gill Sans"/>
              <a:cs typeface="Gill Sans"/>
              <a:sym typeface="Gill Sans"/>
            </a:endParaRPr>
          </a:p>
        </p:txBody>
      </p:sp>
      <p:sp>
        <p:nvSpPr>
          <p:cNvPr id="8296" name="Google Shape;8296;p12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95"/>
                                        </p:tgtEl>
                                        <p:attrNameLst>
                                          <p:attrName>style.visibility</p:attrName>
                                        </p:attrNameLst>
                                      </p:cBhvr>
                                      <p:to>
                                        <p:strVal val="visible"/>
                                      </p:to>
                                    </p:set>
                                    <p:animEffect transition="in" filter="fade">
                                      <p:cBhvr>
                                        <p:cTn id="7" dur="500"/>
                                        <p:tgtEl>
                                          <p:spTgt spid="8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301"/>
        <p:cNvGrpSpPr/>
        <p:nvPr/>
      </p:nvGrpSpPr>
      <p:grpSpPr>
        <a:xfrm>
          <a:off x="0" y="0"/>
          <a:ext cx="0" cy="0"/>
          <a:chOff x="0" y="0"/>
          <a:chExt cx="0" cy="0"/>
        </a:xfrm>
      </p:grpSpPr>
      <p:sp>
        <p:nvSpPr>
          <p:cNvPr id="8302" name="Google Shape;8302;p128"/>
          <p:cNvSpPr txBox="1">
            <a:spLocks noGrp="1"/>
          </p:cNvSpPr>
          <p:nvPr>
            <p:ph type="title"/>
          </p:nvPr>
        </p:nvSpPr>
        <p:spPr>
          <a:xfrm>
            <a:off x="812800" y="2594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congestion control: details</a:t>
            </a:r>
            <a:endParaRPr sz="4400" b="0"/>
          </a:p>
        </p:txBody>
      </p:sp>
      <p:grpSp>
        <p:nvGrpSpPr>
          <p:cNvPr id="8303" name="Google Shape;8303;p128"/>
          <p:cNvGrpSpPr/>
          <p:nvPr/>
        </p:nvGrpSpPr>
        <p:grpSpPr>
          <a:xfrm>
            <a:off x="1116489" y="4838128"/>
            <a:ext cx="10034111" cy="1695450"/>
            <a:chOff x="1116489" y="4838128"/>
            <a:chExt cx="10034111" cy="1695450"/>
          </a:xfrm>
        </p:grpSpPr>
        <p:sp>
          <p:nvSpPr>
            <p:cNvPr id="8304" name="Google Shape;8304;p128"/>
            <p:cNvSpPr/>
            <p:nvPr/>
          </p:nvSpPr>
          <p:spPr>
            <a:xfrm>
              <a:off x="5989208" y="4895568"/>
              <a:ext cx="5161392" cy="365124"/>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05" name="Google Shape;8305;p128"/>
            <p:cNvSpPr txBox="1"/>
            <p:nvPr/>
          </p:nvSpPr>
          <p:spPr>
            <a:xfrm>
              <a:off x="1116489" y="4838128"/>
              <a:ext cx="9628822" cy="1695450"/>
            </a:xfrm>
            <a:prstGeom prst="rect">
              <a:avLst/>
            </a:prstGeom>
            <a:noFill/>
            <a:ln>
              <a:noFill/>
            </a:ln>
          </p:spPr>
          <p:txBody>
            <a:bodyPr spcFirstLastPara="1" wrap="square" lIns="91425" tIns="45700" rIns="91425" bIns="45700" anchor="t" anchorCtr="0">
              <a:noAutofit/>
            </a:bodyPr>
            <a:lstStyle/>
            <a:p>
              <a:pPr marL="284163" marR="0" lvl="0" indent="-284163" algn="l" rtl="0">
                <a:lnSpc>
                  <a:spcPct val="90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TCP sender limits transmission:</a:t>
              </a:r>
              <a:endParaRPr/>
            </a:p>
            <a:p>
              <a:pPr marL="284163" marR="0" lvl="0" indent="-284163" algn="l" rtl="0">
                <a:lnSpc>
                  <a:spcPct val="90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ourier"/>
                  <a:ea typeface="Courier"/>
                  <a:cs typeface="Courier"/>
                  <a:sym typeface="Courier"/>
                </a:rPr>
                <a:t>cwnd </a:t>
              </a:r>
              <a:r>
                <a:rPr lang="en-US" sz="2800" b="0" i="0" u="none" strike="noStrike" cap="none">
                  <a:solidFill>
                    <a:srgbClr val="000000"/>
                  </a:solidFill>
                  <a:latin typeface="Calibri"/>
                  <a:ea typeface="Calibri"/>
                  <a:cs typeface="Calibri"/>
                  <a:sym typeface="Calibri"/>
                </a:rPr>
                <a:t>is dynamically adjusted in response to observed network congestion (implementing TCP congestion control)</a:t>
              </a:r>
              <a:endParaRPr/>
            </a:p>
            <a:p>
              <a:pPr marL="284163" marR="0" lvl="0" indent="-106363"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a:ea typeface="Gill Sans"/>
                <a:cs typeface="Gill Sans"/>
                <a:sym typeface="Gill Sans"/>
              </a:endParaRPr>
            </a:p>
          </p:txBody>
        </p:sp>
        <p:grpSp>
          <p:nvGrpSpPr>
            <p:cNvPr id="8306" name="Google Shape;8306;p128"/>
            <p:cNvGrpSpPr/>
            <p:nvPr/>
          </p:nvGrpSpPr>
          <p:grpSpPr>
            <a:xfrm>
              <a:off x="6040008" y="4887177"/>
              <a:ext cx="4888123" cy="397144"/>
              <a:chOff x="5614194" y="4809655"/>
              <a:chExt cx="4888123" cy="397144"/>
            </a:xfrm>
          </p:grpSpPr>
          <p:sp>
            <p:nvSpPr>
              <p:cNvPr id="8307" name="Google Shape;8307;p128"/>
              <p:cNvSpPr txBox="1"/>
              <p:nvPr/>
            </p:nvSpPr>
            <p:spPr>
              <a:xfrm>
                <a:off x="5614194" y="4868630"/>
                <a:ext cx="4395788" cy="338169"/>
              </a:xfrm>
              <a:prstGeom prst="rect">
                <a:avLst/>
              </a:prstGeom>
              <a:noFill/>
              <a:ln>
                <a:noFill/>
              </a:ln>
            </p:spPr>
            <p:txBody>
              <a:bodyPr spcFirstLastPara="1" wrap="square" lIns="91425" tIns="45700" rIns="91425" bIns="45700" anchor="t" anchorCtr="0">
                <a:spAutoFit/>
              </a:bodyPr>
              <a:lstStyle/>
              <a:p>
                <a:pPr marL="225425" marR="0" lvl="0" indent="-225425" algn="l" rtl="0">
                  <a:lnSpc>
                    <a:spcPct val="85000"/>
                  </a:lnSpc>
                  <a:spcBef>
                    <a:spcPts val="0"/>
                  </a:spcBef>
                  <a:spcAft>
                    <a:spcPts val="0"/>
                  </a:spcAft>
                  <a:buClr>
                    <a:srgbClr val="000099"/>
                  </a:buClr>
                  <a:buSzPts val="1170"/>
                  <a:buFont typeface="Noto Sans Symbols"/>
                  <a:buNone/>
                </a:pPr>
                <a:r>
                  <a:rPr lang="en-US" sz="1800" b="1" i="0" u="none" strike="noStrike" cap="none">
                    <a:solidFill>
                      <a:srgbClr val="000000"/>
                    </a:solidFill>
                    <a:latin typeface="Courier New"/>
                    <a:ea typeface="Courier New"/>
                    <a:cs typeface="Courier New"/>
                    <a:sym typeface="Courier New"/>
                  </a:rPr>
                  <a:t>LastByteSent- LastByteAcked</a:t>
                </a:r>
                <a:endParaRPr sz="1800" b="0" i="0" u="none" strike="noStrike" cap="none">
                  <a:solidFill>
                    <a:srgbClr val="000000"/>
                  </a:solidFill>
                  <a:latin typeface="Courier New"/>
                  <a:ea typeface="Courier New"/>
                  <a:cs typeface="Courier New"/>
                  <a:sym typeface="Courier New"/>
                </a:endParaRPr>
              </a:p>
            </p:txBody>
          </p:sp>
          <p:grpSp>
            <p:nvGrpSpPr>
              <p:cNvPr id="8308" name="Google Shape;8308;p128"/>
              <p:cNvGrpSpPr/>
              <p:nvPr/>
            </p:nvGrpSpPr>
            <p:grpSpPr>
              <a:xfrm>
                <a:off x="9416467" y="4809655"/>
                <a:ext cx="1085850" cy="366713"/>
                <a:chOff x="7709188" y="4768381"/>
                <a:chExt cx="1085850" cy="366713"/>
              </a:xfrm>
            </p:grpSpPr>
            <p:grpSp>
              <p:nvGrpSpPr>
                <p:cNvPr id="8309" name="Google Shape;8309;p128"/>
                <p:cNvGrpSpPr/>
                <p:nvPr/>
              </p:nvGrpSpPr>
              <p:grpSpPr>
                <a:xfrm>
                  <a:off x="7709188" y="4789019"/>
                  <a:ext cx="350837" cy="336550"/>
                  <a:chOff x="2059" y="2097"/>
                  <a:chExt cx="221" cy="212"/>
                </a:xfrm>
              </p:grpSpPr>
              <p:sp>
                <p:nvSpPr>
                  <p:cNvPr id="8310" name="Google Shape;8310;p128"/>
                  <p:cNvSpPr txBox="1"/>
                  <p:nvPr/>
                </p:nvSpPr>
                <p:spPr>
                  <a:xfrm>
                    <a:off x="2059" y="2097"/>
                    <a:ext cx="221"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1" i="0" u="none" strike="noStrike" cap="none">
                        <a:solidFill>
                          <a:srgbClr val="000000"/>
                        </a:solidFill>
                        <a:latin typeface="Tahoma"/>
                        <a:ea typeface="Tahoma"/>
                        <a:cs typeface="Tahoma"/>
                        <a:sym typeface="Tahoma"/>
                      </a:rPr>
                      <a:t>&lt;</a:t>
                    </a:r>
                    <a:endParaRPr/>
                  </a:p>
                </p:txBody>
              </p:sp>
              <p:cxnSp>
                <p:nvCxnSpPr>
                  <p:cNvPr id="8311" name="Google Shape;8311;p128"/>
                  <p:cNvCxnSpPr/>
                  <p:nvPr/>
                </p:nvCxnSpPr>
                <p:spPr>
                  <a:xfrm>
                    <a:off x="2133" y="2269"/>
                    <a:ext cx="85" cy="0"/>
                  </a:xfrm>
                  <a:prstGeom prst="straightConnector1">
                    <a:avLst/>
                  </a:prstGeom>
                  <a:noFill/>
                  <a:ln w="19050" cap="flat" cmpd="sng">
                    <a:solidFill>
                      <a:srgbClr val="000000"/>
                    </a:solidFill>
                    <a:prstDash val="solid"/>
                    <a:round/>
                    <a:headEnd type="none" w="med" len="med"/>
                    <a:tailEnd type="none" w="med" len="med"/>
                  </a:ln>
                </p:spPr>
              </p:cxnSp>
            </p:grpSp>
            <p:sp>
              <p:nvSpPr>
                <p:cNvPr id="8312" name="Google Shape;8312;p128"/>
                <p:cNvSpPr txBox="1"/>
                <p:nvPr/>
              </p:nvSpPr>
              <p:spPr>
                <a:xfrm>
                  <a:off x="8064788" y="4768381"/>
                  <a:ext cx="7302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ourier New"/>
                    <a:buNone/>
                  </a:pPr>
                  <a:r>
                    <a:rPr lang="en-US" sz="1800" b="1" i="0" u="none" strike="noStrike" cap="none">
                      <a:solidFill>
                        <a:srgbClr val="000000"/>
                      </a:solidFill>
                      <a:latin typeface="Courier New"/>
                      <a:ea typeface="Courier New"/>
                      <a:cs typeface="Courier New"/>
                      <a:sym typeface="Courier New"/>
                    </a:rPr>
                    <a:t>cwnd</a:t>
                  </a:r>
                  <a:endParaRPr sz="1800" b="1" i="0" u="none" strike="noStrike" cap="none">
                    <a:solidFill>
                      <a:srgbClr val="000000"/>
                    </a:solidFill>
                    <a:latin typeface="Courier New"/>
                    <a:ea typeface="Courier New"/>
                    <a:cs typeface="Courier New"/>
                    <a:sym typeface="Courier New"/>
                  </a:endParaRPr>
                </a:p>
              </p:txBody>
            </p:sp>
          </p:grpSp>
        </p:grpSp>
      </p:grpSp>
      <p:sp>
        <p:nvSpPr>
          <p:cNvPr id="8313" name="Google Shape;8313;p128"/>
          <p:cNvSpPr/>
          <p:nvPr/>
        </p:nvSpPr>
        <p:spPr>
          <a:xfrm>
            <a:off x="1314221" y="2927773"/>
            <a:ext cx="4503412" cy="1075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314" name="Google Shape;8314;p128"/>
          <p:cNvGrpSpPr/>
          <p:nvPr/>
        </p:nvGrpSpPr>
        <p:grpSpPr>
          <a:xfrm>
            <a:off x="1289051" y="2849038"/>
            <a:ext cx="1267801" cy="861704"/>
            <a:chOff x="1289051" y="2849038"/>
            <a:chExt cx="1267801" cy="861704"/>
          </a:xfrm>
        </p:grpSpPr>
        <p:sp>
          <p:nvSpPr>
            <p:cNvPr id="8315" name="Google Shape;8315;p128"/>
            <p:cNvSpPr/>
            <p:nvPr/>
          </p:nvSpPr>
          <p:spPr>
            <a:xfrm>
              <a:off x="2369283" y="2849038"/>
              <a:ext cx="187569" cy="464732"/>
            </a:xfrm>
            <a:custGeom>
              <a:avLst/>
              <a:gdLst/>
              <a:ahLst/>
              <a:cxnLst/>
              <a:rect l="l" t="t" r="r" b="b"/>
              <a:pathLst>
                <a:path w="91" h="242" extrusionOk="0">
                  <a:moveTo>
                    <a:pt x="91" y="0"/>
                  </a:moveTo>
                  <a:lnTo>
                    <a:pt x="88" y="242"/>
                  </a:lnTo>
                  <a:lnTo>
                    <a:pt x="0" y="242"/>
                  </a:lnTo>
                </a:path>
              </a:pathLst>
            </a:custGeom>
            <a:noFill/>
            <a:ln w="19050"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16" name="Google Shape;8316;p128"/>
            <p:cNvSpPr txBox="1"/>
            <p:nvPr/>
          </p:nvSpPr>
          <p:spPr>
            <a:xfrm>
              <a:off x="1289051" y="3119811"/>
              <a:ext cx="986168" cy="5909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last byte</a:t>
              </a:r>
              <a:endParaRPr/>
            </a:p>
            <a:p>
              <a:pPr marL="0" marR="0" lvl="0" indent="0" algn="l"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ACKed</a:t>
              </a:r>
              <a:endParaRPr sz="1800" b="0" i="0" u="none" strike="noStrike" cap="none">
                <a:solidFill>
                  <a:srgbClr val="000000"/>
                </a:solidFill>
                <a:latin typeface="Calibri"/>
                <a:ea typeface="Calibri"/>
                <a:cs typeface="Calibri"/>
                <a:sym typeface="Calibri"/>
              </a:endParaRPr>
            </a:p>
          </p:txBody>
        </p:sp>
      </p:grpSp>
      <p:grpSp>
        <p:nvGrpSpPr>
          <p:cNvPr id="8317" name="Google Shape;8317;p128"/>
          <p:cNvGrpSpPr/>
          <p:nvPr/>
        </p:nvGrpSpPr>
        <p:grpSpPr>
          <a:xfrm>
            <a:off x="3824084" y="2948877"/>
            <a:ext cx="1759290" cy="1283237"/>
            <a:chOff x="3824084" y="2948877"/>
            <a:chExt cx="1759290" cy="1283237"/>
          </a:xfrm>
        </p:grpSpPr>
        <p:sp>
          <p:nvSpPr>
            <p:cNvPr id="8318" name="Google Shape;8318;p128"/>
            <p:cNvSpPr txBox="1"/>
            <p:nvPr/>
          </p:nvSpPr>
          <p:spPr>
            <a:xfrm>
              <a:off x="3979525" y="3890482"/>
              <a:ext cx="1603849" cy="3416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last byte sent</a:t>
              </a:r>
              <a:endParaRPr/>
            </a:p>
          </p:txBody>
        </p:sp>
        <p:sp>
          <p:nvSpPr>
            <p:cNvPr id="8319" name="Google Shape;8319;p128"/>
            <p:cNvSpPr/>
            <p:nvPr/>
          </p:nvSpPr>
          <p:spPr>
            <a:xfrm flipH="1">
              <a:off x="3824084" y="2948877"/>
              <a:ext cx="190240" cy="1102896"/>
            </a:xfrm>
            <a:custGeom>
              <a:avLst/>
              <a:gdLst/>
              <a:ahLst/>
              <a:cxnLst/>
              <a:rect l="l" t="t" r="r" b="b"/>
              <a:pathLst>
                <a:path w="9670" h="9938" extrusionOk="0">
                  <a:moveTo>
                    <a:pt x="9412" y="0"/>
                  </a:moveTo>
                  <a:lnTo>
                    <a:pt x="9670" y="9938"/>
                  </a:lnTo>
                  <a:lnTo>
                    <a:pt x="0" y="9938"/>
                  </a:lnTo>
                </a:path>
              </a:pathLst>
            </a:custGeom>
            <a:noFill/>
            <a:ln w="19050"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8320" name="Google Shape;8320;p128"/>
          <p:cNvGrpSpPr/>
          <p:nvPr/>
        </p:nvGrpSpPr>
        <p:grpSpPr>
          <a:xfrm>
            <a:off x="1289051" y="1292332"/>
            <a:ext cx="4641849" cy="1497173"/>
            <a:chOff x="1289051" y="1292332"/>
            <a:chExt cx="4641849" cy="1497173"/>
          </a:xfrm>
        </p:grpSpPr>
        <p:sp>
          <p:nvSpPr>
            <p:cNvPr id="8321" name="Google Shape;8321;p128"/>
            <p:cNvSpPr/>
            <p:nvPr/>
          </p:nvSpPr>
          <p:spPr>
            <a:xfrm>
              <a:off x="1370854" y="2034797"/>
              <a:ext cx="86000" cy="752789"/>
            </a:xfrm>
            <a:prstGeom prst="rect">
              <a:avLst/>
            </a:prstGeom>
            <a:gradFill>
              <a:gsLst>
                <a:gs pos="0">
                  <a:srgbClr val="FFFFFF"/>
                </a:gs>
                <a:gs pos="100000">
                  <a:srgbClr val="33CC33"/>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22" name="Google Shape;8322;p128"/>
            <p:cNvSpPr/>
            <p:nvPr/>
          </p:nvSpPr>
          <p:spPr>
            <a:xfrm>
              <a:off x="1498805" y="2036716"/>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23" name="Google Shape;8323;p128"/>
            <p:cNvSpPr/>
            <p:nvPr/>
          </p:nvSpPr>
          <p:spPr>
            <a:xfrm>
              <a:off x="1628852" y="2034797"/>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24" name="Google Shape;8324;p128"/>
            <p:cNvSpPr/>
            <p:nvPr/>
          </p:nvSpPr>
          <p:spPr>
            <a:xfrm>
              <a:off x="1756801" y="2034797"/>
              <a:ext cx="86000"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25" name="Google Shape;8325;p128"/>
            <p:cNvSpPr/>
            <p:nvPr/>
          </p:nvSpPr>
          <p:spPr>
            <a:xfrm>
              <a:off x="1882653" y="2034797"/>
              <a:ext cx="86000"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26" name="Google Shape;8326;p128"/>
            <p:cNvSpPr/>
            <p:nvPr/>
          </p:nvSpPr>
          <p:spPr>
            <a:xfrm>
              <a:off x="2010604" y="2034797"/>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27" name="Google Shape;8327;p128"/>
            <p:cNvSpPr/>
            <p:nvPr/>
          </p:nvSpPr>
          <p:spPr>
            <a:xfrm>
              <a:off x="2132261" y="2034797"/>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28" name="Google Shape;8328;p128"/>
            <p:cNvSpPr/>
            <p:nvPr/>
          </p:nvSpPr>
          <p:spPr>
            <a:xfrm>
              <a:off x="2258113" y="2034797"/>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29" name="Google Shape;8329;p128"/>
            <p:cNvSpPr/>
            <p:nvPr/>
          </p:nvSpPr>
          <p:spPr>
            <a:xfrm>
              <a:off x="2383965" y="2034797"/>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30" name="Google Shape;8330;p128"/>
            <p:cNvSpPr/>
            <p:nvPr/>
          </p:nvSpPr>
          <p:spPr>
            <a:xfrm>
              <a:off x="2524500" y="2034797"/>
              <a:ext cx="86000"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31" name="Google Shape;8331;p128"/>
            <p:cNvSpPr/>
            <p:nvPr/>
          </p:nvSpPr>
          <p:spPr>
            <a:xfrm>
              <a:off x="2654547" y="2036716"/>
              <a:ext cx="86000"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32" name="Google Shape;8332;p128"/>
            <p:cNvSpPr/>
            <p:nvPr/>
          </p:nvSpPr>
          <p:spPr>
            <a:xfrm>
              <a:off x="2782498" y="2034797"/>
              <a:ext cx="85998"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33" name="Google Shape;8333;p128"/>
            <p:cNvSpPr/>
            <p:nvPr/>
          </p:nvSpPr>
          <p:spPr>
            <a:xfrm>
              <a:off x="2910447" y="2034797"/>
              <a:ext cx="86000"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34" name="Google Shape;8334;p128"/>
            <p:cNvSpPr/>
            <p:nvPr/>
          </p:nvSpPr>
          <p:spPr>
            <a:xfrm>
              <a:off x="3038397" y="2034797"/>
              <a:ext cx="85998"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35" name="Google Shape;8335;p128"/>
            <p:cNvSpPr/>
            <p:nvPr/>
          </p:nvSpPr>
          <p:spPr>
            <a:xfrm>
              <a:off x="3164249" y="2034797"/>
              <a:ext cx="85998"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36" name="Google Shape;8336;p128"/>
            <p:cNvSpPr/>
            <p:nvPr/>
          </p:nvSpPr>
          <p:spPr>
            <a:xfrm>
              <a:off x="3285907" y="2034797"/>
              <a:ext cx="85998"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37" name="Google Shape;8337;p128"/>
            <p:cNvSpPr/>
            <p:nvPr/>
          </p:nvSpPr>
          <p:spPr>
            <a:xfrm>
              <a:off x="3411759" y="2034797"/>
              <a:ext cx="85998"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38" name="Google Shape;8338;p128"/>
            <p:cNvSpPr/>
            <p:nvPr/>
          </p:nvSpPr>
          <p:spPr>
            <a:xfrm>
              <a:off x="3539708" y="2034797"/>
              <a:ext cx="86000"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39" name="Google Shape;8339;p128"/>
            <p:cNvSpPr/>
            <p:nvPr/>
          </p:nvSpPr>
          <p:spPr>
            <a:xfrm>
              <a:off x="3657170" y="2034797"/>
              <a:ext cx="86000"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40" name="Google Shape;8340;p128"/>
            <p:cNvSpPr/>
            <p:nvPr/>
          </p:nvSpPr>
          <p:spPr>
            <a:xfrm>
              <a:off x="3783022" y="2034797"/>
              <a:ext cx="86000"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41" name="Google Shape;8341;p128"/>
            <p:cNvSpPr/>
            <p:nvPr/>
          </p:nvSpPr>
          <p:spPr>
            <a:xfrm>
              <a:off x="3906778" y="2032876"/>
              <a:ext cx="85998"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42" name="Google Shape;8342;p128"/>
            <p:cNvSpPr/>
            <p:nvPr/>
          </p:nvSpPr>
          <p:spPr>
            <a:xfrm>
              <a:off x="4028435" y="2032876"/>
              <a:ext cx="85998"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43" name="Google Shape;8343;p128"/>
            <p:cNvSpPr/>
            <p:nvPr/>
          </p:nvSpPr>
          <p:spPr>
            <a:xfrm>
              <a:off x="4156384" y="2032876"/>
              <a:ext cx="86000"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44" name="Google Shape;8344;p128"/>
            <p:cNvSpPr/>
            <p:nvPr/>
          </p:nvSpPr>
          <p:spPr>
            <a:xfrm>
              <a:off x="4282236" y="2032876"/>
              <a:ext cx="86000"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45" name="Google Shape;8345;p128"/>
            <p:cNvSpPr/>
            <p:nvPr/>
          </p:nvSpPr>
          <p:spPr>
            <a:xfrm>
              <a:off x="4399698" y="2032876"/>
              <a:ext cx="86000"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46" name="Google Shape;8346;p128"/>
            <p:cNvSpPr/>
            <p:nvPr/>
          </p:nvSpPr>
          <p:spPr>
            <a:xfrm>
              <a:off x="4525550" y="2032876"/>
              <a:ext cx="86000"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47" name="Google Shape;8347;p128"/>
            <p:cNvSpPr/>
            <p:nvPr/>
          </p:nvSpPr>
          <p:spPr>
            <a:xfrm>
              <a:off x="4653501"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48" name="Google Shape;8348;p128"/>
            <p:cNvSpPr/>
            <p:nvPr/>
          </p:nvSpPr>
          <p:spPr>
            <a:xfrm>
              <a:off x="4781450" y="2036716"/>
              <a:ext cx="86000"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49" name="Google Shape;8349;p128"/>
            <p:cNvSpPr/>
            <p:nvPr/>
          </p:nvSpPr>
          <p:spPr>
            <a:xfrm>
              <a:off x="4909400"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50" name="Google Shape;8350;p128"/>
            <p:cNvSpPr/>
            <p:nvPr/>
          </p:nvSpPr>
          <p:spPr>
            <a:xfrm>
              <a:off x="5039448"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51" name="Google Shape;8351;p128"/>
            <p:cNvSpPr/>
            <p:nvPr/>
          </p:nvSpPr>
          <p:spPr>
            <a:xfrm>
              <a:off x="5165300"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52" name="Google Shape;8352;p128"/>
            <p:cNvSpPr/>
            <p:nvPr/>
          </p:nvSpPr>
          <p:spPr>
            <a:xfrm>
              <a:off x="5291152"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53" name="Google Shape;8353;p128"/>
            <p:cNvSpPr/>
            <p:nvPr/>
          </p:nvSpPr>
          <p:spPr>
            <a:xfrm>
              <a:off x="5412809"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54" name="Google Shape;8354;p128"/>
            <p:cNvSpPr/>
            <p:nvPr/>
          </p:nvSpPr>
          <p:spPr>
            <a:xfrm>
              <a:off x="5540759" y="2034797"/>
              <a:ext cx="86000"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55" name="Google Shape;8355;p128"/>
            <p:cNvSpPr/>
            <p:nvPr/>
          </p:nvSpPr>
          <p:spPr>
            <a:xfrm>
              <a:off x="5666611" y="2034797"/>
              <a:ext cx="86000" cy="752789"/>
            </a:xfrm>
            <a:prstGeom prst="rect">
              <a:avLst/>
            </a:prstGeom>
            <a:gradFill>
              <a:gsLst>
                <a:gs pos="0">
                  <a:srgbClr val="B2B2B2"/>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56" name="Google Shape;8356;p128"/>
            <p:cNvSpPr/>
            <p:nvPr/>
          </p:nvSpPr>
          <p:spPr>
            <a:xfrm>
              <a:off x="1427488" y="1902290"/>
              <a:ext cx="4503412" cy="1075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357" name="Google Shape;8357;p128"/>
            <p:cNvSpPr txBox="1"/>
            <p:nvPr/>
          </p:nvSpPr>
          <p:spPr>
            <a:xfrm>
              <a:off x="3220882" y="1648799"/>
              <a:ext cx="805454" cy="34374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400"/>
                <a:buFont typeface="Courier New"/>
                <a:buNone/>
              </a:pPr>
              <a:r>
                <a:rPr lang="en-US" sz="1400" b="1" i="0" u="none" strike="noStrike" cap="none">
                  <a:solidFill>
                    <a:srgbClr val="000000"/>
                  </a:solidFill>
                  <a:latin typeface="Courier New"/>
                  <a:ea typeface="Courier New"/>
                  <a:cs typeface="Courier New"/>
                  <a:sym typeface="Courier New"/>
                </a:rPr>
                <a:t>cwnd</a:t>
              </a:r>
              <a:endParaRPr sz="1400" b="1" i="1" u="none" strike="noStrike" cap="none">
                <a:solidFill>
                  <a:srgbClr val="000000"/>
                </a:solidFill>
                <a:latin typeface="Courier New"/>
                <a:ea typeface="Courier New"/>
                <a:cs typeface="Courier New"/>
                <a:sym typeface="Courier New"/>
              </a:endParaRPr>
            </a:p>
          </p:txBody>
        </p:sp>
        <p:grpSp>
          <p:nvGrpSpPr>
            <p:cNvPr id="8358" name="Google Shape;8358;p128"/>
            <p:cNvGrpSpPr/>
            <p:nvPr/>
          </p:nvGrpSpPr>
          <p:grpSpPr>
            <a:xfrm>
              <a:off x="4022141" y="1750580"/>
              <a:ext cx="591506" cy="142108"/>
              <a:chOff x="4250" y="1692"/>
              <a:chExt cx="374" cy="86"/>
            </a:xfrm>
          </p:grpSpPr>
          <p:cxnSp>
            <p:nvCxnSpPr>
              <p:cNvPr id="8359" name="Google Shape;8359;p128"/>
              <p:cNvCxnSpPr/>
              <p:nvPr/>
            </p:nvCxnSpPr>
            <p:spPr>
              <a:xfrm>
                <a:off x="4250" y="1738"/>
                <a:ext cx="374" cy="0"/>
              </a:xfrm>
              <a:prstGeom prst="straightConnector1">
                <a:avLst/>
              </a:prstGeom>
              <a:noFill/>
              <a:ln w="28575" cap="flat" cmpd="sng">
                <a:solidFill>
                  <a:srgbClr val="CC0000"/>
                </a:solidFill>
                <a:prstDash val="solid"/>
                <a:round/>
                <a:headEnd type="none" w="med" len="med"/>
                <a:tailEnd type="triangle" w="med" len="med"/>
              </a:ln>
            </p:spPr>
          </p:cxnSp>
          <p:cxnSp>
            <p:nvCxnSpPr>
              <p:cNvPr id="8360" name="Google Shape;8360;p128"/>
              <p:cNvCxnSpPr/>
              <p:nvPr/>
            </p:nvCxnSpPr>
            <p:spPr>
              <a:xfrm>
                <a:off x="4621" y="1692"/>
                <a:ext cx="0" cy="86"/>
              </a:xfrm>
              <a:prstGeom prst="straightConnector1">
                <a:avLst/>
              </a:prstGeom>
              <a:noFill/>
              <a:ln w="9525" cap="flat" cmpd="sng">
                <a:solidFill>
                  <a:srgbClr val="CC0000"/>
                </a:solidFill>
                <a:prstDash val="solid"/>
                <a:round/>
                <a:headEnd type="none" w="med" len="med"/>
                <a:tailEnd type="none" w="med" len="med"/>
              </a:ln>
            </p:spPr>
          </p:cxnSp>
        </p:grpSp>
        <p:grpSp>
          <p:nvGrpSpPr>
            <p:cNvPr id="8361" name="Google Shape;8361;p128"/>
            <p:cNvGrpSpPr/>
            <p:nvPr/>
          </p:nvGrpSpPr>
          <p:grpSpPr>
            <a:xfrm rot="10800000">
              <a:off x="2633863" y="1759691"/>
              <a:ext cx="616676" cy="149790"/>
              <a:chOff x="4260" y="1700"/>
              <a:chExt cx="374" cy="86"/>
            </a:xfrm>
          </p:grpSpPr>
          <p:cxnSp>
            <p:nvCxnSpPr>
              <p:cNvPr id="8362" name="Google Shape;8362;p128"/>
              <p:cNvCxnSpPr/>
              <p:nvPr/>
            </p:nvCxnSpPr>
            <p:spPr>
              <a:xfrm>
                <a:off x="4260" y="1746"/>
                <a:ext cx="374" cy="0"/>
              </a:xfrm>
              <a:prstGeom prst="straightConnector1">
                <a:avLst/>
              </a:prstGeom>
              <a:noFill/>
              <a:ln w="28575" cap="flat" cmpd="sng">
                <a:solidFill>
                  <a:srgbClr val="CC0000"/>
                </a:solidFill>
                <a:prstDash val="solid"/>
                <a:round/>
                <a:headEnd type="none" w="med" len="med"/>
                <a:tailEnd type="triangle" w="med" len="med"/>
              </a:ln>
            </p:spPr>
          </p:cxnSp>
          <p:cxnSp>
            <p:nvCxnSpPr>
              <p:cNvPr id="8363" name="Google Shape;8363;p128"/>
              <p:cNvCxnSpPr/>
              <p:nvPr/>
            </p:nvCxnSpPr>
            <p:spPr>
              <a:xfrm>
                <a:off x="4632" y="1700"/>
                <a:ext cx="0" cy="86"/>
              </a:xfrm>
              <a:prstGeom prst="straightConnector1">
                <a:avLst/>
              </a:prstGeom>
              <a:noFill/>
              <a:ln w="9525" cap="flat" cmpd="sng">
                <a:solidFill>
                  <a:srgbClr val="CC0000"/>
                </a:solidFill>
                <a:prstDash val="solid"/>
                <a:round/>
                <a:headEnd type="none" w="med" len="med"/>
                <a:tailEnd type="none" w="med" len="med"/>
              </a:ln>
            </p:spPr>
          </p:cxnSp>
        </p:grpSp>
        <p:sp>
          <p:nvSpPr>
            <p:cNvPr id="8364" name="Google Shape;8364;p128"/>
            <p:cNvSpPr txBox="1"/>
            <p:nvPr/>
          </p:nvSpPr>
          <p:spPr>
            <a:xfrm>
              <a:off x="1289051" y="1292332"/>
              <a:ext cx="3220754" cy="3693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sender sequence number space </a:t>
              </a:r>
              <a:endParaRPr/>
            </a:p>
          </p:txBody>
        </p:sp>
      </p:grpSp>
      <p:cxnSp>
        <p:nvCxnSpPr>
          <p:cNvPr id="8365" name="Google Shape;8365;p128"/>
          <p:cNvCxnSpPr/>
          <p:nvPr/>
        </p:nvCxnSpPr>
        <p:spPr>
          <a:xfrm>
            <a:off x="3908860" y="2875555"/>
            <a:ext cx="700041" cy="0"/>
          </a:xfrm>
          <a:prstGeom prst="straightConnector1">
            <a:avLst/>
          </a:prstGeom>
          <a:noFill/>
          <a:ln w="28575" cap="flat" cmpd="sng">
            <a:solidFill>
              <a:srgbClr val="CC0000"/>
            </a:solidFill>
            <a:prstDash val="solid"/>
            <a:round/>
            <a:headEnd type="none" w="med" len="med"/>
            <a:tailEnd type="none" w="med" len="med"/>
          </a:ln>
        </p:spPr>
      </p:cxnSp>
      <p:grpSp>
        <p:nvGrpSpPr>
          <p:cNvPr id="8366" name="Google Shape;8366;p128"/>
          <p:cNvGrpSpPr/>
          <p:nvPr/>
        </p:nvGrpSpPr>
        <p:grpSpPr>
          <a:xfrm>
            <a:off x="4204169" y="2959619"/>
            <a:ext cx="1759165" cy="950582"/>
            <a:chOff x="4204169" y="2959619"/>
            <a:chExt cx="1759165" cy="950582"/>
          </a:xfrm>
        </p:grpSpPr>
        <p:sp>
          <p:nvSpPr>
            <p:cNvPr id="8367" name="Google Shape;8367;p128"/>
            <p:cNvSpPr/>
            <p:nvPr/>
          </p:nvSpPr>
          <p:spPr>
            <a:xfrm flipH="1">
              <a:off x="4204169" y="2959619"/>
              <a:ext cx="190240" cy="549834"/>
            </a:xfrm>
            <a:custGeom>
              <a:avLst/>
              <a:gdLst/>
              <a:ahLst/>
              <a:cxnLst/>
              <a:rect l="l" t="t" r="r" b="b"/>
              <a:pathLst>
                <a:path w="9670" h="9938" extrusionOk="0">
                  <a:moveTo>
                    <a:pt x="9412" y="0"/>
                  </a:moveTo>
                  <a:lnTo>
                    <a:pt x="9670" y="9938"/>
                  </a:lnTo>
                  <a:lnTo>
                    <a:pt x="0" y="9938"/>
                  </a:lnTo>
                </a:path>
              </a:pathLst>
            </a:custGeom>
            <a:noFill/>
            <a:ln w="19050"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8368" name="Google Shape;8368;p128"/>
            <p:cNvSpPr txBox="1"/>
            <p:nvPr/>
          </p:nvSpPr>
          <p:spPr>
            <a:xfrm>
              <a:off x="4359485" y="3319270"/>
              <a:ext cx="1603849" cy="5909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available but not used</a:t>
              </a:r>
              <a:endParaRPr/>
            </a:p>
          </p:txBody>
        </p:sp>
      </p:grpSp>
      <p:grpSp>
        <p:nvGrpSpPr>
          <p:cNvPr id="8369" name="Google Shape;8369;p128"/>
          <p:cNvGrpSpPr/>
          <p:nvPr/>
        </p:nvGrpSpPr>
        <p:grpSpPr>
          <a:xfrm>
            <a:off x="7180262" y="1455737"/>
            <a:ext cx="4592627" cy="2538364"/>
            <a:chOff x="7180262" y="1455737"/>
            <a:chExt cx="4592627" cy="2538364"/>
          </a:xfrm>
        </p:grpSpPr>
        <p:sp>
          <p:nvSpPr>
            <p:cNvPr id="8370" name="Google Shape;8370;p128"/>
            <p:cNvSpPr txBox="1"/>
            <p:nvPr/>
          </p:nvSpPr>
          <p:spPr>
            <a:xfrm>
              <a:off x="7180262" y="1455737"/>
              <a:ext cx="4592627" cy="2447925"/>
            </a:xfrm>
            <a:prstGeom prst="rect">
              <a:avLst/>
            </a:prstGeom>
            <a:noFill/>
            <a:ln>
              <a:noFill/>
            </a:ln>
          </p:spPr>
          <p:txBody>
            <a:bodyPr spcFirstLastPara="1" wrap="square" lIns="91425" tIns="45700" rIns="91425" bIns="45700" anchor="t" anchorCtr="0">
              <a:noAutofit/>
            </a:bodyPr>
            <a:lstStyle/>
            <a:p>
              <a:pPr marL="284163" marR="0" lvl="0" indent="-284163" algn="l" rtl="0">
                <a:lnSpc>
                  <a:spcPct val="85000"/>
                </a:lnSpc>
                <a:spcBef>
                  <a:spcPts val="0"/>
                </a:spcBef>
                <a:spcAft>
                  <a:spcPts val="0"/>
                </a:spcAft>
                <a:buClr>
                  <a:srgbClr val="000099"/>
                </a:buClr>
                <a:buSzPts val="2800"/>
                <a:buFont typeface="Noto Sans Symbols"/>
                <a:buNone/>
              </a:pPr>
              <a:r>
                <a:rPr lang="en-US" sz="2800" b="0" i="0" u="none" strike="noStrike" cap="none">
                  <a:solidFill>
                    <a:srgbClr val="000000"/>
                  </a:solidFill>
                  <a:latin typeface="Calibri"/>
                  <a:ea typeface="Calibri"/>
                  <a:cs typeface="Calibri"/>
                  <a:sym typeface="Calibri"/>
                </a:rPr>
                <a:t>TCP sending behavior:</a:t>
              </a:r>
              <a:endParaRPr/>
            </a:p>
            <a:p>
              <a:pPr marL="284163" marR="0" lvl="0" indent="-284163" algn="l" rtl="0">
                <a:lnSpc>
                  <a:spcPct val="85000"/>
                </a:lnSpc>
                <a:spcBef>
                  <a:spcPts val="560"/>
                </a:spcBef>
                <a:spcAft>
                  <a:spcPts val="0"/>
                </a:spcAft>
                <a:buClr>
                  <a:srgbClr val="000099"/>
                </a:buClr>
                <a:buSzPts val="2800"/>
                <a:buFont typeface="Noto Sans Symbols"/>
                <a:buChar char="▪"/>
              </a:pPr>
              <a:r>
                <a:rPr lang="en-US" sz="2800" b="0" i="1" u="none" strike="noStrike" cap="none">
                  <a:solidFill>
                    <a:srgbClr val="000000"/>
                  </a:solidFill>
                  <a:latin typeface="Calibri"/>
                  <a:ea typeface="Calibri"/>
                  <a:cs typeface="Calibri"/>
                  <a:sym typeface="Calibri"/>
                </a:rPr>
                <a:t>roughly:</a:t>
              </a:r>
              <a:r>
                <a:rPr lang="en-US" sz="2800" b="0" i="0" u="none" strike="noStrike" cap="none">
                  <a:solidFill>
                    <a:srgbClr val="000000"/>
                  </a:solidFill>
                  <a:latin typeface="Calibri"/>
                  <a:ea typeface="Calibri"/>
                  <a:cs typeface="Calibri"/>
                  <a:sym typeface="Calibri"/>
                </a:rPr>
                <a:t> send </a:t>
              </a:r>
              <a:r>
                <a:rPr lang="en-US" sz="2800" b="0" i="0" u="none" strike="noStrike" cap="none">
                  <a:solidFill>
                    <a:srgbClr val="000000"/>
                  </a:solidFill>
                  <a:latin typeface="Courier"/>
                  <a:ea typeface="Courier"/>
                  <a:cs typeface="Courier"/>
                  <a:sym typeface="Courier"/>
                </a:rPr>
                <a:t>cwnd</a:t>
              </a:r>
              <a:r>
                <a:rPr lang="en-US" sz="2800" b="0" i="0" u="none" strike="noStrike" cap="none">
                  <a:solidFill>
                    <a:srgbClr val="000000"/>
                  </a:solidFill>
                  <a:latin typeface="Calibri"/>
                  <a:ea typeface="Calibri"/>
                  <a:cs typeface="Calibri"/>
                  <a:sym typeface="Calibri"/>
                </a:rPr>
                <a:t> bytes, wait RTT for ACKS, then send more bytes</a:t>
              </a:r>
              <a:endParaRPr/>
            </a:p>
          </p:txBody>
        </p:sp>
        <p:grpSp>
          <p:nvGrpSpPr>
            <p:cNvPr id="8371" name="Google Shape;8371;p128"/>
            <p:cNvGrpSpPr/>
            <p:nvPr/>
          </p:nvGrpSpPr>
          <p:grpSpPr>
            <a:xfrm>
              <a:off x="7513131" y="3110983"/>
              <a:ext cx="3751561" cy="883118"/>
              <a:chOff x="6839655" y="3035314"/>
              <a:chExt cx="3751561" cy="883118"/>
            </a:xfrm>
          </p:grpSpPr>
          <p:sp>
            <p:nvSpPr>
              <p:cNvPr id="8372" name="Google Shape;8372;p128"/>
              <p:cNvSpPr/>
              <p:nvPr/>
            </p:nvSpPr>
            <p:spPr>
              <a:xfrm>
                <a:off x="6839655" y="3035314"/>
                <a:ext cx="3751561" cy="883118"/>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8373" name="Google Shape;8373;p128"/>
              <p:cNvGrpSpPr/>
              <p:nvPr/>
            </p:nvGrpSpPr>
            <p:grpSpPr>
              <a:xfrm>
                <a:off x="6869571" y="3107218"/>
                <a:ext cx="3634909" cy="811214"/>
                <a:chOff x="6694950" y="3614743"/>
                <a:chExt cx="3634909" cy="811214"/>
              </a:xfrm>
            </p:grpSpPr>
            <p:sp>
              <p:nvSpPr>
                <p:cNvPr id="8374" name="Google Shape;8374;p128"/>
                <p:cNvSpPr txBox="1"/>
                <p:nvPr/>
              </p:nvSpPr>
              <p:spPr>
                <a:xfrm>
                  <a:off x="6694950" y="3723809"/>
                  <a:ext cx="139063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TCP rate</a:t>
                  </a:r>
                  <a:endParaRPr sz="2400" b="0" i="0" u="none" strike="noStrike" cap="none">
                    <a:solidFill>
                      <a:srgbClr val="000000"/>
                    </a:solidFill>
                    <a:latin typeface="Calibri"/>
                    <a:ea typeface="Calibri"/>
                    <a:cs typeface="Calibri"/>
                    <a:sym typeface="Calibri"/>
                  </a:endParaRPr>
                </a:p>
              </p:txBody>
            </p:sp>
            <p:grpSp>
              <p:nvGrpSpPr>
                <p:cNvPr id="8375" name="Google Shape;8375;p128"/>
                <p:cNvGrpSpPr/>
                <p:nvPr/>
              </p:nvGrpSpPr>
              <p:grpSpPr>
                <a:xfrm>
                  <a:off x="7748588" y="3776663"/>
                  <a:ext cx="931863" cy="441325"/>
                  <a:chOff x="4214" y="2517"/>
                  <a:chExt cx="587" cy="278"/>
                </a:xfrm>
              </p:grpSpPr>
              <p:sp>
                <p:nvSpPr>
                  <p:cNvPr id="8376" name="Google Shape;8376;p128"/>
                  <p:cNvSpPr txBox="1"/>
                  <p:nvPr/>
                </p:nvSpPr>
                <p:spPr>
                  <a:xfrm>
                    <a:off x="4216" y="2517"/>
                    <a:ext cx="585"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a:t>
                    </a:r>
                    <a:endParaRPr/>
                  </a:p>
                </p:txBody>
              </p:sp>
              <p:sp>
                <p:nvSpPr>
                  <p:cNvPr id="8377" name="Google Shape;8377;p128"/>
                  <p:cNvSpPr txBox="1"/>
                  <p:nvPr/>
                </p:nvSpPr>
                <p:spPr>
                  <a:xfrm>
                    <a:off x="4214" y="2564"/>
                    <a:ext cx="585"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a:t>
                    </a:r>
                    <a:endParaRPr/>
                  </a:p>
                </p:txBody>
              </p:sp>
            </p:grpSp>
            <p:grpSp>
              <p:nvGrpSpPr>
                <p:cNvPr id="8378" name="Google Shape;8378;p128"/>
                <p:cNvGrpSpPr/>
                <p:nvPr/>
              </p:nvGrpSpPr>
              <p:grpSpPr>
                <a:xfrm>
                  <a:off x="8320082" y="3614743"/>
                  <a:ext cx="922336" cy="811214"/>
                  <a:chOff x="4335" y="2509"/>
                  <a:chExt cx="581" cy="511"/>
                </a:xfrm>
              </p:grpSpPr>
              <p:sp>
                <p:nvSpPr>
                  <p:cNvPr id="8379" name="Google Shape;8379;p128"/>
                  <p:cNvSpPr txBox="1"/>
                  <p:nvPr/>
                </p:nvSpPr>
                <p:spPr>
                  <a:xfrm>
                    <a:off x="4335" y="2509"/>
                    <a:ext cx="581" cy="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ourier"/>
                      <a:buNone/>
                    </a:pPr>
                    <a:r>
                      <a:rPr lang="en-US" sz="2400" b="0" i="0" u="none" strike="noStrike" cap="none">
                        <a:solidFill>
                          <a:srgbClr val="000000"/>
                        </a:solidFill>
                        <a:latin typeface="Courier"/>
                        <a:ea typeface="Courier"/>
                        <a:cs typeface="Courier"/>
                        <a:sym typeface="Courier"/>
                      </a:rPr>
                      <a:t>cwnd</a:t>
                    </a:r>
                    <a:endParaRPr sz="2400" b="0" i="0" u="none" strike="noStrike" cap="none">
                      <a:solidFill>
                        <a:srgbClr val="000000"/>
                      </a:solidFill>
                      <a:latin typeface="Courier"/>
                      <a:ea typeface="Courier"/>
                      <a:cs typeface="Courier"/>
                      <a:sym typeface="Courier"/>
                    </a:endParaRPr>
                  </a:p>
                </p:txBody>
              </p:sp>
              <p:sp>
                <p:nvSpPr>
                  <p:cNvPr id="8380" name="Google Shape;8380;p128"/>
                  <p:cNvSpPr txBox="1"/>
                  <p:nvPr/>
                </p:nvSpPr>
                <p:spPr>
                  <a:xfrm>
                    <a:off x="4398" y="2729"/>
                    <a:ext cx="463" cy="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Tahoma"/>
                      <a:buNone/>
                    </a:pPr>
                    <a:r>
                      <a:rPr lang="en-US" sz="2400" b="0" i="0" u="none" strike="noStrike" cap="none">
                        <a:solidFill>
                          <a:srgbClr val="000000"/>
                        </a:solidFill>
                        <a:latin typeface="Tahoma"/>
                        <a:ea typeface="Tahoma"/>
                        <a:cs typeface="Tahoma"/>
                        <a:sym typeface="Tahoma"/>
                      </a:rPr>
                      <a:t>RTT</a:t>
                    </a:r>
                    <a:endParaRPr/>
                  </a:p>
                </p:txBody>
              </p:sp>
              <p:cxnSp>
                <p:nvCxnSpPr>
                  <p:cNvPr id="8381" name="Google Shape;8381;p128"/>
                  <p:cNvCxnSpPr/>
                  <p:nvPr/>
                </p:nvCxnSpPr>
                <p:spPr>
                  <a:xfrm>
                    <a:off x="4430" y="2763"/>
                    <a:ext cx="384" cy="0"/>
                  </a:xfrm>
                  <a:prstGeom prst="straightConnector1">
                    <a:avLst/>
                  </a:prstGeom>
                  <a:noFill/>
                  <a:ln w="19050" cap="flat" cmpd="sng">
                    <a:solidFill>
                      <a:srgbClr val="000000"/>
                    </a:solidFill>
                    <a:prstDash val="solid"/>
                    <a:round/>
                    <a:headEnd type="none" w="med" len="med"/>
                    <a:tailEnd type="none" w="med" len="med"/>
                  </a:ln>
                </p:spPr>
              </p:cxnSp>
            </p:grpSp>
            <p:sp>
              <p:nvSpPr>
                <p:cNvPr id="8382" name="Google Shape;8382;p128"/>
                <p:cNvSpPr txBox="1"/>
                <p:nvPr/>
              </p:nvSpPr>
              <p:spPr>
                <a:xfrm>
                  <a:off x="9141713" y="3823464"/>
                  <a:ext cx="118814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bytes/sec</a:t>
                  </a:r>
                  <a:endParaRPr/>
                </a:p>
              </p:txBody>
            </p:sp>
          </p:grpSp>
        </p:grpSp>
      </p:grpSp>
      <p:grpSp>
        <p:nvGrpSpPr>
          <p:cNvPr id="8383" name="Google Shape;8383;p128"/>
          <p:cNvGrpSpPr/>
          <p:nvPr/>
        </p:nvGrpSpPr>
        <p:grpSpPr>
          <a:xfrm>
            <a:off x="2327097" y="2874002"/>
            <a:ext cx="1660913" cy="1379180"/>
            <a:chOff x="2327097" y="2874002"/>
            <a:chExt cx="1660913" cy="1379180"/>
          </a:xfrm>
        </p:grpSpPr>
        <p:sp>
          <p:nvSpPr>
            <p:cNvPr id="8384" name="Google Shape;8384;p128"/>
            <p:cNvSpPr txBox="1"/>
            <p:nvPr/>
          </p:nvSpPr>
          <p:spPr>
            <a:xfrm>
              <a:off x="2327097" y="3412952"/>
              <a:ext cx="1660913" cy="8402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sent, but not-yet ACKed </a:t>
              </a:r>
              <a:endParaRPr/>
            </a:p>
            <a:p>
              <a:pPr marL="0" marR="0" lvl="0" indent="0" algn="l"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(“in-flight”)</a:t>
              </a:r>
              <a:endParaRPr sz="1600" b="0" i="0" u="none" strike="noStrike" cap="none">
                <a:solidFill>
                  <a:srgbClr val="000000"/>
                </a:solidFill>
                <a:latin typeface="Calibri"/>
                <a:ea typeface="Calibri"/>
                <a:cs typeface="Calibri"/>
                <a:sym typeface="Calibri"/>
              </a:endParaRPr>
            </a:p>
          </p:txBody>
        </p:sp>
        <p:grpSp>
          <p:nvGrpSpPr>
            <p:cNvPr id="8385" name="Google Shape;8385;p128"/>
            <p:cNvGrpSpPr/>
            <p:nvPr/>
          </p:nvGrpSpPr>
          <p:grpSpPr>
            <a:xfrm>
              <a:off x="2644060" y="2874002"/>
              <a:ext cx="1201888" cy="658131"/>
              <a:chOff x="2644060" y="2874003"/>
              <a:chExt cx="1201888" cy="635450"/>
            </a:xfrm>
          </p:grpSpPr>
          <p:cxnSp>
            <p:nvCxnSpPr>
              <p:cNvPr id="8386" name="Google Shape;8386;p128"/>
              <p:cNvCxnSpPr/>
              <p:nvPr/>
            </p:nvCxnSpPr>
            <p:spPr>
              <a:xfrm>
                <a:off x="2644060" y="2874003"/>
                <a:ext cx="1201888" cy="0"/>
              </a:xfrm>
              <a:prstGeom prst="straightConnector1">
                <a:avLst/>
              </a:prstGeom>
              <a:noFill/>
              <a:ln w="28575" cap="flat" cmpd="sng">
                <a:solidFill>
                  <a:srgbClr val="CC0000"/>
                </a:solidFill>
                <a:prstDash val="solid"/>
                <a:round/>
                <a:headEnd type="none" w="med" len="med"/>
                <a:tailEnd type="none" w="med" len="med"/>
              </a:ln>
            </p:spPr>
          </p:cxnSp>
          <p:cxnSp>
            <p:nvCxnSpPr>
              <p:cNvPr id="8387" name="Google Shape;8387;p128"/>
              <p:cNvCxnSpPr/>
              <p:nvPr/>
            </p:nvCxnSpPr>
            <p:spPr>
              <a:xfrm>
                <a:off x="2850877" y="2898008"/>
                <a:ext cx="0" cy="611445"/>
              </a:xfrm>
              <a:prstGeom prst="straightConnector1">
                <a:avLst/>
              </a:prstGeom>
              <a:noFill/>
              <a:ln w="19050" cap="flat" cmpd="sng">
                <a:solidFill>
                  <a:srgbClr val="C00000"/>
                </a:solidFill>
                <a:prstDash val="solid"/>
                <a:miter lim="800000"/>
                <a:headEnd type="none" w="sm" len="sm"/>
                <a:tailEnd type="none" w="sm" len="sm"/>
              </a:ln>
            </p:spPr>
          </p:cxnSp>
        </p:grpSp>
      </p:grpSp>
      <p:sp>
        <p:nvSpPr>
          <p:cNvPr id="8388" name="Google Shape;8388;p12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14"/>
                                        </p:tgtEl>
                                        <p:attrNameLst>
                                          <p:attrName>style.visibility</p:attrName>
                                        </p:attrNameLst>
                                      </p:cBhvr>
                                      <p:to>
                                        <p:strVal val="visible"/>
                                      </p:to>
                                    </p:set>
                                    <p:animEffect transition="in" filter="fade">
                                      <p:cBhvr>
                                        <p:cTn id="7" dur="500"/>
                                        <p:tgtEl>
                                          <p:spTgt spid="8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83"/>
                                        </p:tgtEl>
                                        <p:attrNameLst>
                                          <p:attrName>style.visibility</p:attrName>
                                        </p:attrNameLst>
                                      </p:cBhvr>
                                      <p:to>
                                        <p:strVal val="visible"/>
                                      </p:to>
                                    </p:set>
                                    <p:animEffect transition="in" filter="fade">
                                      <p:cBhvr>
                                        <p:cTn id="12" dur="500"/>
                                        <p:tgtEl>
                                          <p:spTgt spid="83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17"/>
                                        </p:tgtEl>
                                        <p:attrNameLst>
                                          <p:attrName>style.visibility</p:attrName>
                                        </p:attrNameLst>
                                      </p:cBhvr>
                                      <p:to>
                                        <p:strVal val="visible"/>
                                      </p:to>
                                    </p:set>
                                    <p:animEffect transition="in" filter="fade">
                                      <p:cBhvr>
                                        <p:cTn id="17" dur="500"/>
                                        <p:tgtEl>
                                          <p:spTgt spid="83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66"/>
                                        </p:tgtEl>
                                        <p:attrNameLst>
                                          <p:attrName>style.visibility</p:attrName>
                                        </p:attrNameLst>
                                      </p:cBhvr>
                                      <p:to>
                                        <p:strVal val="visible"/>
                                      </p:to>
                                    </p:set>
                                    <p:animEffect transition="in" filter="fade">
                                      <p:cBhvr>
                                        <p:cTn id="22" dur="500"/>
                                        <p:tgtEl>
                                          <p:spTgt spid="8366"/>
                                        </p:tgtEl>
                                      </p:cBhvr>
                                    </p:animEffect>
                                  </p:childTnLst>
                                </p:cTn>
                              </p:par>
                              <p:par>
                                <p:cTn id="23" presetID="10" presetClass="entr" presetSubtype="0" fill="hold" nodeType="withEffect">
                                  <p:stCondLst>
                                    <p:cond delay="0"/>
                                  </p:stCondLst>
                                  <p:childTnLst>
                                    <p:set>
                                      <p:cBhvr>
                                        <p:cTn id="24" dur="1" fill="hold">
                                          <p:stCondLst>
                                            <p:cond delay="0"/>
                                          </p:stCondLst>
                                        </p:cTn>
                                        <p:tgtEl>
                                          <p:spTgt spid="8365"/>
                                        </p:tgtEl>
                                        <p:attrNameLst>
                                          <p:attrName>style.visibility</p:attrName>
                                        </p:attrNameLst>
                                      </p:cBhvr>
                                      <p:to>
                                        <p:strVal val="visible"/>
                                      </p:to>
                                    </p:set>
                                    <p:animEffect transition="in" filter="fade">
                                      <p:cBhvr>
                                        <p:cTn id="25" dur="500"/>
                                        <p:tgtEl>
                                          <p:spTgt spid="83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303"/>
                                        </p:tgtEl>
                                        <p:attrNameLst>
                                          <p:attrName>style.visibility</p:attrName>
                                        </p:attrNameLst>
                                      </p:cBhvr>
                                      <p:to>
                                        <p:strVal val="visible"/>
                                      </p:to>
                                    </p:set>
                                    <p:animEffect transition="in" filter="fade">
                                      <p:cBhvr>
                                        <p:cTn id="30" dur="500"/>
                                        <p:tgtEl>
                                          <p:spTgt spid="830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369"/>
                                        </p:tgtEl>
                                        <p:attrNameLst>
                                          <p:attrName>style.visibility</p:attrName>
                                        </p:attrNameLst>
                                      </p:cBhvr>
                                      <p:to>
                                        <p:strVal val="visible"/>
                                      </p:to>
                                    </p:set>
                                    <p:animEffect transition="in" filter="fade">
                                      <p:cBhvr>
                                        <p:cTn id="35" dur="500"/>
                                        <p:tgtEl>
                                          <p:spTgt spid="8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393"/>
        <p:cNvGrpSpPr/>
        <p:nvPr/>
      </p:nvGrpSpPr>
      <p:grpSpPr>
        <a:xfrm>
          <a:off x="0" y="0"/>
          <a:ext cx="0" cy="0"/>
          <a:chOff x="0" y="0"/>
          <a:chExt cx="0" cy="0"/>
        </a:xfrm>
      </p:grpSpPr>
      <p:sp>
        <p:nvSpPr>
          <p:cNvPr id="8394" name="Google Shape;8394;p129"/>
          <p:cNvSpPr txBox="1">
            <a:spLocks noGrp="1"/>
          </p:cNvSpPr>
          <p:nvPr>
            <p:ph type="title"/>
          </p:nvPr>
        </p:nvSpPr>
        <p:spPr>
          <a:xfrm>
            <a:off x="811390" y="259719"/>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slow start </a:t>
            </a:r>
            <a:endParaRPr sz="4400" b="0"/>
          </a:p>
        </p:txBody>
      </p:sp>
      <p:sp>
        <p:nvSpPr>
          <p:cNvPr id="8395" name="Google Shape;8395;p129"/>
          <p:cNvSpPr txBox="1"/>
          <p:nvPr/>
        </p:nvSpPr>
        <p:spPr>
          <a:xfrm>
            <a:off x="1143000" y="1384299"/>
            <a:ext cx="5118100" cy="5214257"/>
          </a:xfrm>
          <a:prstGeom prst="rect">
            <a:avLst/>
          </a:prstGeom>
          <a:noFill/>
          <a:ln>
            <a:noFill/>
          </a:ln>
        </p:spPr>
        <p:txBody>
          <a:bodyPr spcFirstLastPara="1" wrap="square" lIns="91425" tIns="45700" rIns="91425" bIns="45700" anchor="t" anchorCtr="0">
            <a:normAutofit/>
          </a:bodyPr>
          <a:lstStyle/>
          <a:p>
            <a:pPr marL="393700" marR="0" lvl="0" indent="-26352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when connection begins, increase rate exponentially until first loss event:</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initially </a:t>
            </a:r>
            <a:r>
              <a:rPr lang="en-US" sz="2800" b="1" i="0" u="none" strike="noStrike" cap="none">
                <a:solidFill>
                  <a:srgbClr val="000000"/>
                </a:solidFill>
                <a:latin typeface="Courier New"/>
                <a:ea typeface="Courier New"/>
                <a:cs typeface="Courier New"/>
                <a:sym typeface="Courier New"/>
              </a:rPr>
              <a:t>cwnd</a:t>
            </a:r>
            <a:r>
              <a:rPr lang="en-US" sz="2800" b="0" i="0" u="none" strike="noStrike" cap="none">
                <a:solidFill>
                  <a:srgbClr val="000000"/>
                </a:solidFill>
                <a:latin typeface="Calibri"/>
                <a:ea typeface="Calibri"/>
                <a:cs typeface="Calibri"/>
                <a:sym typeface="Calibri"/>
              </a:rPr>
              <a:t> = 1 MSS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double </a:t>
            </a:r>
            <a:r>
              <a:rPr lang="en-US" sz="2800" b="1" i="0" u="none" strike="noStrike" cap="none">
                <a:solidFill>
                  <a:srgbClr val="000000"/>
                </a:solidFill>
                <a:latin typeface="Courier New"/>
                <a:ea typeface="Courier New"/>
                <a:cs typeface="Courier New"/>
                <a:sym typeface="Courier New"/>
              </a:rPr>
              <a:t>cwnd</a:t>
            </a:r>
            <a:r>
              <a:rPr lang="en-US" sz="2800" b="0" i="0" u="none" strike="noStrike" cap="none">
                <a:solidFill>
                  <a:srgbClr val="000000"/>
                </a:solidFill>
                <a:latin typeface="Calibri"/>
                <a:ea typeface="Calibri"/>
                <a:cs typeface="Calibri"/>
                <a:sym typeface="Calibri"/>
              </a:rPr>
              <a:t> every RTT</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done by incrementing </a:t>
            </a:r>
            <a:r>
              <a:rPr lang="en-US" sz="2800" b="1" i="0" u="none" strike="noStrike" cap="none">
                <a:solidFill>
                  <a:srgbClr val="000000"/>
                </a:solidFill>
                <a:latin typeface="Courier New"/>
                <a:ea typeface="Courier New"/>
                <a:cs typeface="Courier New"/>
                <a:sym typeface="Courier New"/>
              </a:rPr>
              <a:t>cwnd</a:t>
            </a:r>
            <a:r>
              <a:rPr lang="en-US" sz="2800" b="0" i="0" u="none" strike="noStrike" cap="none">
                <a:solidFill>
                  <a:srgbClr val="000000"/>
                </a:solidFill>
                <a:latin typeface="Calibri"/>
                <a:ea typeface="Calibri"/>
                <a:cs typeface="Calibri"/>
                <a:sym typeface="Calibri"/>
              </a:rPr>
              <a:t> for every ACK received</a:t>
            </a:r>
            <a:endParaRPr/>
          </a:p>
        </p:txBody>
      </p:sp>
      <p:cxnSp>
        <p:nvCxnSpPr>
          <p:cNvPr id="8396" name="Google Shape;8396;p129"/>
          <p:cNvCxnSpPr/>
          <p:nvPr/>
        </p:nvCxnSpPr>
        <p:spPr>
          <a:xfrm>
            <a:off x="7585075" y="2306590"/>
            <a:ext cx="2505075" cy="352425"/>
          </a:xfrm>
          <a:prstGeom prst="straightConnector1">
            <a:avLst/>
          </a:prstGeom>
          <a:noFill/>
          <a:ln w="28575" cap="flat" cmpd="sng">
            <a:solidFill>
              <a:srgbClr val="3333CC"/>
            </a:solidFill>
            <a:prstDash val="solid"/>
            <a:round/>
            <a:headEnd type="none" w="med" len="med"/>
            <a:tailEnd type="triangle" w="med" len="med"/>
          </a:ln>
        </p:spPr>
      </p:cxnSp>
      <p:sp>
        <p:nvSpPr>
          <p:cNvPr id="8397" name="Google Shape;8397;p129"/>
          <p:cNvSpPr txBox="1"/>
          <p:nvPr/>
        </p:nvSpPr>
        <p:spPr>
          <a:xfrm>
            <a:off x="7181850" y="1168352"/>
            <a:ext cx="8699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Host A</a:t>
            </a:r>
            <a:endParaRPr/>
          </a:p>
        </p:txBody>
      </p:sp>
      <p:sp>
        <p:nvSpPr>
          <p:cNvPr id="8398" name="Google Shape;8398;p129"/>
          <p:cNvSpPr txBox="1"/>
          <p:nvPr/>
        </p:nvSpPr>
        <p:spPr>
          <a:xfrm rot="408567">
            <a:off x="8591550" y="2273252"/>
            <a:ext cx="1208088"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one segment</a:t>
            </a:r>
            <a:endParaRPr sz="1000" b="0" i="0" u="none" strike="noStrike" cap="none">
              <a:solidFill>
                <a:srgbClr val="000000"/>
              </a:solidFill>
              <a:latin typeface="Times New Roman"/>
              <a:ea typeface="Times New Roman"/>
              <a:cs typeface="Times New Roman"/>
              <a:sym typeface="Times New Roman"/>
            </a:endParaRPr>
          </a:p>
        </p:txBody>
      </p:sp>
      <p:sp>
        <p:nvSpPr>
          <p:cNvPr id="8399" name="Google Shape;8399;p129"/>
          <p:cNvSpPr txBox="1"/>
          <p:nvPr/>
        </p:nvSpPr>
        <p:spPr>
          <a:xfrm>
            <a:off x="9618663" y="1154065"/>
            <a:ext cx="8699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Host B</a:t>
            </a:r>
            <a:endParaRPr/>
          </a:p>
        </p:txBody>
      </p:sp>
      <p:cxnSp>
        <p:nvCxnSpPr>
          <p:cNvPr id="8400" name="Google Shape;8400;p129"/>
          <p:cNvCxnSpPr/>
          <p:nvPr/>
        </p:nvCxnSpPr>
        <p:spPr>
          <a:xfrm>
            <a:off x="7580313" y="2120852"/>
            <a:ext cx="0" cy="3848100"/>
          </a:xfrm>
          <a:prstGeom prst="straightConnector1">
            <a:avLst/>
          </a:prstGeom>
          <a:noFill/>
          <a:ln w="19050" cap="flat" cmpd="sng">
            <a:solidFill>
              <a:srgbClr val="777777"/>
            </a:solidFill>
            <a:prstDash val="solid"/>
            <a:round/>
            <a:headEnd type="none" w="med" len="med"/>
            <a:tailEnd type="none" w="med" len="med"/>
          </a:ln>
        </p:spPr>
      </p:cxnSp>
      <p:cxnSp>
        <p:nvCxnSpPr>
          <p:cNvPr id="8401" name="Google Shape;8401;p129"/>
          <p:cNvCxnSpPr/>
          <p:nvPr/>
        </p:nvCxnSpPr>
        <p:spPr>
          <a:xfrm>
            <a:off x="10094913" y="2158952"/>
            <a:ext cx="0" cy="3848100"/>
          </a:xfrm>
          <a:prstGeom prst="straightConnector1">
            <a:avLst/>
          </a:prstGeom>
          <a:noFill/>
          <a:ln w="19050" cap="flat" cmpd="sng">
            <a:solidFill>
              <a:srgbClr val="777777"/>
            </a:solidFill>
            <a:prstDash val="solid"/>
            <a:round/>
            <a:headEnd type="none" w="med" len="med"/>
            <a:tailEnd type="none" w="med" len="med"/>
          </a:ln>
        </p:spPr>
      </p:cxnSp>
      <p:grpSp>
        <p:nvGrpSpPr>
          <p:cNvPr id="8402" name="Google Shape;8402;p129"/>
          <p:cNvGrpSpPr/>
          <p:nvPr/>
        </p:nvGrpSpPr>
        <p:grpSpPr>
          <a:xfrm>
            <a:off x="7254874" y="2270077"/>
            <a:ext cx="304800" cy="830263"/>
            <a:chOff x="7254874" y="2270077"/>
            <a:chExt cx="304800" cy="830263"/>
          </a:xfrm>
        </p:grpSpPr>
        <p:sp>
          <p:nvSpPr>
            <p:cNvPr id="8403" name="Google Shape;8403;p129"/>
            <p:cNvSpPr txBox="1"/>
            <p:nvPr/>
          </p:nvSpPr>
          <p:spPr>
            <a:xfrm rot="-5400000">
              <a:off x="7142956" y="2510584"/>
              <a:ext cx="528637"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RTT</a:t>
              </a:r>
              <a:endParaRPr sz="1000" b="0" i="0" u="none" strike="noStrike" cap="none">
                <a:solidFill>
                  <a:srgbClr val="000000"/>
                </a:solidFill>
                <a:latin typeface="Arial"/>
                <a:ea typeface="Arial"/>
                <a:cs typeface="Arial"/>
                <a:sym typeface="Arial"/>
              </a:endParaRPr>
            </a:p>
          </p:txBody>
        </p:sp>
        <p:cxnSp>
          <p:nvCxnSpPr>
            <p:cNvPr id="8404" name="Google Shape;8404;p129"/>
            <p:cNvCxnSpPr/>
            <p:nvPr/>
          </p:nvCxnSpPr>
          <p:spPr>
            <a:xfrm rot="10800000">
              <a:off x="7399338" y="2270077"/>
              <a:ext cx="4762" cy="219075"/>
            </a:xfrm>
            <a:prstGeom prst="straightConnector1">
              <a:avLst/>
            </a:prstGeom>
            <a:noFill/>
            <a:ln w="19050" cap="flat" cmpd="sng">
              <a:solidFill>
                <a:srgbClr val="000000"/>
              </a:solidFill>
              <a:prstDash val="solid"/>
              <a:round/>
              <a:headEnd type="none" w="med" len="med"/>
              <a:tailEnd type="triangle" w="med" len="med"/>
            </a:ln>
          </p:spPr>
        </p:cxnSp>
        <p:cxnSp>
          <p:nvCxnSpPr>
            <p:cNvPr id="8405" name="Google Shape;8405;p129"/>
            <p:cNvCxnSpPr/>
            <p:nvPr/>
          </p:nvCxnSpPr>
          <p:spPr>
            <a:xfrm>
              <a:off x="7408863" y="2876502"/>
              <a:ext cx="4762" cy="223838"/>
            </a:xfrm>
            <a:prstGeom prst="straightConnector1">
              <a:avLst/>
            </a:prstGeom>
            <a:noFill/>
            <a:ln w="19050" cap="flat" cmpd="sng">
              <a:solidFill>
                <a:srgbClr val="000000"/>
              </a:solidFill>
              <a:prstDash val="solid"/>
              <a:round/>
              <a:headEnd type="none" w="med" len="med"/>
              <a:tailEnd type="triangle" w="med" len="med"/>
            </a:ln>
          </p:spPr>
        </p:cxnSp>
      </p:grpSp>
      <p:cxnSp>
        <p:nvCxnSpPr>
          <p:cNvPr id="8406" name="Google Shape;8406;p129"/>
          <p:cNvCxnSpPr/>
          <p:nvPr/>
        </p:nvCxnSpPr>
        <p:spPr>
          <a:xfrm rot="10800000" flipH="1">
            <a:off x="7561263" y="2711402"/>
            <a:ext cx="2505075" cy="352425"/>
          </a:xfrm>
          <a:prstGeom prst="straightConnector1">
            <a:avLst/>
          </a:prstGeom>
          <a:noFill/>
          <a:ln w="28575" cap="flat" cmpd="sng">
            <a:solidFill>
              <a:srgbClr val="3333CC"/>
            </a:solidFill>
            <a:prstDash val="solid"/>
            <a:round/>
            <a:headEnd type="triangle" w="med" len="med"/>
            <a:tailEnd type="none" w="med" len="med"/>
          </a:ln>
        </p:spPr>
      </p:cxnSp>
      <p:grpSp>
        <p:nvGrpSpPr>
          <p:cNvPr id="8407" name="Google Shape;8407;p129"/>
          <p:cNvGrpSpPr/>
          <p:nvPr/>
        </p:nvGrpSpPr>
        <p:grpSpPr>
          <a:xfrm>
            <a:off x="9809163" y="5453015"/>
            <a:ext cx="615950" cy="366712"/>
            <a:chOff x="3317" y="3527"/>
            <a:chExt cx="388" cy="231"/>
          </a:xfrm>
        </p:grpSpPr>
        <p:sp>
          <p:nvSpPr>
            <p:cNvPr id="8408" name="Google Shape;8408;p129"/>
            <p:cNvSpPr/>
            <p:nvPr/>
          </p:nvSpPr>
          <p:spPr>
            <a:xfrm>
              <a:off x="3342" y="3576"/>
              <a:ext cx="324" cy="1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09" name="Google Shape;8409;p129"/>
            <p:cNvSpPr txBox="1"/>
            <p:nvPr/>
          </p:nvSpPr>
          <p:spPr>
            <a:xfrm>
              <a:off x="3317" y="3527"/>
              <a:ext cx="388"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time</a:t>
              </a:r>
              <a:endParaRPr sz="1000" b="0" i="0" u="none" strike="noStrike" cap="none">
                <a:solidFill>
                  <a:srgbClr val="000000"/>
                </a:solidFill>
                <a:latin typeface="Arial"/>
                <a:ea typeface="Arial"/>
                <a:cs typeface="Arial"/>
                <a:sym typeface="Arial"/>
              </a:endParaRPr>
            </a:p>
          </p:txBody>
        </p:sp>
      </p:grpSp>
      <p:grpSp>
        <p:nvGrpSpPr>
          <p:cNvPr id="8410" name="Google Shape;8410;p129"/>
          <p:cNvGrpSpPr/>
          <p:nvPr/>
        </p:nvGrpSpPr>
        <p:grpSpPr>
          <a:xfrm>
            <a:off x="7585075" y="3087640"/>
            <a:ext cx="2509838" cy="438150"/>
            <a:chOff x="7585075" y="3087640"/>
            <a:chExt cx="2509838" cy="438150"/>
          </a:xfrm>
        </p:grpSpPr>
        <p:cxnSp>
          <p:nvCxnSpPr>
            <p:cNvPr id="8411" name="Google Shape;8411;p129"/>
            <p:cNvCxnSpPr/>
            <p:nvPr/>
          </p:nvCxnSpPr>
          <p:spPr>
            <a:xfrm>
              <a:off x="7589838" y="3087640"/>
              <a:ext cx="2505075" cy="352425"/>
            </a:xfrm>
            <a:prstGeom prst="straightConnector1">
              <a:avLst/>
            </a:prstGeom>
            <a:noFill/>
            <a:ln w="28575" cap="flat" cmpd="sng">
              <a:solidFill>
                <a:srgbClr val="3333CC"/>
              </a:solidFill>
              <a:prstDash val="solid"/>
              <a:round/>
              <a:headEnd type="none" w="med" len="med"/>
              <a:tailEnd type="triangle" w="med" len="med"/>
            </a:ln>
          </p:spPr>
        </p:cxnSp>
        <p:cxnSp>
          <p:nvCxnSpPr>
            <p:cNvPr id="8412" name="Google Shape;8412;p129"/>
            <p:cNvCxnSpPr/>
            <p:nvPr/>
          </p:nvCxnSpPr>
          <p:spPr>
            <a:xfrm>
              <a:off x="7585075" y="3173365"/>
              <a:ext cx="2505075" cy="352425"/>
            </a:xfrm>
            <a:prstGeom prst="straightConnector1">
              <a:avLst/>
            </a:prstGeom>
            <a:noFill/>
            <a:ln w="28575" cap="flat" cmpd="sng">
              <a:solidFill>
                <a:srgbClr val="3333CC"/>
              </a:solidFill>
              <a:prstDash val="solid"/>
              <a:round/>
              <a:headEnd type="none" w="med" len="med"/>
              <a:tailEnd type="triangle" w="med" len="med"/>
            </a:ln>
          </p:spPr>
        </p:cxnSp>
      </p:grpSp>
      <p:grpSp>
        <p:nvGrpSpPr>
          <p:cNvPr id="8413" name="Google Shape;8413;p129"/>
          <p:cNvGrpSpPr/>
          <p:nvPr/>
        </p:nvGrpSpPr>
        <p:grpSpPr>
          <a:xfrm>
            <a:off x="7558088" y="3697240"/>
            <a:ext cx="2555875" cy="612775"/>
            <a:chOff x="7558088" y="3697240"/>
            <a:chExt cx="2555875" cy="612775"/>
          </a:xfrm>
        </p:grpSpPr>
        <p:cxnSp>
          <p:nvCxnSpPr>
            <p:cNvPr id="8414" name="Google Shape;8414;p129"/>
            <p:cNvCxnSpPr/>
            <p:nvPr/>
          </p:nvCxnSpPr>
          <p:spPr>
            <a:xfrm rot="10800000" flipH="1">
              <a:off x="7585075" y="3697240"/>
              <a:ext cx="2528888" cy="361950"/>
            </a:xfrm>
            <a:prstGeom prst="straightConnector1">
              <a:avLst/>
            </a:prstGeom>
            <a:noFill/>
            <a:ln w="28575" cap="flat" cmpd="sng">
              <a:solidFill>
                <a:srgbClr val="3333CC"/>
              </a:solidFill>
              <a:prstDash val="solid"/>
              <a:round/>
              <a:headEnd type="triangle" w="med" len="med"/>
              <a:tailEnd type="none" w="med" len="med"/>
            </a:ln>
          </p:spPr>
        </p:cxnSp>
        <p:cxnSp>
          <p:nvCxnSpPr>
            <p:cNvPr id="8415" name="Google Shape;8415;p129"/>
            <p:cNvCxnSpPr/>
            <p:nvPr/>
          </p:nvCxnSpPr>
          <p:spPr>
            <a:xfrm rot="10800000" flipH="1">
              <a:off x="7558088" y="3957590"/>
              <a:ext cx="2505075" cy="352425"/>
            </a:xfrm>
            <a:prstGeom prst="straightConnector1">
              <a:avLst/>
            </a:prstGeom>
            <a:noFill/>
            <a:ln w="28575" cap="flat" cmpd="sng">
              <a:solidFill>
                <a:srgbClr val="3333CC"/>
              </a:solidFill>
              <a:prstDash val="solid"/>
              <a:round/>
              <a:headEnd type="triangle" w="med" len="med"/>
              <a:tailEnd type="none" w="med" len="med"/>
            </a:ln>
          </p:spPr>
        </p:cxnSp>
      </p:grpSp>
      <p:sp>
        <p:nvSpPr>
          <p:cNvPr id="8416" name="Google Shape;8416;p129"/>
          <p:cNvSpPr txBox="1"/>
          <p:nvPr/>
        </p:nvSpPr>
        <p:spPr>
          <a:xfrm rot="408567">
            <a:off x="8589963" y="3059065"/>
            <a:ext cx="1277937"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two segments</a:t>
            </a:r>
            <a:endParaRPr sz="1000" b="0" i="0" u="none" strike="noStrike" cap="none">
              <a:solidFill>
                <a:srgbClr val="000000"/>
              </a:solidFill>
              <a:latin typeface="Times New Roman"/>
              <a:ea typeface="Times New Roman"/>
              <a:cs typeface="Times New Roman"/>
              <a:sym typeface="Times New Roman"/>
            </a:endParaRPr>
          </a:p>
        </p:txBody>
      </p:sp>
      <p:sp>
        <p:nvSpPr>
          <p:cNvPr id="8417" name="Google Shape;8417;p129"/>
          <p:cNvSpPr txBox="1"/>
          <p:nvPr/>
        </p:nvSpPr>
        <p:spPr>
          <a:xfrm rot="408567">
            <a:off x="8682038" y="4073477"/>
            <a:ext cx="1306512"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four segments</a:t>
            </a:r>
            <a:endParaRPr sz="1000" b="0" i="0" u="none" strike="noStrike" cap="none">
              <a:solidFill>
                <a:srgbClr val="000000"/>
              </a:solidFill>
              <a:latin typeface="Times New Roman"/>
              <a:ea typeface="Times New Roman"/>
              <a:cs typeface="Times New Roman"/>
              <a:sym typeface="Times New Roman"/>
            </a:endParaRPr>
          </a:p>
        </p:txBody>
      </p:sp>
      <p:grpSp>
        <p:nvGrpSpPr>
          <p:cNvPr id="8418" name="Google Shape;8418;p129"/>
          <p:cNvGrpSpPr/>
          <p:nvPr/>
        </p:nvGrpSpPr>
        <p:grpSpPr>
          <a:xfrm>
            <a:off x="7580316" y="4092527"/>
            <a:ext cx="2519363" cy="652463"/>
            <a:chOff x="3954" y="2214"/>
            <a:chExt cx="1587" cy="411"/>
          </a:xfrm>
        </p:grpSpPr>
        <p:cxnSp>
          <p:nvCxnSpPr>
            <p:cNvPr id="8419" name="Google Shape;8419;p129"/>
            <p:cNvCxnSpPr/>
            <p:nvPr/>
          </p:nvCxnSpPr>
          <p:spPr>
            <a:xfrm>
              <a:off x="3963" y="2214"/>
              <a:ext cx="1578" cy="222"/>
            </a:xfrm>
            <a:prstGeom prst="straightConnector1">
              <a:avLst/>
            </a:prstGeom>
            <a:noFill/>
            <a:ln w="28575" cap="flat" cmpd="sng">
              <a:solidFill>
                <a:srgbClr val="3333CC"/>
              </a:solidFill>
              <a:prstDash val="solid"/>
              <a:round/>
              <a:headEnd type="none" w="med" len="med"/>
              <a:tailEnd type="triangle" w="med" len="med"/>
            </a:ln>
          </p:spPr>
        </p:cxnSp>
        <p:cxnSp>
          <p:nvCxnSpPr>
            <p:cNvPr id="8420" name="Google Shape;8420;p129"/>
            <p:cNvCxnSpPr/>
            <p:nvPr/>
          </p:nvCxnSpPr>
          <p:spPr>
            <a:xfrm>
              <a:off x="3954" y="2274"/>
              <a:ext cx="1578" cy="222"/>
            </a:xfrm>
            <a:prstGeom prst="straightConnector1">
              <a:avLst/>
            </a:prstGeom>
            <a:noFill/>
            <a:ln w="28575" cap="flat" cmpd="sng">
              <a:solidFill>
                <a:srgbClr val="3333CC"/>
              </a:solidFill>
              <a:prstDash val="solid"/>
              <a:round/>
              <a:headEnd type="none" w="med" len="med"/>
              <a:tailEnd type="triangle" w="med" len="med"/>
            </a:ln>
          </p:spPr>
        </p:cxnSp>
        <p:cxnSp>
          <p:nvCxnSpPr>
            <p:cNvPr id="8421" name="Google Shape;8421;p129"/>
            <p:cNvCxnSpPr/>
            <p:nvPr/>
          </p:nvCxnSpPr>
          <p:spPr>
            <a:xfrm>
              <a:off x="3963" y="2340"/>
              <a:ext cx="1578" cy="222"/>
            </a:xfrm>
            <a:prstGeom prst="straightConnector1">
              <a:avLst/>
            </a:prstGeom>
            <a:noFill/>
            <a:ln w="28575" cap="flat" cmpd="sng">
              <a:solidFill>
                <a:srgbClr val="3333CC"/>
              </a:solidFill>
              <a:prstDash val="solid"/>
              <a:round/>
              <a:headEnd type="none" w="med" len="med"/>
              <a:tailEnd type="triangle" w="med" len="med"/>
            </a:ln>
          </p:spPr>
        </p:cxnSp>
        <p:cxnSp>
          <p:nvCxnSpPr>
            <p:cNvPr id="8422" name="Google Shape;8422;p129"/>
            <p:cNvCxnSpPr/>
            <p:nvPr/>
          </p:nvCxnSpPr>
          <p:spPr>
            <a:xfrm>
              <a:off x="3957" y="2403"/>
              <a:ext cx="1578" cy="222"/>
            </a:xfrm>
            <a:prstGeom prst="straightConnector1">
              <a:avLst/>
            </a:prstGeom>
            <a:noFill/>
            <a:ln w="28575" cap="flat" cmpd="sng">
              <a:solidFill>
                <a:srgbClr val="3333CC"/>
              </a:solidFill>
              <a:prstDash val="solid"/>
              <a:round/>
              <a:headEnd type="none" w="med" len="med"/>
              <a:tailEnd type="triangle" w="med" len="med"/>
            </a:ln>
          </p:spPr>
        </p:cxnSp>
      </p:grpSp>
      <p:grpSp>
        <p:nvGrpSpPr>
          <p:cNvPr id="8423" name="Google Shape;8423;p129"/>
          <p:cNvGrpSpPr/>
          <p:nvPr/>
        </p:nvGrpSpPr>
        <p:grpSpPr>
          <a:xfrm rot="10800000" flipH="1">
            <a:off x="7866063" y="4473527"/>
            <a:ext cx="2228850" cy="604838"/>
            <a:chOff x="3954" y="2214"/>
            <a:chExt cx="1587" cy="411"/>
          </a:xfrm>
        </p:grpSpPr>
        <p:cxnSp>
          <p:nvCxnSpPr>
            <p:cNvPr id="8424" name="Google Shape;8424;p129"/>
            <p:cNvCxnSpPr/>
            <p:nvPr/>
          </p:nvCxnSpPr>
          <p:spPr>
            <a:xfrm>
              <a:off x="3963" y="2214"/>
              <a:ext cx="1578" cy="222"/>
            </a:xfrm>
            <a:prstGeom prst="straightConnector1">
              <a:avLst/>
            </a:prstGeom>
            <a:noFill/>
            <a:ln w="28575" cap="flat" cmpd="sng">
              <a:solidFill>
                <a:srgbClr val="3333CC"/>
              </a:solidFill>
              <a:prstDash val="solid"/>
              <a:round/>
              <a:headEnd type="triangle" w="med" len="med"/>
              <a:tailEnd type="none" w="med" len="med"/>
            </a:ln>
          </p:spPr>
        </p:cxnSp>
        <p:cxnSp>
          <p:nvCxnSpPr>
            <p:cNvPr id="8425" name="Google Shape;8425;p129"/>
            <p:cNvCxnSpPr/>
            <p:nvPr/>
          </p:nvCxnSpPr>
          <p:spPr>
            <a:xfrm>
              <a:off x="3954" y="2274"/>
              <a:ext cx="1578" cy="220"/>
            </a:xfrm>
            <a:prstGeom prst="straightConnector1">
              <a:avLst/>
            </a:prstGeom>
            <a:noFill/>
            <a:ln w="28575" cap="flat" cmpd="sng">
              <a:solidFill>
                <a:srgbClr val="3333CC"/>
              </a:solidFill>
              <a:prstDash val="solid"/>
              <a:round/>
              <a:headEnd type="triangle" w="med" len="med"/>
              <a:tailEnd type="none" w="med" len="med"/>
            </a:ln>
          </p:spPr>
        </p:cxnSp>
        <p:cxnSp>
          <p:nvCxnSpPr>
            <p:cNvPr id="8426" name="Google Shape;8426;p129"/>
            <p:cNvCxnSpPr/>
            <p:nvPr/>
          </p:nvCxnSpPr>
          <p:spPr>
            <a:xfrm>
              <a:off x="3963" y="2340"/>
              <a:ext cx="1578" cy="222"/>
            </a:xfrm>
            <a:prstGeom prst="straightConnector1">
              <a:avLst/>
            </a:prstGeom>
            <a:noFill/>
            <a:ln w="28575" cap="flat" cmpd="sng">
              <a:solidFill>
                <a:srgbClr val="3333CC"/>
              </a:solidFill>
              <a:prstDash val="solid"/>
              <a:round/>
              <a:headEnd type="triangle" w="med" len="med"/>
              <a:tailEnd type="none" w="med" len="med"/>
            </a:ln>
          </p:spPr>
        </p:cxnSp>
        <p:cxnSp>
          <p:nvCxnSpPr>
            <p:cNvPr id="8427" name="Google Shape;8427;p129"/>
            <p:cNvCxnSpPr/>
            <p:nvPr/>
          </p:nvCxnSpPr>
          <p:spPr>
            <a:xfrm>
              <a:off x="3957" y="2403"/>
              <a:ext cx="1578" cy="222"/>
            </a:xfrm>
            <a:prstGeom prst="straightConnector1">
              <a:avLst/>
            </a:prstGeom>
            <a:noFill/>
            <a:ln w="28575" cap="flat" cmpd="sng">
              <a:solidFill>
                <a:srgbClr val="3333CC"/>
              </a:solidFill>
              <a:prstDash val="solid"/>
              <a:round/>
              <a:headEnd type="triangle" w="med" len="med"/>
              <a:tailEnd type="none" w="med" len="med"/>
            </a:ln>
          </p:spPr>
        </p:cxnSp>
      </p:grpSp>
      <p:grpSp>
        <p:nvGrpSpPr>
          <p:cNvPr id="8428" name="Google Shape;8428;p129"/>
          <p:cNvGrpSpPr/>
          <p:nvPr/>
        </p:nvGrpSpPr>
        <p:grpSpPr>
          <a:xfrm>
            <a:off x="7142163" y="1492202"/>
            <a:ext cx="654050" cy="601663"/>
            <a:chOff x="-44" y="1473"/>
            <a:chExt cx="981" cy="1105"/>
          </a:xfrm>
        </p:grpSpPr>
        <p:pic>
          <p:nvPicPr>
            <p:cNvPr id="8429" name="Google Shape;8429;p12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430" name="Google Shape;8430;p12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8431" name="Google Shape;8431;p129"/>
          <p:cNvGrpSpPr/>
          <p:nvPr/>
        </p:nvGrpSpPr>
        <p:grpSpPr>
          <a:xfrm>
            <a:off x="9877425" y="1506490"/>
            <a:ext cx="382588" cy="547687"/>
            <a:chOff x="4140" y="429"/>
            <a:chExt cx="1425" cy="2396"/>
          </a:xfrm>
        </p:grpSpPr>
        <p:sp>
          <p:nvSpPr>
            <p:cNvPr id="8432" name="Google Shape;8432;p12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33" name="Google Shape;8433;p129"/>
            <p:cNvSpPr/>
            <p:nvPr/>
          </p:nvSpPr>
          <p:spPr>
            <a:xfrm>
              <a:off x="4205" y="429"/>
              <a:ext cx="1047"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34" name="Google Shape;8434;p12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35" name="Google Shape;8435;p12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36" name="Google Shape;8436;p129"/>
            <p:cNvSpPr/>
            <p:nvPr/>
          </p:nvSpPr>
          <p:spPr>
            <a:xfrm>
              <a:off x="4211" y="693"/>
              <a:ext cx="597"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437" name="Google Shape;8437;p129"/>
            <p:cNvGrpSpPr/>
            <p:nvPr/>
          </p:nvGrpSpPr>
          <p:grpSpPr>
            <a:xfrm>
              <a:off x="4749" y="665"/>
              <a:ext cx="579" cy="146"/>
              <a:chOff x="614" y="2565"/>
              <a:chExt cx="723" cy="140"/>
            </a:xfrm>
          </p:grpSpPr>
          <p:sp>
            <p:nvSpPr>
              <p:cNvPr id="8438" name="Google Shape;8438;p129"/>
              <p:cNvSpPr/>
              <p:nvPr/>
            </p:nvSpPr>
            <p:spPr>
              <a:xfrm>
                <a:off x="614" y="2565"/>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39" name="Google Shape;8439;p129"/>
              <p:cNvSpPr/>
              <p:nvPr/>
            </p:nvSpPr>
            <p:spPr>
              <a:xfrm>
                <a:off x="629" y="2579"/>
                <a:ext cx="694"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440" name="Google Shape;8440;p129"/>
            <p:cNvSpPr/>
            <p:nvPr/>
          </p:nvSpPr>
          <p:spPr>
            <a:xfrm>
              <a:off x="4223" y="1019"/>
              <a:ext cx="597"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441" name="Google Shape;8441;p129"/>
            <p:cNvGrpSpPr/>
            <p:nvPr/>
          </p:nvGrpSpPr>
          <p:grpSpPr>
            <a:xfrm>
              <a:off x="4749" y="991"/>
              <a:ext cx="579" cy="139"/>
              <a:chOff x="617" y="2565"/>
              <a:chExt cx="723" cy="144"/>
            </a:xfrm>
          </p:grpSpPr>
          <p:sp>
            <p:nvSpPr>
              <p:cNvPr id="8442" name="Google Shape;8442;p129"/>
              <p:cNvSpPr/>
              <p:nvPr/>
            </p:nvSpPr>
            <p:spPr>
              <a:xfrm>
                <a:off x="617" y="2565"/>
                <a:ext cx="723" cy="14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43" name="Google Shape;8443;p129"/>
              <p:cNvSpPr/>
              <p:nvPr/>
            </p:nvSpPr>
            <p:spPr>
              <a:xfrm>
                <a:off x="631" y="2580"/>
                <a:ext cx="694" cy="11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444" name="Google Shape;8444;p129"/>
            <p:cNvSpPr/>
            <p:nvPr/>
          </p:nvSpPr>
          <p:spPr>
            <a:xfrm>
              <a:off x="4217" y="1360"/>
              <a:ext cx="597" cy="4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45" name="Google Shape;8445;p129"/>
            <p:cNvSpPr/>
            <p:nvPr/>
          </p:nvSpPr>
          <p:spPr>
            <a:xfrm>
              <a:off x="4229" y="1658"/>
              <a:ext cx="597" cy="4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446" name="Google Shape;8446;p129"/>
            <p:cNvGrpSpPr/>
            <p:nvPr/>
          </p:nvGrpSpPr>
          <p:grpSpPr>
            <a:xfrm>
              <a:off x="4737" y="1630"/>
              <a:ext cx="580" cy="146"/>
              <a:chOff x="617" y="2571"/>
              <a:chExt cx="722" cy="134"/>
            </a:xfrm>
          </p:grpSpPr>
          <p:sp>
            <p:nvSpPr>
              <p:cNvPr id="8447" name="Google Shape;8447;p129"/>
              <p:cNvSpPr/>
              <p:nvPr/>
            </p:nvSpPr>
            <p:spPr>
              <a:xfrm>
                <a:off x="617" y="2571"/>
                <a:ext cx="722"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48" name="Google Shape;8448;p129"/>
              <p:cNvSpPr/>
              <p:nvPr/>
            </p:nvSpPr>
            <p:spPr>
              <a:xfrm>
                <a:off x="631" y="2584"/>
                <a:ext cx="692"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449" name="Google Shape;8449;p12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450" name="Google Shape;8450;p129"/>
            <p:cNvGrpSpPr/>
            <p:nvPr/>
          </p:nvGrpSpPr>
          <p:grpSpPr>
            <a:xfrm>
              <a:off x="4737" y="1325"/>
              <a:ext cx="585" cy="139"/>
              <a:chOff x="612" y="2566"/>
              <a:chExt cx="729" cy="139"/>
            </a:xfrm>
          </p:grpSpPr>
          <p:sp>
            <p:nvSpPr>
              <p:cNvPr id="8451" name="Google Shape;8451;p129"/>
              <p:cNvSpPr/>
              <p:nvPr/>
            </p:nvSpPr>
            <p:spPr>
              <a:xfrm>
                <a:off x="612" y="2566"/>
                <a:ext cx="729"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52" name="Google Shape;8452;p129"/>
              <p:cNvSpPr/>
              <p:nvPr/>
            </p:nvSpPr>
            <p:spPr>
              <a:xfrm>
                <a:off x="626" y="2580"/>
                <a:ext cx="700"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453" name="Google Shape;8453;p129"/>
            <p:cNvSpPr/>
            <p:nvPr/>
          </p:nvSpPr>
          <p:spPr>
            <a:xfrm>
              <a:off x="5252" y="429"/>
              <a:ext cx="65"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54" name="Google Shape;8454;p12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55" name="Google Shape;8455;p12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56" name="Google Shape;8456;p129"/>
            <p:cNvSpPr/>
            <p:nvPr/>
          </p:nvSpPr>
          <p:spPr>
            <a:xfrm>
              <a:off x="5518" y="2610"/>
              <a:ext cx="47"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57" name="Google Shape;8457;p12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58" name="Google Shape;8458;p129"/>
            <p:cNvSpPr/>
            <p:nvPr/>
          </p:nvSpPr>
          <p:spPr>
            <a:xfrm>
              <a:off x="4140" y="2679"/>
              <a:ext cx="1200"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59" name="Google Shape;8459;p129"/>
            <p:cNvSpPr/>
            <p:nvPr/>
          </p:nvSpPr>
          <p:spPr>
            <a:xfrm>
              <a:off x="4205" y="2714"/>
              <a:ext cx="1070" cy="76"/>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60" name="Google Shape;8460;p129"/>
            <p:cNvSpPr/>
            <p:nvPr/>
          </p:nvSpPr>
          <p:spPr>
            <a:xfrm>
              <a:off x="4306" y="2381"/>
              <a:ext cx="160"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61" name="Google Shape;8461;p129"/>
            <p:cNvSpPr/>
            <p:nvPr/>
          </p:nvSpPr>
          <p:spPr>
            <a:xfrm>
              <a:off x="4489" y="2387"/>
              <a:ext cx="160" cy="139"/>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8462" name="Google Shape;8462;p129"/>
            <p:cNvSpPr/>
            <p:nvPr/>
          </p:nvSpPr>
          <p:spPr>
            <a:xfrm>
              <a:off x="4660" y="2381"/>
              <a:ext cx="160"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463" name="Google Shape;8463;p129"/>
            <p:cNvSpPr/>
            <p:nvPr/>
          </p:nvSpPr>
          <p:spPr>
            <a:xfrm>
              <a:off x="5062" y="1832"/>
              <a:ext cx="83" cy="764"/>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464" name="Google Shape;8464;p129"/>
          <p:cNvSpPr txBox="1"/>
          <p:nvPr/>
        </p:nvSpPr>
        <p:spPr>
          <a:xfrm>
            <a:off x="1168400" y="4597399"/>
            <a:ext cx="5118100" cy="1905001"/>
          </a:xfrm>
          <a:prstGeom prst="rect">
            <a:avLst/>
          </a:prstGeom>
          <a:noFill/>
          <a:ln>
            <a:noFill/>
          </a:ln>
        </p:spPr>
        <p:txBody>
          <a:bodyPr spcFirstLastPara="1" wrap="square" lIns="91425" tIns="45700" rIns="91425" bIns="45700" anchor="t" anchorCtr="0">
            <a:normAutofit/>
          </a:bodyPr>
          <a:lstStyle/>
          <a:p>
            <a:pPr marL="393700" marR="0" lvl="0" indent="-263525" algn="l" rtl="0">
              <a:lnSpc>
                <a:spcPct val="90000"/>
              </a:lnSpc>
              <a:spcBef>
                <a:spcPts val="0"/>
              </a:spcBef>
              <a:spcAft>
                <a:spcPts val="0"/>
              </a:spcAft>
              <a:buClr>
                <a:srgbClr val="0000A3"/>
              </a:buClr>
              <a:buSzPts val="3200"/>
              <a:buFont typeface="Noto Sans Symbols"/>
              <a:buChar char="▪"/>
            </a:pPr>
            <a:r>
              <a:rPr lang="en-US" sz="3200" b="0" i="1" u="none" strike="noStrike" cap="none">
                <a:solidFill>
                  <a:srgbClr val="CC0000"/>
                </a:solidFill>
                <a:latin typeface="Calibri"/>
                <a:ea typeface="Calibri"/>
                <a:cs typeface="Calibri"/>
                <a:sym typeface="Calibri"/>
              </a:rPr>
              <a:t>summary: </a:t>
            </a:r>
            <a:r>
              <a:rPr lang="en-US" sz="3200" b="0" i="0" u="none" strike="noStrike" cap="none">
                <a:solidFill>
                  <a:srgbClr val="000000"/>
                </a:solidFill>
                <a:latin typeface="Calibri"/>
                <a:ea typeface="Calibri"/>
                <a:cs typeface="Calibri"/>
                <a:sym typeface="Calibri"/>
              </a:rPr>
              <a:t>initial rate is slow, but ramps up exponentially fast</a:t>
            </a:r>
            <a:endParaRPr/>
          </a:p>
        </p:txBody>
      </p:sp>
      <p:sp>
        <p:nvSpPr>
          <p:cNvPr id="8465" name="Google Shape;8465;p12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6"/>
                                        </p:tgtEl>
                                        <p:attrNameLst>
                                          <p:attrName>style.visibility</p:attrName>
                                        </p:attrNameLst>
                                      </p:cBhvr>
                                      <p:to>
                                        <p:strVal val="visible"/>
                                      </p:to>
                                    </p:set>
                                    <p:animEffect transition="in" filter="fade">
                                      <p:cBhvr>
                                        <p:cTn id="7" dur="500"/>
                                        <p:tgtEl>
                                          <p:spTgt spid="8396"/>
                                        </p:tgtEl>
                                      </p:cBhvr>
                                    </p:animEffect>
                                  </p:childTnLst>
                                </p:cTn>
                              </p:par>
                              <p:par>
                                <p:cTn id="8" presetID="10" presetClass="entr" presetSubtype="0" fill="hold" nodeType="withEffect">
                                  <p:stCondLst>
                                    <p:cond delay="0"/>
                                  </p:stCondLst>
                                  <p:childTnLst>
                                    <p:set>
                                      <p:cBhvr>
                                        <p:cTn id="9" dur="1" fill="hold">
                                          <p:stCondLst>
                                            <p:cond delay="0"/>
                                          </p:stCondLst>
                                        </p:cTn>
                                        <p:tgtEl>
                                          <p:spTgt spid="8398"/>
                                        </p:tgtEl>
                                        <p:attrNameLst>
                                          <p:attrName>style.visibility</p:attrName>
                                        </p:attrNameLst>
                                      </p:cBhvr>
                                      <p:to>
                                        <p:strVal val="visible"/>
                                      </p:to>
                                    </p:set>
                                    <p:animEffect transition="in" filter="fade">
                                      <p:cBhvr>
                                        <p:cTn id="10" dur="500"/>
                                        <p:tgtEl>
                                          <p:spTgt spid="839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406"/>
                                        </p:tgtEl>
                                        <p:attrNameLst>
                                          <p:attrName>style.visibility</p:attrName>
                                        </p:attrNameLst>
                                      </p:cBhvr>
                                      <p:to>
                                        <p:strVal val="visible"/>
                                      </p:to>
                                    </p:set>
                                    <p:animEffect transition="in" filter="fade">
                                      <p:cBhvr>
                                        <p:cTn id="14" dur="500"/>
                                        <p:tgtEl>
                                          <p:spTgt spid="840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402"/>
                                        </p:tgtEl>
                                        <p:attrNameLst>
                                          <p:attrName>style.visibility</p:attrName>
                                        </p:attrNameLst>
                                      </p:cBhvr>
                                      <p:to>
                                        <p:strVal val="visible"/>
                                      </p:to>
                                    </p:set>
                                    <p:animEffect transition="in" filter="fade">
                                      <p:cBhvr>
                                        <p:cTn id="18" dur="500"/>
                                        <p:tgtEl>
                                          <p:spTgt spid="840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410"/>
                                        </p:tgtEl>
                                        <p:attrNameLst>
                                          <p:attrName>style.visibility</p:attrName>
                                        </p:attrNameLst>
                                      </p:cBhvr>
                                      <p:to>
                                        <p:strVal val="visible"/>
                                      </p:to>
                                    </p:set>
                                    <p:animEffect transition="in" filter="fade">
                                      <p:cBhvr>
                                        <p:cTn id="23" dur="500"/>
                                        <p:tgtEl>
                                          <p:spTgt spid="8410"/>
                                        </p:tgtEl>
                                      </p:cBhvr>
                                    </p:animEffect>
                                  </p:childTnLst>
                                </p:cTn>
                              </p:par>
                              <p:par>
                                <p:cTn id="24" presetID="10" presetClass="entr" presetSubtype="0" fill="hold" nodeType="withEffect">
                                  <p:stCondLst>
                                    <p:cond delay="0"/>
                                  </p:stCondLst>
                                  <p:childTnLst>
                                    <p:set>
                                      <p:cBhvr>
                                        <p:cTn id="25" dur="1" fill="hold">
                                          <p:stCondLst>
                                            <p:cond delay="0"/>
                                          </p:stCondLst>
                                        </p:cTn>
                                        <p:tgtEl>
                                          <p:spTgt spid="8416"/>
                                        </p:tgtEl>
                                        <p:attrNameLst>
                                          <p:attrName>style.visibility</p:attrName>
                                        </p:attrNameLst>
                                      </p:cBhvr>
                                      <p:to>
                                        <p:strVal val="visible"/>
                                      </p:to>
                                    </p:set>
                                    <p:animEffect transition="in" filter="fade">
                                      <p:cBhvr>
                                        <p:cTn id="26" dur="500"/>
                                        <p:tgtEl>
                                          <p:spTgt spid="8416"/>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8413"/>
                                        </p:tgtEl>
                                        <p:attrNameLst>
                                          <p:attrName>style.visibility</p:attrName>
                                        </p:attrNameLst>
                                      </p:cBhvr>
                                      <p:to>
                                        <p:strVal val="visible"/>
                                      </p:to>
                                    </p:set>
                                    <p:animEffect transition="in" filter="fade">
                                      <p:cBhvr>
                                        <p:cTn id="30" dur="500"/>
                                        <p:tgtEl>
                                          <p:spTgt spid="8413"/>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418"/>
                                        </p:tgtEl>
                                        <p:attrNameLst>
                                          <p:attrName>style.visibility</p:attrName>
                                        </p:attrNameLst>
                                      </p:cBhvr>
                                      <p:to>
                                        <p:strVal val="visible"/>
                                      </p:to>
                                    </p:set>
                                    <p:animEffect transition="in" filter="fade">
                                      <p:cBhvr>
                                        <p:cTn id="34" dur="500"/>
                                        <p:tgtEl>
                                          <p:spTgt spid="8418"/>
                                        </p:tgtEl>
                                      </p:cBhvr>
                                    </p:animEffect>
                                  </p:childTnLst>
                                </p:cTn>
                              </p:par>
                              <p:par>
                                <p:cTn id="35" presetID="10" presetClass="entr" presetSubtype="0" fill="hold" nodeType="withEffect">
                                  <p:stCondLst>
                                    <p:cond delay="0"/>
                                  </p:stCondLst>
                                  <p:childTnLst>
                                    <p:set>
                                      <p:cBhvr>
                                        <p:cTn id="36" dur="1" fill="hold">
                                          <p:stCondLst>
                                            <p:cond delay="0"/>
                                          </p:stCondLst>
                                        </p:cTn>
                                        <p:tgtEl>
                                          <p:spTgt spid="8417"/>
                                        </p:tgtEl>
                                        <p:attrNameLst>
                                          <p:attrName>style.visibility</p:attrName>
                                        </p:attrNameLst>
                                      </p:cBhvr>
                                      <p:to>
                                        <p:strVal val="visible"/>
                                      </p:to>
                                    </p:set>
                                    <p:animEffect transition="in" filter="fade">
                                      <p:cBhvr>
                                        <p:cTn id="37" dur="500"/>
                                        <p:tgtEl>
                                          <p:spTgt spid="8417"/>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8423"/>
                                        </p:tgtEl>
                                        <p:attrNameLst>
                                          <p:attrName>style.visibility</p:attrName>
                                        </p:attrNameLst>
                                      </p:cBhvr>
                                      <p:to>
                                        <p:strVal val="visible"/>
                                      </p:to>
                                    </p:set>
                                    <p:animEffect transition="in" filter="fade">
                                      <p:cBhvr>
                                        <p:cTn id="41" dur="500"/>
                                        <p:tgtEl>
                                          <p:spTgt spid="84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464"/>
                                        </p:tgtEl>
                                        <p:attrNameLst>
                                          <p:attrName>style.visibility</p:attrName>
                                        </p:attrNameLst>
                                      </p:cBhvr>
                                      <p:to>
                                        <p:strVal val="visible"/>
                                      </p:to>
                                    </p:set>
                                    <p:animEffect transition="in" filter="fade">
                                      <p:cBhvr>
                                        <p:cTn id="46" dur="500"/>
                                        <p:tgtEl>
                                          <p:spTgt spid="8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470"/>
        <p:cNvGrpSpPr/>
        <p:nvPr/>
      </p:nvGrpSpPr>
      <p:grpSpPr>
        <a:xfrm>
          <a:off x="0" y="0"/>
          <a:ext cx="0" cy="0"/>
          <a:chOff x="0" y="0"/>
          <a:chExt cx="0" cy="0"/>
        </a:xfrm>
      </p:grpSpPr>
      <p:sp>
        <p:nvSpPr>
          <p:cNvPr id="8471" name="Google Shape;8471;p130"/>
          <p:cNvSpPr txBox="1">
            <a:spLocks noGrp="1"/>
          </p:cNvSpPr>
          <p:nvPr>
            <p:ph type="title"/>
          </p:nvPr>
        </p:nvSpPr>
        <p:spPr>
          <a:xfrm>
            <a:off x="812800" y="2467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from slow start to congestion avoidance</a:t>
            </a:r>
            <a:endParaRPr sz="4400" b="0"/>
          </a:p>
        </p:txBody>
      </p:sp>
      <p:sp>
        <p:nvSpPr>
          <p:cNvPr id="8472" name="Google Shape;8472;p130"/>
          <p:cNvSpPr txBox="1"/>
          <p:nvPr/>
        </p:nvSpPr>
        <p:spPr>
          <a:xfrm>
            <a:off x="952500" y="1382665"/>
            <a:ext cx="5054600" cy="19050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None/>
            </a:pPr>
            <a:r>
              <a:rPr lang="en-US" sz="2800" b="0" i="1" u="none" strike="noStrike" cap="none">
                <a:solidFill>
                  <a:srgbClr val="C00000"/>
                </a:solidFill>
                <a:latin typeface="Calibri"/>
                <a:ea typeface="Calibri"/>
                <a:cs typeface="Calibri"/>
                <a:sym typeface="Calibri"/>
              </a:rPr>
              <a:t>Q: </a:t>
            </a:r>
            <a:r>
              <a:rPr lang="en-US" sz="2800" b="0" i="0" u="none" strike="noStrike" cap="none">
                <a:solidFill>
                  <a:srgbClr val="000000"/>
                </a:solidFill>
                <a:latin typeface="Calibri"/>
                <a:ea typeface="Calibri"/>
                <a:cs typeface="Calibri"/>
                <a:sym typeface="Calibri"/>
              </a:rPr>
              <a:t>when should the exponential increase switch to linear? </a:t>
            </a:r>
            <a:endParaRPr/>
          </a:p>
          <a:p>
            <a:pPr marL="352425" marR="0" lvl="0" indent="-222250" algn="l" rtl="0">
              <a:lnSpc>
                <a:spcPct val="90000"/>
              </a:lnSpc>
              <a:spcBef>
                <a:spcPts val="1000"/>
              </a:spcBef>
              <a:spcAft>
                <a:spcPts val="0"/>
              </a:spcAft>
              <a:buClr>
                <a:srgbClr val="0000A3"/>
              </a:buClr>
              <a:buSzPts val="2800"/>
              <a:buFont typeface="Noto Sans Symbols"/>
              <a:buNone/>
            </a:pPr>
            <a:r>
              <a:rPr lang="en-US" sz="2800" b="0" i="1" u="none" strike="noStrike" cap="none">
                <a:solidFill>
                  <a:srgbClr val="C00000"/>
                </a:solidFill>
                <a:latin typeface="Calibri"/>
                <a:ea typeface="Calibri"/>
                <a:cs typeface="Calibri"/>
                <a:sym typeface="Calibri"/>
              </a:rPr>
              <a:t>A: </a:t>
            </a:r>
            <a:r>
              <a:rPr lang="en-US" sz="2800" b="0" i="0" u="none" strike="noStrike" cap="none">
                <a:solidFill>
                  <a:srgbClr val="000000"/>
                </a:solidFill>
                <a:latin typeface="Calibri"/>
                <a:ea typeface="Calibri"/>
                <a:cs typeface="Calibri"/>
                <a:sym typeface="Calibri"/>
              </a:rPr>
              <a:t>when </a:t>
            </a:r>
            <a:r>
              <a:rPr lang="en-US" sz="2800" b="1" i="0" u="none" strike="noStrike" cap="none">
                <a:solidFill>
                  <a:srgbClr val="000000"/>
                </a:solidFill>
                <a:latin typeface="Courier New"/>
                <a:ea typeface="Courier New"/>
                <a:cs typeface="Courier New"/>
                <a:sym typeface="Courier New"/>
              </a:rPr>
              <a:t>cwnd</a:t>
            </a:r>
            <a:r>
              <a:rPr lang="en-US" sz="2800" b="0" i="0" u="none" strike="noStrike" cap="none">
                <a:solidFill>
                  <a:srgbClr val="000000"/>
                </a:solidFill>
                <a:latin typeface="Calibri"/>
                <a:ea typeface="Calibri"/>
                <a:cs typeface="Calibri"/>
                <a:sym typeface="Calibri"/>
              </a:rPr>
              <a:t> gets to 1/2 of its value before timeout.</a:t>
            </a:r>
            <a:endParaRPr/>
          </a:p>
        </p:txBody>
      </p:sp>
      <p:sp>
        <p:nvSpPr>
          <p:cNvPr id="8473" name="Google Shape;8473;p130"/>
          <p:cNvSpPr txBox="1"/>
          <p:nvPr/>
        </p:nvSpPr>
        <p:spPr>
          <a:xfrm>
            <a:off x="952500" y="3528965"/>
            <a:ext cx="4927600" cy="19050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00000"/>
                </a:solidFill>
                <a:latin typeface="Calibri"/>
                <a:ea typeface="Calibri"/>
                <a:cs typeface="Calibri"/>
                <a:sym typeface="Calibri"/>
              </a:rPr>
              <a:t>Implementation:</a:t>
            </a:r>
            <a:endParaRPr/>
          </a:p>
          <a:p>
            <a:pPr marL="352425" marR="0" lvl="0" indent="-22225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variable </a:t>
            </a:r>
            <a:r>
              <a:rPr lang="en-US" sz="2400" b="1" i="0" u="none" strike="noStrike" cap="none">
                <a:solidFill>
                  <a:srgbClr val="000000"/>
                </a:solidFill>
                <a:latin typeface="Courier New"/>
                <a:ea typeface="Courier New"/>
                <a:cs typeface="Courier New"/>
                <a:sym typeface="Courier New"/>
              </a:rPr>
              <a:t>ssthresh</a:t>
            </a:r>
            <a:r>
              <a:rPr lang="en-US" sz="2400" b="0" i="0" u="none" strike="noStrike" cap="none">
                <a:solidFill>
                  <a:srgbClr val="000000"/>
                </a:solidFill>
                <a:latin typeface="Courier New"/>
                <a:ea typeface="Courier New"/>
                <a:cs typeface="Courier New"/>
                <a:sym typeface="Courier New"/>
              </a:rPr>
              <a:t> </a:t>
            </a:r>
            <a:endParaRPr/>
          </a:p>
          <a:p>
            <a:pPr marL="352425" marR="0" lvl="0" indent="-22225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on loss event, </a:t>
            </a:r>
            <a:r>
              <a:rPr lang="en-US" sz="2400" b="1" i="0" u="none" strike="noStrike" cap="none">
                <a:solidFill>
                  <a:srgbClr val="000000"/>
                </a:solidFill>
                <a:latin typeface="Courier New"/>
                <a:ea typeface="Courier New"/>
                <a:cs typeface="Courier New"/>
                <a:sym typeface="Courier New"/>
              </a:rPr>
              <a:t>ssthresh</a:t>
            </a:r>
            <a:r>
              <a:rPr lang="en-US" sz="2400" b="0" i="0" u="none" strike="noStrike" cap="none">
                <a:solidFill>
                  <a:srgbClr val="000000"/>
                </a:solidFill>
                <a:latin typeface="Calibri"/>
                <a:ea typeface="Calibri"/>
                <a:cs typeface="Calibri"/>
                <a:sym typeface="Calibri"/>
              </a:rPr>
              <a:t> is set to 1/2 of </a:t>
            </a:r>
            <a:r>
              <a:rPr lang="en-US" sz="2400" b="1" i="0" u="none" strike="noStrike" cap="none">
                <a:solidFill>
                  <a:srgbClr val="000000"/>
                </a:solidFill>
                <a:latin typeface="Courier New"/>
                <a:ea typeface="Courier New"/>
                <a:cs typeface="Courier New"/>
                <a:sym typeface="Courier New"/>
              </a:rPr>
              <a:t>cwnd</a:t>
            </a:r>
            <a:r>
              <a:rPr lang="en-US" sz="2400" b="0" i="0" u="none" strike="noStrike" cap="none">
                <a:solidFill>
                  <a:srgbClr val="000000"/>
                </a:solidFill>
                <a:latin typeface="Courier New"/>
                <a:ea typeface="Courier New"/>
                <a:cs typeface="Courier New"/>
                <a:sym typeface="Courier New"/>
              </a:rPr>
              <a:t> </a:t>
            </a:r>
            <a:r>
              <a:rPr lang="en-US" sz="2400" b="0" i="0" u="none" strike="noStrike" cap="none">
                <a:solidFill>
                  <a:srgbClr val="000000"/>
                </a:solidFill>
                <a:latin typeface="Calibri"/>
                <a:ea typeface="Calibri"/>
                <a:cs typeface="Calibri"/>
                <a:sym typeface="Calibri"/>
              </a:rPr>
              <a:t>just before loss event</a:t>
            </a:r>
            <a:endParaRPr/>
          </a:p>
        </p:txBody>
      </p:sp>
      <p:pic>
        <p:nvPicPr>
          <p:cNvPr id="8474" name="Google Shape;8474;p130"/>
          <p:cNvPicPr preferRelativeResize="0"/>
          <p:nvPr/>
        </p:nvPicPr>
        <p:blipFill rotWithShape="1">
          <a:blip r:embed="rId3">
            <a:alphaModFix/>
          </a:blip>
          <a:srcRect/>
          <a:stretch/>
        </p:blipFill>
        <p:spPr>
          <a:xfrm>
            <a:off x="6021387" y="1889345"/>
            <a:ext cx="5536882" cy="3157538"/>
          </a:xfrm>
          <a:prstGeom prst="rect">
            <a:avLst/>
          </a:prstGeom>
          <a:noFill/>
          <a:ln>
            <a:noFill/>
          </a:ln>
        </p:spPr>
      </p:pic>
      <p:sp>
        <p:nvSpPr>
          <p:cNvPr id="8475" name="Google Shape;8475;p130"/>
          <p:cNvSpPr txBox="1"/>
          <p:nvPr/>
        </p:nvSpPr>
        <p:spPr>
          <a:xfrm>
            <a:off x="1143000" y="6135312"/>
            <a:ext cx="97567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Check out the online interactive exercises for more examples: h</a:t>
            </a:r>
            <a:r>
              <a:rPr lang="en-US" sz="1200" b="0" i="0" u="none" strike="noStrike" cap="none">
                <a:solidFill>
                  <a:srgbClr val="000000"/>
                </a:solidFill>
                <a:latin typeface="Arial"/>
                <a:ea typeface="Arial"/>
                <a:cs typeface="Arial"/>
                <a:sym typeface="Arial"/>
              </a:rPr>
              <a:t>ttp://gaia.cs.umass.edu/kurose_ross/interactive/</a:t>
            </a:r>
            <a:endParaRPr/>
          </a:p>
        </p:txBody>
      </p:sp>
      <p:sp>
        <p:nvSpPr>
          <p:cNvPr id="8476" name="Google Shape;8476;p130"/>
          <p:cNvSpPr/>
          <p:nvPr/>
        </p:nvSpPr>
        <p:spPr>
          <a:xfrm>
            <a:off x="7851775" y="3825875"/>
            <a:ext cx="850900" cy="2000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77" name="Google Shape;8477;p130"/>
          <p:cNvSpPr/>
          <p:nvPr/>
        </p:nvSpPr>
        <p:spPr>
          <a:xfrm>
            <a:off x="7677150" y="3924300"/>
            <a:ext cx="850900"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478" name="Google Shape;8478;p130"/>
          <p:cNvPicPr preferRelativeResize="0"/>
          <p:nvPr/>
        </p:nvPicPr>
        <p:blipFill rotWithShape="1">
          <a:blip r:embed="rId4">
            <a:alphaModFix/>
          </a:blip>
          <a:srcRect/>
          <a:stretch/>
        </p:blipFill>
        <p:spPr>
          <a:xfrm>
            <a:off x="10020300" y="3804496"/>
            <a:ext cx="1003300" cy="234103"/>
          </a:xfrm>
          <a:prstGeom prst="rect">
            <a:avLst/>
          </a:prstGeom>
          <a:noFill/>
          <a:ln>
            <a:noFill/>
          </a:ln>
        </p:spPr>
      </p:pic>
      <p:sp>
        <p:nvSpPr>
          <p:cNvPr id="8479" name="Google Shape;8479;p130"/>
          <p:cNvSpPr/>
          <p:nvPr/>
        </p:nvSpPr>
        <p:spPr>
          <a:xfrm>
            <a:off x="9194800" y="1892300"/>
            <a:ext cx="2133600" cy="248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80" name="Google Shape;8480;p130"/>
          <p:cNvSpPr txBox="1"/>
          <p:nvPr/>
        </p:nvSpPr>
        <p:spPr>
          <a:xfrm>
            <a:off x="9067800" y="2197100"/>
            <a:ext cx="3113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Calibri"/>
              <a:buNone/>
            </a:pPr>
            <a:r>
              <a:rPr lang="en-US" sz="1800" b="1" i="0" u="none" strike="noStrike" cap="none">
                <a:solidFill>
                  <a:srgbClr val="FF0000"/>
                </a:solidFill>
                <a:latin typeface="Calibri"/>
                <a:ea typeface="Calibri"/>
                <a:cs typeface="Calibri"/>
                <a:sym typeface="Calibri"/>
              </a:rPr>
              <a:t>X</a:t>
            </a:r>
            <a:endParaRPr/>
          </a:p>
        </p:txBody>
      </p:sp>
      <p:sp>
        <p:nvSpPr>
          <p:cNvPr id="8481" name="Google Shape;8481;p13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3"/>
                                        </p:tgtEl>
                                        <p:attrNameLst>
                                          <p:attrName>style.visibility</p:attrName>
                                        </p:attrNameLst>
                                      </p:cBhvr>
                                      <p:to>
                                        <p:strVal val="visible"/>
                                      </p:to>
                                    </p:set>
                                    <p:animEffect transition="in" filter="fade">
                                      <p:cBhvr>
                                        <p:cTn id="7" dur="500"/>
                                        <p:tgtEl>
                                          <p:spTgt spid="84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479"/>
                                        </p:tgtEl>
                                      </p:cBhvr>
                                    </p:animEffect>
                                    <p:set>
                                      <p:cBhvr>
                                        <p:cTn id="12" dur="1" fill="hold">
                                          <p:stCondLst>
                                            <p:cond delay="500"/>
                                          </p:stCondLst>
                                        </p:cTn>
                                        <p:tgtEl>
                                          <p:spTgt spid="847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75"/>
                                        </p:tgtEl>
                                        <p:attrNameLst>
                                          <p:attrName>style.visibility</p:attrName>
                                        </p:attrNameLst>
                                      </p:cBhvr>
                                      <p:to>
                                        <p:strVal val="visible"/>
                                      </p:to>
                                    </p:set>
                                    <p:animEffect transition="in" filter="fade">
                                      <p:cBhvr>
                                        <p:cTn id="17" dur="500"/>
                                        <p:tgtEl>
                                          <p:spTgt spid="8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486"/>
        <p:cNvGrpSpPr/>
        <p:nvPr/>
      </p:nvGrpSpPr>
      <p:grpSpPr>
        <a:xfrm>
          <a:off x="0" y="0"/>
          <a:ext cx="0" cy="0"/>
          <a:chOff x="0" y="0"/>
          <a:chExt cx="0" cy="0"/>
        </a:xfrm>
      </p:grpSpPr>
      <p:sp>
        <p:nvSpPr>
          <p:cNvPr id="8487" name="Google Shape;8487;p131"/>
          <p:cNvSpPr txBox="1">
            <a:spLocks noGrp="1"/>
          </p:cNvSpPr>
          <p:nvPr>
            <p:ph type="title"/>
          </p:nvPr>
        </p:nvSpPr>
        <p:spPr>
          <a:xfrm>
            <a:off x="812800" y="232962"/>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Summary: TCP congestion control</a:t>
            </a:r>
            <a:endParaRPr sz="4400" b="0"/>
          </a:p>
        </p:txBody>
      </p:sp>
      <p:grpSp>
        <p:nvGrpSpPr>
          <p:cNvPr id="8488" name="Google Shape;8488;p131"/>
          <p:cNvGrpSpPr/>
          <p:nvPr/>
        </p:nvGrpSpPr>
        <p:grpSpPr>
          <a:xfrm>
            <a:off x="5041900" y="2967944"/>
            <a:ext cx="2133600" cy="814388"/>
            <a:chOff x="2168" y="1727"/>
            <a:chExt cx="1344" cy="513"/>
          </a:xfrm>
        </p:grpSpPr>
        <p:grpSp>
          <p:nvGrpSpPr>
            <p:cNvPr id="8489" name="Google Shape;8489;p131"/>
            <p:cNvGrpSpPr/>
            <p:nvPr/>
          </p:nvGrpSpPr>
          <p:grpSpPr>
            <a:xfrm>
              <a:off x="2280" y="1727"/>
              <a:ext cx="1118" cy="513"/>
              <a:chOff x="2280" y="1727"/>
              <a:chExt cx="1118" cy="513"/>
            </a:xfrm>
          </p:grpSpPr>
          <p:sp>
            <p:nvSpPr>
              <p:cNvPr id="8490" name="Google Shape;8490;p131"/>
              <p:cNvSpPr txBox="1"/>
              <p:nvPr/>
            </p:nvSpPr>
            <p:spPr>
              <a:xfrm>
                <a:off x="2640" y="1727"/>
                <a:ext cx="377" cy="1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timeout</a:t>
                </a:r>
                <a:endParaRPr/>
              </a:p>
            </p:txBody>
          </p:sp>
          <p:sp>
            <p:nvSpPr>
              <p:cNvPr id="8491" name="Google Shape;8491;p131"/>
              <p:cNvSpPr txBox="1"/>
              <p:nvPr/>
            </p:nvSpPr>
            <p:spPr>
              <a:xfrm>
                <a:off x="2280" y="1838"/>
                <a:ext cx="1118" cy="402"/>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ssthresh = cwnd/2</a:t>
                </a:r>
                <a:endParaRPr/>
              </a:p>
              <a:p>
                <a:pPr marL="0" marR="0" lvl="0" indent="0" algn="ctr" rtl="0">
                  <a:lnSpc>
                    <a:spcPct val="85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cwnd = 1 MSS</a:t>
                </a:r>
                <a:endParaRPr/>
              </a:p>
              <a:p>
                <a:pPr marL="0" marR="0" lvl="0" indent="0" algn="ctr" rtl="0">
                  <a:lnSpc>
                    <a:spcPct val="85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dupACKcount = 0</a:t>
                </a:r>
                <a:endParaRPr/>
              </a:p>
              <a:p>
                <a:pPr marL="0" marR="0" lvl="0" indent="0" algn="ctr" rtl="0">
                  <a:lnSpc>
                    <a:spcPct val="85000"/>
                  </a:lnSpc>
                  <a:spcBef>
                    <a:spcPts val="0"/>
                  </a:spcBef>
                  <a:spcAft>
                    <a:spcPts val="0"/>
                  </a:spcAft>
                  <a:buClr>
                    <a:srgbClr val="000099"/>
                  </a:buClr>
                  <a:buSzPts val="1000"/>
                  <a:buFont typeface="Arial"/>
                  <a:buNone/>
                </a:pPr>
                <a:r>
                  <a:rPr lang="en-US" sz="1000" b="0" i="1" u="none" strike="noStrike" cap="none">
                    <a:solidFill>
                      <a:srgbClr val="000099"/>
                    </a:solidFill>
                    <a:latin typeface="Arial"/>
                    <a:ea typeface="Arial"/>
                    <a:cs typeface="Arial"/>
                    <a:sym typeface="Arial"/>
                  </a:rPr>
                  <a:t>retransmit missing segment</a:t>
                </a:r>
                <a:r>
                  <a:rPr lang="en-US" sz="1200" b="0" i="0" u="none" strike="noStrike" cap="none">
                    <a:solidFill>
                      <a:srgbClr val="000000"/>
                    </a:solidFill>
                    <a:latin typeface="Arial"/>
                    <a:ea typeface="Arial"/>
                    <a:cs typeface="Arial"/>
                    <a:sym typeface="Arial"/>
                  </a:rPr>
                  <a:t> </a:t>
                </a:r>
                <a:endParaRPr/>
              </a:p>
            </p:txBody>
          </p:sp>
          <p:cxnSp>
            <p:nvCxnSpPr>
              <p:cNvPr id="8492" name="Google Shape;8492;p131"/>
              <p:cNvCxnSpPr/>
              <p:nvPr/>
            </p:nvCxnSpPr>
            <p:spPr>
              <a:xfrm>
                <a:off x="2491" y="1857"/>
                <a:ext cx="697" cy="0"/>
              </a:xfrm>
              <a:prstGeom prst="straightConnector1">
                <a:avLst/>
              </a:prstGeom>
              <a:noFill/>
              <a:ln w="9525" cap="flat" cmpd="sng">
                <a:solidFill>
                  <a:srgbClr val="000000"/>
                </a:solidFill>
                <a:prstDash val="solid"/>
                <a:round/>
                <a:headEnd type="none" w="med" len="med"/>
                <a:tailEnd type="none" w="med" len="med"/>
              </a:ln>
            </p:spPr>
          </p:cxnSp>
        </p:grpSp>
        <p:cxnSp>
          <p:nvCxnSpPr>
            <p:cNvPr id="8493" name="Google Shape;8493;p131"/>
            <p:cNvCxnSpPr/>
            <p:nvPr/>
          </p:nvCxnSpPr>
          <p:spPr>
            <a:xfrm rot="10800000">
              <a:off x="2168" y="1734"/>
              <a:ext cx="1344" cy="0"/>
            </a:xfrm>
            <a:prstGeom prst="straightConnector1">
              <a:avLst/>
            </a:prstGeom>
            <a:noFill/>
            <a:ln w="9525" cap="flat" cmpd="sng">
              <a:solidFill>
                <a:srgbClr val="000000"/>
              </a:solidFill>
              <a:prstDash val="solid"/>
              <a:round/>
              <a:headEnd type="none" w="med" len="med"/>
              <a:tailEnd type="triangle" w="med" len="med"/>
            </a:ln>
          </p:spPr>
        </p:cxnSp>
      </p:grpSp>
      <p:grpSp>
        <p:nvGrpSpPr>
          <p:cNvPr id="8494" name="Google Shape;8494;p131"/>
          <p:cNvGrpSpPr/>
          <p:nvPr/>
        </p:nvGrpSpPr>
        <p:grpSpPr>
          <a:xfrm>
            <a:off x="5072063" y="2491694"/>
            <a:ext cx="2133600" cy="398463"/>
            <a:chOff x="2187" y="1427"/>
            <a:chExt cx="1344" cy="251"/>
          </a:xfrm>
        </p:grpSpPr>
        <p:cxnSp>
          <p:nvCxnSpPr>
            <p:cNvPr id="8495" name="Google Shape;8495;p131"/>
            <p:cNvCxnSpPr/>
            <p:nvPr/>
          </p:nvCxnSpPr>
          <p:spPr>
            <a:xfrm rot="10800000">
              <a:off x="2187" y="1673"/>
              <a:ext cx="1344" cy="0"/>
            </a:xfrm>
            <a:prstGeom prst="straightConnector1">
              <a:avLst/>
            </a:prstGeom>
            <a:noFill/>
            <a:ln w="9525" cap="flat" cmpd="sng">
              <a:solidFill>
                <a:srgbClr val="000000"/>
              </a:solidFill>
              <a:prstDash val="solid"/>
              <a:round/>
              <a:headEnd type="triangle" w="med" len="med"/>
              <a:tailEnd type="none" w="med" len="med"/>
            </a:ln>
          </p:spPr>
        </p:cxnSp>
        <p:sp>
          <p:nvSpPr>
            <p:cNvPr id="8496" name="Google Shape;8496;p131"/>
            <p:cNvSpPr txBox="1"/>
            <p:nvPr/>
          </p:nvSpPr>
          <p:spPr>
            <a:xfrm>
              <a:off x="2740" y="1543"/>
              <a:ext cx="171" cy="13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000"/>
                <a:buFont typeface="Noto Sans Symbols"/>
                <a:buNone/>
              </a:pPr>
              <a:r>
                <a:rPr lang="en-US" sz="1000" b="0" i="0" u="none" strike="noStrike" cap="none">
                  <a:solidFill>
                    <a:srgbClr val="000000"/>
                  </a:solidFill>
                  <a:latin typeface="Noto Sans Symbols"/>
                  <a:ea typeface="Noto Sans Symbols"/>
                  <a:cs typeface="Noto Sans Symbols"/>
                  <a:sym typeface="Noto Sans Symbols"/>
                </a:rPr>
                <a:t>Λ</a:t>
              </a:r>
              <a:endParaRPr sz="1200" b="0" i="0" u="none" strike="noStrike" cap="none">
                <a:solidFill>
                  <a:srgbClr val="000000"/>
                </a:solidFill>
                <a:latin typeface="Noto Sans Symbols"/>
                <a:ea typeface="Noto Sans Symbols"/>
                <a:cs typeface="Noto Sans Symbols"/>
                <a:sym typeface="Noto Sans Symbols"/>
              </a:endParaRPr>
            </a:p>
          </p:txBody>
        </p:sp>
        <p:cxnSp>
          <p:nvCxnSpPr>
            <p:cNvPr id="8497" name="Google Shape;8497;p131"/>
            <p:cNvCxnSpPr/>
            <p:nvPr/>
          </p:nvCxnSpPr>
          <p:spPr>
            <a:xfrm>
              <a:off x="2572" y="1554"/>
              <a:ext cx="535" cy="0"/>
            </a:xfrm>
            <a:prstGeom prst="straightConnector1">
              <a:avLst/>
            </a:prstGeom>
            <a:noFill/>
            <a:ln w="9525" cap="flat" cmpd="sng">
              <a:solidFill>
                <a:srgbClr val="000000"/>
              </a:solidFill>
              <a:prstDash val="solid"/>
              <a:round/>
              <a:headEnd type="none" w="med" len="med"/>
              <a:tailEnd type="none" w="med" len="med"/>
            </a:ln>
          </p:spPr>
        </p:cxnSp>
        <p:grpSp>
          <p:nvGrpSpPr>
            <p:cNvPr id="8498" name="Google Shape;8498;p131"/>
            <p:cNvGrpSpPr/>
            <p:nvPr/>
          </p:nvGrpSpPr>
          <p:grpSpPr>
            <a:xfrm>
              <a:off x="2486" y="1427"/>
              <a:ext cx="694" cy="154"/>
              <a:chOff x="2458" y="1450"/>
              <a:chExt cx="694" cy="154"/>
            </a:xfrm>
          </p:grpSpPr>
          <p:sp>
            <p:nvSpPr>
              <p:cNvPr id="8499" name="Google Shape;8499;p131"/>
              <p:cNvSpPr txBox="1"/>
              <p:nvPr/>
            </p:nvSpPr>
            <p:spPr>
              <a:xfrm>
                <a:off x="2458" y="1450"/>
                <a:ext cx="694" cy="1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cwnd &gt; ssthresh</a:t>
                </a:r>
                <a:endParaRPr/>
              </a:p>
            </p:txBody>
          </p:sp>
          <p:cxnSp>
            <p:nvCxnSpPr>
              <p:cNvPr id="8500" name="Google Shape;8500;p131"/>
              <p:cNvCxnSpPr/>
              <p:nvPr/>
            </p:nvCxnSpPr>
            <p:spPr>
              <a:xfrm>
                <a:off x="2724" y="1557"/>
                <a:ext cx="47" cy="0"/>
              </a:xfrm>
              <a:prstGeom prst="straightConnector1">
                <a:avLst/>
              </a:prstGeom>
              <a:noFill/>
              <a:ln w="9525" cap="flat" cmpd="sng">
                <a:solidFill>
                  <a:srgbClr val="000000"/>
                </a:solidFill>
                <a:prstDash val="solid"/>
                <a:round/>
                <a:headEnd type="none" w="med" len="med"/>
                <a:tailEnd type="none" w="med" len="med"/>
              </a:ln>
            </p:spPr>
          </p:cxnSp>
        </p:grpSp>
      </p:grpSp>
      <p:grpSp>
        <p:nvGrpSpPr>
          <p:cNvPr id="8501" name="Google Shape;8501;p131"/>
          <p:cNvGrpSpPr/>
          <p:nvPr/>
        </p:nvGrpSpPr>
        <p:grpSpPr>
          <a:xfrm>
            <a:off x="7118352" y="1429657"/>
            <a:ext cx="2782888" cy="2398713"/>
            <a:chOff x="3476" y="786"/>
            <a:chExt cx="1753" cy="1511"/>
          </a:xfrm>
        </p:grpSpPr>
        <p:grpSp>
          <p:nvGrpSpPr>
            <p:cNvPr id="8502" name="Google Shape;8502;p131"/>
            <p:cNvGrpSpPr/>
            <p:nvPr/>
          </p:nvGrpSpPr>
          <p:grpSpPr>
            <a:xfrm>
              <a:off x="3602" y="1330"/>
              <a:ext cx="820" cy="754"/>
              <a:chOff x="2293" y="2021"/>
              <a:chExt cx="820" cy="754"/>
            </a:xfrm>
          </p:grpSpPr>
          <p:sp>
            <p:nvSpPr>
              <p:cNvPr id="8503" name="Google Shape;8503;p131"/>
              <p:cNvSpPr/>
              <p:nvPr/>
            </p:nvSpPr>
            <p:spPr>
              <a:xfrm>
                <a:off x="2293" y="2021"/>
                <a:ext cx="800" cy="754"/>
              </a:xfrm>
              <a:prstGeom prst="ellipse">
                <a:avLst/>
              </a:prstGeom>
              <a:solidFill>
                <a:srgbClr val="00CC99"/>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8504" name="Google Shape;8504;p131"/>
              <p:cNvSpPr txBox="1"/>
              <p:nvPr/>
            </p:nvSpPr>
            <p:spPr>
              <a:xfrm>
                <a:off x="2294" y="2191"/>
                <a:ext cx="819" cy="5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congestion</a:t>
                </a:r>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avoidance </a:t>
                </a:r>
                <a:endParaRPr/>
              </a:p>
              <a:p>
                <a:pPr marL="0" marR="0" lvl="0" indent="0" algn="ctr"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rial"/>
                  <a:ea typeface="Arial"/>
                  <a:cs typeface="Arial"/>
                  <a:sym typeface="Arial"/>
                </a:endParaRPr>
              </a:p>
            </p:txBody>
          </p:sp>
        </p:grpSp>
        <p:grpSp>
          <p:nvGrpSpPr>
            <p:cNvPr id="8505" name="Google Shape;8505;p131"/>
            <p:cNvGrpSpPr/>
            <p:nvPr/>
          </p:nvGrpSpPr>
          <p:grpSpPr>
            <a:xfrm>
              <a:off x="3476" y="786"/>
              <a:ext cx="1496" cy="575"/>
              <a:chOff x="3499" y="904"/>
              <a:chExt cx="1496" cy="575"/>
            </a:xfrm>
          </p:grpSpPr>
          <p:sp>
            <p:nvSpPr>
              <p:cNvPr id="8506" name="Google Shape;8506;p131"/>
              <p:cNvSpPr txBox="1"/>
              <p:nvPr/>
            </p:nvSpPr>
            <p:spPr>
              <a:xfrm>
                <a:off x="3499" y="1037"/>
                <a:ext cx="1496" cy="44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cwnd = cwnd + MSS    (MSS/cwnd)</a:t>
                </a:r>
                <a:endParaRPr/>
              </a:p>
              <a:p>
                <a:pPr marL="0" marR="0" lvl="0" indent="0" algn="ctr" rtl="0">
                  <a:lnSpc>
                    <a:spcPct val="9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dupACKcount = 0</a:t>
                </a:r>
                <a:endParaRPr/>
              </a:p>
              <a:p>
                <a:pPr marL="0" marR="0" lvl="0" indent="0" algn="ctr" rtl="0">
                  <a:lnSpc>
                    <a:spcPct val="90000"/>
                  </a:lnSpc>
                  <a:spcBef>
                    <a:spcPts val="0"/>
                  </a:spcBef>
                  <a:spcAft>
                    <a:spcPts val="0"/>
                  </a:spcAft>
                  <a:buClr>
                    <a:srgbClr val="000099"/>
                  </a:buClr>
                  <a:buSzPts val="1050"/>
                  <a:buFont typeface="Arial"/>
                  <a:buNone/>
                </a:pPr>
                <a:r>
                  <a:rPr lang="en-US" sz="1050" b="0" i="1" u="none" strike="noStrike" cap="none">
                    <a:solidFill>
                      <a:srgbClr val="000099"/>
                    </a:solidFill>
                    <a:latin typeface="Arial"/>
                    <a:ea typeface="Arial"/>
                    <a:cs typeface="Arial"/>
                    <a:sym typeface="Arial"/>
                  </a:rPr>
                  <a:t>transmit new segment(s), as allowed</a:t>
                </a:r>
                <a:endParaRPr/>
              </a:p>
              <a:p>
                <a:pPr marL="0" marR="0" lvl="0" indent="0" algn="ctr" rtl="0">
                  <a:lnSpc>
                    <a:spcPct val="80000"/>
                  </a:lnSpc>
                  <a:spcBef>
                    <a:spcPts val="0"/>
                  </a:spcBef>
                  <a:spcAft>
                    <a:spcPts val="0"/>
                  </a:spcAft>
                  <a:buClr>
                    <a:schemeClr val="dk1"/>
                  </a:buClr>
                  <a:buSzPts val="1400"/>
                  <a:buFont typeface="Tahoma"/>
                  <a:buNone/>
                </a:pPr>
                <a:endParaRPr sz="1400" b="0" i="1" u="none" strike="noStrike" cap="none">
                  <a:solidFill>
                    <a:srgbClr val="000000"/>
                  </a:solidFill>
                  <a:latin typeface="Arial"/>
                  <a:ea typeface="Arial"/>
                  <a:cs typeface="Arial"/>
                  <a:sym typeface="Arial"/>
                </a:endParaRPr>
              </a:p>
            </p:txBody>
          </p:sp>
          <p:cxnSp>
            <p:nvCxnSpPr>
              <p:cNvPr id="8507" name="Google Shape;8507;p131"/>
              <p:cNvCxnSpPr/>
              <p:nvPr/>
            </p:nvCxnSpPr>
            <p:spPr>
              <a:xfrm>
                <a:off x="3976" y="1054"/>
                <a:ext cx="535" cy="0"/>
              </a:xfrm>
              <a:prstGeom prst="straightConnector1">
                <a:avLst/>
              </a:prstGeom>
              <a:noFill/>
              <a:ln w="9525" cap="flat" cmpd="sng">
                <a:solidFill>
                  <a:srgbClr val="000000"/>
                </a:solidFill>
                <a:prstDash val="solid"/>
                <a:round/>
                <a:headEnd type="none" w="med" len="med"/>
                <a:tailEnd type="none" w="med" len="med"/>
              </a:ln>
            </p:spPr>
          </p:cxnSp>
          <p:sp>
            <p:nvSpPr>
              <p:cNvPr id="8508" name="Google Shape;8508;p131"/>
              <p:cNvSpPr txBox="1"/>
              <p:nvPr/>
            </p:nvSpPr>
            <p:spPr>
              <a:xfrm>
                <a:off x="3974" y="915"/>
                <a:ext cx="471"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new ACK</a:t>
                </a:r>
                <a:endParaRPr/>
              </a:p>
            </p:txBody>
          </p:sp>
          <p:sp>
            <p:nvSpPr>
              <p:cNvPr id="8509" name="Google Shape;8509;p131"/>
              <p:cNvSpPr txBox="1"/>
              <p:nvPr/>
            </p:nvSpPr>
            <p:spPr>
              <a:xfrm>
                <a:off x="4311" y="904"/>
                <a:ext cx="173" cy="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b="0" i="0" u="none" strike="noStrike" cap="none">
                    <a:solidFill>
                      <a:srgbClr val="000000"/>
                    </a:solidFill>
                    <a:latin typeface="Times New Roman"/>
                    <a:ea typeface="Times New Roman"/>
                    <a:cs typeface="Times New Roman"/>
                    <a:sym typeface="Times New Roman"/>
                  </a:rPr>
                  <a:t>.</a:t>
                </a:r>
                <a:endParaRPr/>
              </a:p>
            </p:txBody>
          </p:sp>
        </p:grpSp>
        <p:sp>
          <p:nvSpPr>
            <p:cNvPr id="8510" name="Google Shape;8510;p131"/>
            <p:cNvSpPr/>
            <p:nvPr/>
          </p:nvSpPr>
          <p:spPr>
            <a:xfrm rot="9705213">
              <a:off x="4212" y="1145"/>
              <a:ext cx="333" cy="452"/>
            </a:xfrm>
            <a:custGeom>
              <a:avLst/>
              <a:gdLst/>
              <a:ahLst/>
              <a:cxnLst/>
              <a:rect l="l" t="t" r="r" b="b"/>
              <a:pathLst>
                <a:path w="376" h="452" extrusionOk="0">
                  <a:moveTo>
                    <a:pt x="376" y="306"/>
                  </a:moveTo>
                  <a:cubicBezTo>
                    <a:pt x="332" y="380"/>
                    <a:pt x="164" y="452"/>
                    <a:pt x="82" y="269"/>
                  </a:cubicBezTo>
                  <a:cubicBezTo>
                    <a:pt x="0" y="86"/>
                    <a:pt x="66" y="18"/>
                    <a:pt x="20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8511" name="Google Shape;8511;p131"/>
            <p:cNvGrpSpPr/>
            <p:nvPr/>
          </p:nvGrpSpPr>
          <p:grpSpPr>
            <a:xfrm>
              <a:off x="4489" y="1909"/>
              <a:ext cx="740" cy="388"/>
              <a:chOff x="4254" y="2922"/>
              <a:chExt cx="740" cy="388"/>
            </a:xfrm>
          </p:grpSpPr>
          <p:sp>
            <p:nvSpPr>
              <p:cNvPr id="8512" name="Google Shape;8512;p131"/>
              <p:cNvSpPr txBox="1"/>
              <p:nvPr/>
            </p:nvSpPr>
            <p:spPr>
              <a:xfrm>
                <a:off x="4254" y="3062"/>
                <a:ext cx="740" cy="24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dupACKcount++</a:t>
                </a:r>
                <a:endParaRPr/>
              </a:p>
              <a:p>
                <a:pPr marL="0" marR="0" lvl="0" indent="0" algn="ctr" rtl="0">
                  <a:lnSpc>
                    <a:spcPct val="80000"/>
                  </a:lnSpc>
                  <a:spcBef>
                    <a:spcPts val="0"/>
                  </a:spcBef>
                  <a:spcAft>
                    <a:spcPts val="0"/>
                  </a:spcAft>
                  <a:buClr>
                    <a:schemeClr val="dk1"/>
                  </a:buClr>
                  <a:buSzPts val="1400"/>
                  <a:buFont typeface="Tahoma"/>
                  <a:buNone/>
                </a:pPr>
                <a:endParaRPr sz="1400" b="0" i="0" u="none" strike="noStrike" cap="none">
                  <a:solidFill>
                    <a:srgbClr val="000000"/>
                  </a:solidFill>
                  <a:latin typeface="Arial"/>
                  <a:ea typeface="Arial"/>
                  <a:cs typeface="Arial"/>
                  <a:sym typeface="Arial"/>
                </a:endParaRPr>
              </a:p>
            </p:txBody>
          </p:sp>
          <p:cxnSp>
            <p:nvCxnSpPr>
              <p:cNvPr id="8513" name="Google Shape;8513;p131"/>
              <p:cNvCxnSpPr/>
              <p:nvPr/>
            </p:nvCxnSpPr>
            <p:spPr>
              <a:xfrm>
                <a:off x="4353" y="3071"/>
                <a:ext cx="535" cy="0"/>
              </a:xfrm>
              <a:prstGeom prst="straightConnector1">
                <a:avLst/>
              </a:prstGeom>
              <a:noFill/>
              <a:ln w="9525" cap="flat" cmpd="sng">
                <a:solidFill>
                  <a:srgbClr val="000000"/>
                </a:solidFill>
                <a:prstDash val="solid"/>
                <a:round/>
                <a:headEnd type="none" w="med" len="med"/>
                <a:tailEnd type="none" w="med" len="med"/>
              </a:ln>
            </p:spPr>
          </p:cxnSp>
          <p:sp>
            <p:nvSpPr>
              <p:cNvPr id="8514" name="Google Shape;8514;p131"/>
              <p:cNvSpPr txBox="1"/>
              <p:nvPr/>
            </p:nvSpPr>
            <p:spPr>
              <a:xfrm>
                <a:off x="4295" y="2922"/>
                <a:ext cx="656"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duplicate ACK</a:t>
                </a:r>
                <a:endParaRPr/>
              </a:p>
            </p:txBody>
          </p:sp>
        </p:grpSp>
        <p:sp>
          <p:nvSpPr>
            <p:cNvPr id="8515" name="Google Shape;8515;p131"/>
            <p:cNvSpPr/>
            <p:nvPr/>
          </p:nvSpPr>
          <p:spPr>
            <a:xfrm rot="-7516021">
              <a:off x="4290" y="1673"/>
              <a:ext cx="333" cy="452"/>
            </a:xfrm>
            <a:custGeom>
              <a:avLst/>
              <a:gdLst/>
              <a:ahLst/>
              <a:cxnLst/>
              <a:rect l="l" t="t" r="r" b="b"/>
              <a:pathLst>
                <a:path w="376" h="452" extrusionOk="0">
                  <a:moveTo>
                    <a:pt x="376" y="306"/>
                  </a:moveTo>
                  <a:cubicBezTo>
                    <a:pt x="332" y="380"/>
                    <a:pt x="164" y="452"/>
                    <a:pt x="82" y="269"/>
                  </a:cubicBezTo>
                  <a:cubicBezTo>
                    <a:pt x="0" y="86"/>
                    <a:pt x="66" y="18"/>
                    <a:pt x="20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grpSp>
        <p:nvGrpSpPr>
          <p:cNvPr id="8516" name="Google Shape;8516;p131"/>
          <p:cNvGrpSpPr/>
          <p:nvPr/>
        </p:nvGrpSpPr>
        <p:grpSpPr>
          <a:xfrm>
            <a:off x="5629276" y="4880882"/>
            <a:ext cx="3417888" cy="1758950"/>
            <a:chOff x="2538" y="2960"/>
            <a:chExt cx="2153" cy="1108"/>
          </a:xfrm>
        </p:grpSpPr>
        <p:grpSp>
          <p:nvGrpSpPr>
            <p:cNvPr id="8517" name="Google Shape;8517;p131"/>
            <p:cNvGrpSpPr/>
            <p:nvPr/>
          </p:nvGrpSpPr>
          <p:grpSpPr>
            <a:xfrm>
              <a:off x="2538" y="2960"/>
              <a:ext cx="800" cy="767"/>
              <a:chOff x="2454" y="3045"/>
              <a:chExt cx="800" cy="767"/>
            </a:xfrm>
          </p:grpSpPr>
          <p:sp>
            <p:nvSpPr>
              <p:cNvPr id="8518" name="Google Shape;8518;p131"/>
              <p:cNvSpPr/>
              <p:nvPr/>
            </p:nvSpPr>
            <p:spPr>
              <a:xfrm>
                <a:off x="2454" y="3045"/>
                <a:ext cx="800" cy="754"/>
              </a:xfrm>
              <a:prstGeom prst="ellipse">
                <a:avLst/>
              </a:prstGeom>
              <a:solidFill>
                <a:srgbClr val="00CC99"/>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8519" name="Google Shape;8519;p131"/>
              <p:cNvSpPr txBox="1"/>
              <p:nvPr/>
            </p:nvSpPr>
            <p:spPr>
              <a:xfrm>
                <a:off x="2794" y="3212"/>
                <a:ext cx="161" cy="4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a:t>
                </a:r>
                <a:endParaRPr/>
              </a:p>
              <a:p>
                <a:pPr marL="0" marR="0" lvl="0" indent="0" algn="ctr" rtl="0">
                  <a:lnSpc>
                    <a:spcPct val="100000"/>
                  </a:lnSpc>
                  <a:spcBef>
                    <a:spcPts val="0"/>
                  </a:spcBef>
                  <a:spcAft>
                    <a:spcPts val="0"/>
                  </a:spcAft>
                  <a:buClr>
                    <a:schemeClr val="dk1"/>
                  </a:buClr>
                  <a:buSzPts val="2000"/>
                  <a:buFont typeface="Tahoma"/>
                  <a:buNone/>
                </a:pPr>
                <a:endParaRPr sz="2000" b="0" i="0" u="none" strike="noStrike" cap="none">
                  <a:solidFill>
                    <a:srgbClr val="000000"/>
                  </a:solidFill>
                  <a:latin typeface="Arial"/>
                  <a:ea typeface="Arial"/>
                  <a:cs typeface="Arial"/>
                  <a:sym typeface="Arial"/>
                </a:endParaRPr>
              </a:p>
            </p:txBody>
          </p:sp>
          <p:sp>
            <p:nvSpPr>
              <p:cNvPr id="8520" name="Google Shape;8520;p131"/>
              <p:cNvSpPr txBox="1"/>
              <p:nvPr/>
            </p:nvSpPr>
            <p:spPr>
              <a:xfrm>
                <a:off x="2466" y="3172"/>
                <a:ext cx="780" cy="6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fast</a:t>
                </a:r>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recovery </a:t>
                </a:r>
                <a:endParaRPr/>
              </a:p>
              <a:p>
                <a:pPr marL="0" marR="0" lvl="0" indent="0" algn="ctr" rtl="0">
                  <a:lnSpc>
                    <a:spcPct val="100000"/>
                  </a:lnSpc>
                  <a:spcBef>
                    <a:spcPts val="0"/>
                  </a:spcBef>
                  <a:spcAft>
                    <a:spcPts val="0"/>
                  </a:spcAft>
                  <a:buClr>
                    <a:schemeClr val="dk1"/>
                  </a:buClr>
                  <a:buSzPts val="2000"/>
                  <a:buFont typeface="Tahoma"/>
                  <a:buNone/>
                </a:pPr>
                <a:endParaRPr sz="2000" b="0" i="0" u="none" strike="noStrike" cap="none">
                  <a:solidFill>
                    <a:srgbClr val="000000"/>
                  </a:solidFill>
                  <a:latin typeface="Arial"/>
                  <a:ea typeface="Arial"/>
                  <a:cs typeface="Arial"/>
                  <a:sym typeface="Arial"/>
                </a:endParaRPr>
              </a:p>
            </p:txBody>
          </p:sp>
        </p:grpSp>
        <p:sp>
          <p:nvSpPr>
            <p:cNvPr id="8521" name="Google Shape;8521;p131"/>
            <p:cNvSpPr/>
            <p:nvPr/>
          </p:nvSpPr>
          <p:spPr>
            <a:xfrm>
              <a:off x="2775" y="3708"/>
              <a:ext cx="384" cy="161"/>
            </a:xfrm>
            <a:custGeom>
              <a:avLst/>
              <a:gdLst/>
              <a:ahLst/>
              <a:cxnLst/>
              <a:rect l="l" t="t" r="r" b="b"/>
              <a:pathLst>
                <a:path w="384" h="161" extrusionOk="0">
                  <a:moveTo>
                    <a:pt x="317" y="0"/>
                  </a:moveTo>
                  <a:cubicBezTo>
                    <a:pt x="384" y="42"/>
                    <a:pt x="378" y="149"/>
                    <a:pt x="189" y="155"/>
                  </a:cubicBezTo>
                  <a:cubicBezTo>
                    <a:pt x="0" y="161"/>
                    <a:pt x="3" y="87"/>
                    <a:pt x="59" y="1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8522" name="Google Shape;8522;p131"/>
            <p:cNvGrpSpPr/>
            <p:nvPr/>
          </p:nvGrpSpPr>
          <p:grpSpPr>
            <a:xfrm>
              <a:off x="3191" y="3592"/>
              <a:ext cx="1500" cy="476"/>
              <a:chOff x="3542" y="3496"/>
              <a:chExt cx="1500" cy="476"/>
            </a:xfrm>
          </p:grpSpPr>
          <p:sp>
            <p:nvSpPr>
              <p:cNvPr id="8523" name="Google Shape;8523;p131"/>
              <p:cNvSpPr txBox="1"/>
              <p:nvPr/>
            </p:nvSpPr>
            <p:spPr>
              <a:xfrm>
                <a:off x="3546" y="3632"/>
                <a:ext cx="1496" cy="34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cwnd = cwnd + MSS</a:t>
                </a:r>
                <a:endParaRPr/>
              </a:p>
              <a:p>
                <a:pPr marL="0" marR="0" lvl="0" indent="0" algn="l" rtl="0">
                  <a:lnSpc>
                    <a:spcPct val="85000"/>
                  </a:lnSpc>
                  <a:spcBef>
                    <a:spcPts val="0"/>
                  </a:spcBef>
                  <a:spcAft>
                    <a:spcPts val="0"/>
                  </a:spcAft>
                  <a:buClr>
                    <a:srgbClr val="000099"/>
                  </a:buClr>
                  <a:buSzPts val="1050"/>
                  <a:buFont typeface="Arial"/>
                  <a:buNone/>
                </a:pPr>
                <a:r>
                  <a:rPr lang="en-US" sz="1050" b="0" i="1" u="none" strike="noStrike" cap="none">
                    <a:solidFill>
                      <a:srgbClr val="000099"/>
                    </a:solidFill>
                    <a:latin typeface="Arial"/>
                    <a:ea typeface="Arial"/>
                    <a:cs typeface="Arial"/>
                    <a:sym typeface="Arial"/>
                  </a:rPr>
                  <a:t>transmit new segment(s), as allowed</a:t>
                </a:r>
                <a:endParaRPr/>
              </a:p>
              <a:p>
                <a:pPr marL="0" marR="0" lvl="0" indent="0" algn="l" rtl="0">
                  <a:lnSpc>
                    <a:spcPct val="80000"/>
                  </a:lnSpc>
                  <a:spcBef>
                    <a:spcPts val="0"/>
                  </a:spcBef>
                  <a:spcAft>
                    <a:spcPts val="0"/>
                  </a:spcAft>
                  <a:buClr>
                    <a:schemeClr val="dk1"/>
                  </a:buClr>
                  <a:buSzPts val="1400"/>
                  <a:buFont typeface="Tahoma"/>
                  <a:buNone/>
                </a:pPr>
                <a:endParaRPr sz="1400" b="0" i="1" u="none" strike="noStrike" cap="none">
                  <a:solidFill>
                    <a:srgbClr val="808080"/>
                  </a:solidFill>
                  <a:latin typeface="Arial"/>
                  <a:ea typeface="Arial"/>
                  <a:cs typeface="Arial"/>
                  <a:sym typeface="Arial"/>
                </a:endParaRPr>
              </a:p>
            </p:txBody>
          </p:sp>
          <p:cxnSp>
            <p:nvCxnSpPr>
              <p:cNvPr id="8524" name="Google Shape;8524;p131"/>
              <p:cNvCxnSpPr/>
              <p:nvPr/>
            </p:nvCxnSpPr>
            <p:spPr>
              <a:xfrm>
                <a:off x="3600" y="3645"/>
                <a:ext cx="535" cy="0"/>
              </a:xfrm>
              <a:prstGeom prst="straightConnector1">
                <a:avLst/>
              </a:prstGeom>
              <a:noFill/>
              <a:ln w="9525" cap="flat" cmpd="sng">
                <a:solidFill>
                  <a:srgbClr val="000000"/>
                </a:solidFill>
                <a:prstDash val="solid"/>
                <a:round/>
                <a:headEnd type="none" w="med" len="med"/>
                <a:tailEnd type="none" w="med" len="med"/>
              </a:ln>
            </p:spPr>
          </p:cxnSp>
          <p:sp>
            <p:nvSpPr>
              <p:cNvPr id="8525" name="Google Shape;8525;p131"/>
              <p:cNvSpPr txBox="1"/>
              <p:nvPr/>
            </p:nvSpPr>
            <p:spPr>
              <a:xfrm>
                <a:off x="3542" y="3496"/>
                <a:ext cx="656"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duplicate ACK</a:t>
                </a:r>
                <a:endParaRPr/>
              </a:p>
            </p:txBody>
          </p:sp>
        </p:grpSp>
      </p:grpSp>
      <p:grpSp>
        <p:nvGrpSpPr>
          <p:cNvPr id="8526" name="Google Shape;8526;p131"/>
          <p:cNvGrpSpPr/>
          <p:nvPr/>
        </p:nvGrpSpPr>
        <p:grpSpPr>
          <a:xfrm>
            <a:off x="2427288" y="3561671"/>
            <a:ext cx="3935413" cy="1974851"/>
            <a:chOff x="521" y="2129"/>
            <a:chExt cx="2479" cy="1244"/>
          </a:xfrm>
        </p:grpSpPr>
        <p:grpSp>
          <p:nvGrpSpPr>
            <p:cNvPr id="8527" name="Google Shape;8527;p131"/>
            <p:cNvGrpSpPr/>
            <p:nvPr/>
          </p:nvGrpSpPr>
          <p:grpSpPr>
            <a:xfrm>
              <a:off x="521" y="2818"/>
              <a:ext cx="1205" cy="555"/>
              <a:chOff x="380" y="2768"/>
              <a:chExt cx="1205" cy="555"/>
            </a:xfrm>
          </p:grpSpPr>
          <p:sp>
            <p:nvSpPr>
              <p:cNvPr id="8528" name="Google Shape;8528;p131"/>
              <p:cNvSpPr txBox="1"/>
              <p:nvPr/>
            </p:nvSpPr>
            <p:spPr>
              <a:xfrm>
                <a:off x="380" y="2912"/>
                <a:ext cx="1155" cy="411"/>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ssthresh= cwnd/2</a:t>
                </a:r>
                <a:endParaRPr/>
              </a:p>
              <a:p>
                <a:pPr marL="0" marR="0" lvl="0" indent="0" algn="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cwnd = ssthresh + 3</a:t>
                </a:r>
                <a:endParaRPr/>
              </a:p>
              <a:p>
                <a:pPr marL="0" marR="0" lvl="0" indent="0" algn="r" rtl="0">
                  <a:lnSpc>
                    <a:spcPct val="80000"/>
                  </a:lnSpc>
                  <a:spcBef>
                    <a:spcPts val="0"/>
                  </a:spcBef>
                  <a:spcAft>
                    <a:spcPts val="0"/>
                  </a:spcAft>
                  <a:buClr>
                    <a:srgbClr val="000099"/>
                  </a:buClr>
                  <a:buSzPts val="1050"/>
                  <a:buFont typeface="Arial"/>
                  <a:buNone/>
                </a:pPr>
                <a:r>
                  <a:rPr lang="en-US" sz="1050" b="0" i="1" u="none" strike="noStrike" cap="none">
                    <a:solidFill>
                      <a:srgbClr val="000099"/>
                    </a:solidFill>
                    <a:latin typeface="Arial"/>
                    <a:ea typeface="Arial"/>
                    <a:cs typeface="Arial"/>
                    <a:sym typeface="Arial"/>
                  </a:rPr>
                  <a:t>retransmit missing segment</a:t>
                </a:r>
                <a:endParaRPr/>
              </a:p>
              <a:p>
                <a:pPr marL="0" marR="0" lvl="0" indent="0" algn="r" rtl="0">
                  <a:lnSpc>
                    <a:spcPct val="80000"/>
                  </a:lnSpc>
                  <a:spcBef>
                    <a:spcPts val="0"/>
                  </a:spcBef>
                  <a:spcAft>
                    <a:spcPts val="0"/>
                  </a:spcAft>
                  <a:buClr>
                    <a:schemeClr val="dk1"/>
                  </a:buClr>
                  <a:buSzPts val="1400"/>
                  <a:buFont typeface="Tahoma"/>
                  <a:buNone/>
                </a:pPr>
                <a:endParaRPr sz="1400" b="0" i="0" u="none" strike="noStrike" cap="none">
                  <a:solidFill>
                    <a:srgbClr val="808080"/>
                  </a:solidFill>
                  <a:latin typeface="Arial"/>
                  <a:ea typeface="Arial"/>
                  <a:cs typeface="Arial"/>
                  <a:sym typeface="Arial"/>
                </a:endParaRPr>
              </a:p>
            </p:txBody>
          </p:sp>
          <p:cxnSp>
            <p:nvCxnSpPr>
              <p:cNvPr id="8529" name="Google Shape;8529;p131"/>
              <p:cNvCxnSpPr/>
              <p:nvPr/>
            </p:nvCxnSpPr>
            <p:spPr>
              <a:xfrm>
                <a:off x="925" y="2913"/>
                <a:ext cx="535" cy="0"/>
              </a:xfrm>
              <a:prstGeom prst="straightConnector1">
                <a:avLst/>
              </a:prstGeom>
              <a:noFill/>
              <a:ln w="9525" cap="flat" cmpd="sng">
                <a:solidFill>
                  <a:srgbClr val="000000"/>
                </a:solidFill>
                <a:prstDash val="solid"/>
                <a:round/>
                <a:headEnd type="none" w="med" len="med"/>
                <a:tailEnd type="none" w="med" len="med"/>
              </a:ln>
            </p:spPr>
          </p:cxnSp>
          <p:sp>
            <p:nvSpPr>
              <p:cNvPr id="8530" name="Google Shape;8530;p131"/>
              <p:cNvSpPr txBox="1"/>
              <p:nvPr/>
            </p:nvSpPr>
            <p:spPr>
              <a:xfrm>
                <a:off x="751" y="2768"/>
                <a:ext cx="834"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dupACKcount == 3</a:t>
                </a:r>
                <a:endParaRPr/>
              </a:p>
            </p:txBody>
          </p:sp>
        </p:grpSp>
        <p:grpSp>
          <p:nvGrpSpPr>
            <p:cNvPr id="8531" name="Google Shape;8531;p131"/>
            <p:cNvGrpSpPr/>
            <p:nvPr/>
          </p:nvGrpSpPr>
          <p:grpSpPr>
            <a:xfrm>
              <a:off x="1813" y="2454"/>
              <a:ext cx="1187" cy="550"/>
              <a:chOff x="419" y="2872"/>
              <a:chExt cx="1187" cy="550"/>
            </a:xfrm>
          </p:grpSpPr>
          <p:sp>
            <p:nvSpPr>
              <p:cNvPr id="8532" name="Google Shape;8532;p131"/>
              <p:cNvSpPr txBox="1"/>
              <p:nvPr/>
            </p:nvSpPr>
            <p:spPr>
              <a:xfrm>
                <a:off x="439" y="2872"/>
                <a:ext cx="395"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timeout</a:t>
                </a:r>
                <a:endParaRPr/>
              </a:p>
            </p:txBody>
          </p:sp>
          <p:sp>
            <p:nvSpPr>
              <p:cNvPr id="8533" name="Google Shape;8533;p131"/>
              <p:cNvSpPr txBox="1"/>
              <p:nvPr/>
            </p:nvSpPr>
            <p:spPr>
              <a:xfrm>
                <a:off x="419" y="2989"/>
                <a:ext cx="1187" cy="433"/>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ssthresh = cwnd/2</a:t>
                </a:r>
                <a:endParaRPr/>
              </a:p>
              <a:p>
                <a:pPr marL="0" marR="0" lvl="0" indent="0" algn="l" rtl="0">
                  <a:lnSpc>
                    <a:spcPct val="85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cwnd = 1 </a:t>
                </a:r>
                <a:endParaRPr/>
              </a:p>
              <a:p>
                <a:pPr marL="0" marR="0" lvl="0" indent="0" algn="l" rtl="0">
                  <a:lnSpc>
                    <a:spcPct val="85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dupACKcount = 0</a:t>
                </a:r>
                <a:endParaRPr/>
              </a:p>
              <a:p>
                <a:pPr marL="0" marR="0" lvl="0" indent="0" algn="l" rtl="0">
                  <a:lnSpc>
                    <a:spcPct val="85000"/>
                  </a:lnSpc>
                  <a:spcBef>
                    <a:spcPts val="0"/>
                  </a:spcBef>
                  <a:spcAft>
                    <a:spcPts val="0"/>
                  </a:spcAft>
                  <a:buClr>
                    <a:srgbClr val="000099"/>
                  </a:buClr>
                  <a:buSzPts val="1050"/>
                  <a:buFont typeface="Arial"/>
                  <a:buNone/>
                </a:pPr>
                <a:r>
                  <a:rPr lang="en-US" sz="1050" b="0" i="1" u="none" strike="noStrike" cap="none">
                    <a:solidFill>
                      <a:srgbClr val="000099"/>
                    </a:solidFill>
                    <a:latin typeface="Arial"/>
                    <a:ea typeface="Arial"/>
                    <a:cs typeface="Arial"/>
                    <a:sym typeface="Arial"/>
                  </a:rPr>
                  <a:t>retransmit missing segment</a:t>
                </a:r>
                <a:r>
                  <a:rPr lang="en-US" sz="1400" b="0" i="0" u="none" strike="noStrike" cap="none">
                    <a:solidFill>
                      <a:srgbClr val="000000"/>
                    </a:solidFill>
                    <a:latin typeface="Arial"/>
                    <a:ea typeface="Arial"/>
                    <a:cs typeface="Arial"/>
                    <a:sym typeface="Arial"/>
                  </a:rPr>
                  <a:t> </a:t>
                </a:r>
                <a:endParaRPr/>
              </a:p>
            </p:txBody>
          </p:sp>
          <p:cxnSp>
            <p:nvCxnSpPr>
              <p:cNvPr id="8534" name="Google Shape;8534;p131"/>
              <p:cNvCxnSpPr/>
              <p:nvPr/>
            </p:nvCxnSpPr>
            <p:spPr>
              <a:xfrm>
                <a:off x="471" y="3014"/>
                <a:ext cx="697" cy="0"/>
              </a:xfrm>
              <a:prstGeom prst="straightConnector1">
                <a:avLst/>
              </a:prstGeom>
              <a:noFill/>
              <a:ln w="9525" cap="flat" cmpd="sng">
                <a:solidFill>
                  <a:srgbClr val="000000"/>
                </a:solidFill>
                <a:prstDash val="solid"/>
                <a:round/>
                <a:headEnd type="none" w="med" len="med"/>
                <a:tailEnd type="none" w="med" len="med"/>
              </a:ln>
            </p:spPr>
          </p:cxnSp>
        </p:grpSp>
        <p:sp>
          <p:nvSpPr>
            <p:cNvPr id="8535" name="Google Shape;8535;p131"/>
            <p:cNvSpPr/>
            <p:nvPr/>
          </p:nvSpPr>
          <p:spPr>
            <a:xfrm>
              <a:off x="1722" y="2129"/>
              <a:ext cx="740" cy="1146"/>
            </a:xfrm>
            <a:custGeom>
              <a:avLst/>
              <a:gdLst/>
              <a:ahLst/>
              <a:cxnLst/>
              <a:rect l="l" t="t" r="r" b="b"/>
              <a:pathLst>
                <a:path w="740" h="1146" extrusionOk="0">
                  <a:moveTo>
                    <a:pt x="0" y="0"/>
                  </a:moveTo>
                  <a:lnTo>
                    <a:pt x="0" y="1146"/>
                  </a:lnTo>
                  <a:lnTo>
                    <a:pt x="740" y="1146"/>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8536" name="Google Shape;8536;p131"/>
            <p:cNvSpPr/>
            <p:nvPr/>
          </p:nvSpPr>
          <p:spPr>
            <a:xfrm>
              <a:off x="1791" y="2146"/>
              <a:ext cx="700" cy="1051"/>
            </a:xfrm>
            <a:custGeom>
              <a:avLst/>
              <a:gdLst/>
              <a:ahLst/>
              <a:cxnLst/>
              <a:rect l="l" t="t" r="r" b="b"/>
              <a:pathLst>
                <a:path w="700" h="1051" extrusionOk="0">
                  <a:moveTo>
                    <a:pt x="700" y="1051"/>
                  </a:moveTo>
                  <a:lnTo>
                    <a:pt x="0" y="1051"/>
                  </a:lnTo>
                  <a:lnTo>
                    <a:pt x="0" y="0"/>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grpSp>
        <p:nvGrpSpPr>
          <p:cNvPr id="8537" name="Google Shape;8537;p131"/>
          <p:cNvGrpSpPr/>
          <p:nvPr/>
        </p:nvGrpSpPr>
        <p:grpSpPr>
          <a:xfrm>
            <a:off x="6951663" y="3553730"/>
            <a:ext cx="3022600" cy="1963736"/>
            <a:chOff x="3371" y="2124"/>
            <a:chExt cx="1904" cy="1237"/>
          </a:xfrm>
        </p:grpSpPr>
        <p:grpSp>
          <p:nvGrpSpPr>
            <p:cNvPr id="8538" name="Google Shape;8538;p131"/>
            <p:cNvGrpSpPr/>
            <p:nvPr/>
          </p:nvGrpSpPr>
          <p:grpSpPr>
            <a:xfrm>
              <a:off x="4120" y="2796"/>
              <a:ext cx="1155" cy="565"/>
              <a:chOff x="4142" y="2802"/>
              <a:chExt cx="1155" cy="565"/>
            </a:xfrm>
          </p:grpSpPr>
          <p:sp>
            <p:nvSpPr>
              <p:cNvPr id="8539" name="Google Shape;8539;p131"/>
              <p:cNvSpPr txBox="1"/>
              <p:nvPr/>
            </p:nvSpPr>
            <p:spPr>
              <a:xfrm>
                <a:off x="4142" y="2956"/>
                <a:ext cx="1155" cy="41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ssthresh= cwnd/2</a:t>
                </a:r>
                <a:endParaRPr/>
              </a:p>
              <a:p>
                <a:pPr marL="0" marR="0" lvl="0" indent="0" algn="l"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cwnd = ssthresh + 3</a:t>
                </a:r>
                <a:endParaRPr/>
              </a:p>
              <a:p>
                <a:pPr marL="0" marR="0" lvl="0" indent="0" algn="l" rtl="0">
                  <a:lnSpc>
                    <a:spcPct val="80000"/>
                  </a:lnSpc>
                  <a:spcBef>
                    <a:spcPts val="0"/>
                  </a:spcBef>
                  <a:spcAft>
                    <a:spcPts val="0"/>
                  </a:spcAft>
                  <a:buClr>
                    <a:srgbClr val="000099"/>
                  </a:buClr>
                  <a:buSzPts val="1050"/>
                  <a:buFont typeface="Arial"/>
                  <a:buNone/>
                </a:pPr>
                <a:r>
                  <a:rPr lang="en-US" sz="1050" b="0" i="1" u="none" strike="noStrike" cap="none">
                    <a:solidFill>
                      <a:srgbClr val="000099"/>
                    </a:solidFill>
                    <a:latin typeface="Arial"/>
                    <a:ea typeface="Arial"/>
                    <a:cs typeface="Arial"/>
                    <a:sym typeface="Arial"/>
                  </a:rPr>
                  <a:t>retransmit missing segment</a:t>
                </a:r>
                <a:endParaRPr/>
              </a:p>
              <a:p>
                <a:pPr marL="0" marR="0" lvl="0" indent="0" algn="l" rtl="0">
                  <a:lnSpc>
                    <a:spcPct val="80000"/>
                  </a:lnSpc>
                  <a:spcBef>
                    <a:spcPts val="0"/>
                  </a:spcBef>
                  <a:spcAft>
                    <a:spcPts val="0"/>
                  </a:spcAft>
                  <a:buClr>
                    <a:schemeClr val="dk1"/>
                  </a:buClr>
                  <a:buSzPts val="1400"/>
                  <a:buFont typeface="Tahoma"/>
                  <a:buNone/>
                </a:pPr>
                <a:endParaRPr sz="1400" b="0" i="1" u="none" strike="noStrike" cap="none">
                  <a:solidFill>
                    <a:srgbClr val="000000"/>
                  </a:solidFill>
                  <a:latin typeface="Arial"/>
                  <a:ea typeface="Arial"/>
                  <a:cs typeface="Arial"/>
                  <a:sym typeface="Arial"/>
                </a:endParaRPr>
              </a:p>
            </p:txBody>
          </p:sp>
          <p:cxnSp>
            <p:nvCxnSpPr>
              <p:cNvPr id="8540" name="Google Shape;8540;p131"/>
              <p:cNvCxnSpPr/>
              <p:nvPr/>
            </p:nvCxnSpPr>
            <p:spPr>
              <a:xfrm>
                <a:off x="4211" y="2950"/>
                <a:ext cx="535" cy="0"/>
              </a:xfrm>
              <a:prstGeom prst="straightConnector1">
                <a:avLst/>
              </a:prstGeom>
              <a:noFill/>
              <a:ln w="9525" cap="flat" cmpd="sng">
                <a:solidFill>
                  <a:srgbClr val="000000"/>
                </a:solidFill>
                <a:prstDash val="solid"/>
                <a:round/>
                <a:headEnd type="none" w="med" len="med"/>
                <a:tailEnd type="none" w="med" len="med"/>
              </a:ln>
            </p:spPr>
          </p:cxnSp>
          <p:sp>
            <p:nvSpPr>
              <p:cNvPr id="8541" name="Google Shape;8541;p131"/>
              <p:cNvSpPr txBox="1"/>
              <p:nvPr/>
            </p:nvSpPr>
            <p:spPr>
              <a:xfrm>
                <a:off x="4154" y="2802"/>
                <a:ext cx="834"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dupACKcount == 3</a:t>
                </a:r>
                <a:endParaRPr/>
              </a:p>
            </p:txBody>
          </p:sp>
        </p:grpSp>
        <p:sp>
          <p:nvSpPr>
            <p:cNvPr id="8542" name="Google Shape;8542;p131"/>
            <p:cNvSpPr/>
            <p:nvPr/>
          </p:nvSpPr>
          <p:spPr>
            <a:xfrm flipH="1">
              <a:off x="3371" y="2124"/>
              <a:ext cx="740" cy="1146"/>
            </a:xfrm>
            <a:custGeom>
              <a:avLst/>
              <a:gdLst/>
              <a:ahLst/>
              <a:cxnLst/>
              <a:rect l="l" t="t" r="r" b="b"/>
              <a:pathLst>
                <a:path w="740" h="1146" extrusionOk="0">
                  <a:moveTo>
                    <a:pt x="0" y="0"/>
                  </a:moveTo>
                  <a:lnTo>
                    <a:pt x="0" y="1146"/>
                  </a:lnTo>
                  <a:lnTo>
                    <a:pt x="740" y="1146"/>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grpSp>
        <p:nvGrpSpPr>
          <p:cNvPr id="8543" name="Google Shape;8543;p131"/>
          <p:cNvGrpSpPr/>
          <p:nvPr/>
        </p:nvGrpSpPr>
        <p:grpSpPr>
          <a:xfrm>
            <a:off x="6716713" y="3579131"/>
            <a:ext cx="1276350" cy="1689099"/>
            <a:chOff x="3223" y="2140"/>
            <a:chExt cx="804" cy="1064"/>
          </a:xfrm>
        </p:grpSpPr>
        <p:sp>
          <p:nvSpPr>
            <p:cNvPr id="8544" name="Google Shape;8544;p131"/>
            <p:cNvSpPr/>
            <p:nvPr/>
          </p:nvSpPr>
          <p:spPr>
            <a:xfrm flipH="1">
              <a:off x="3327" y="2140"/>
              <a:ext cx="700" cy="1051"/>
            </a:xfrm>
            <a:custGeom>
              <a:avLst/>
              <a:gdLst/>
              <a:ahLst/>
              <a:cxnLst/>
              <a:rect l="l" t="t" r="r" b="b"/>
              <a:pathLst>
                <a:path w="700" h="1051" extrusionOk="0">
                  <a:moveTo>
                    <a:pt x="700" y="1051"/>
                  </a:moveTo>
                  <a:lnTo>
                    <a:pt x="0" y="1051"/>
                  </a:lnTo>
                  <a:lnTo>
                    <a:pt x="0" y="0"/>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8545" name="Google Shape;8545;p131"/>
            <p:cNvGrpSpPr/>
            <p:nvPr/>
          </p:nvGrpSpPr>
          <p:grpSpPr>
            <a:xfrm>
              <a:off x="3223" y="2649"/>
              <a:ext cx="785" cy="555"/>
              <a:chOff x="1015" y="3496"/>
              <a:chExt cx="785" cy="555"/>
            </a:xfrm>
          </p:grpSpPr>
          <p:sp>
            <p:nvSpPr>
              <p:cNvPr id="8546" name="Google Shape;8546;p131"/>
              <p:cNvSpPr txBox="1"/>
              <p:nvPr/>
            </p:nvSpPr>
            <p:spPr>
              <a:xfrm>
                <a:off x="1015" y="3640"/>
                <a:ext cx="785" cy="411"/>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cwnd = ssthresh</a:t>
                </a:r>
                <a:endParaRPr sz="1050" b="0" i="0" u="none" strike="noStrike" cap="none">
                  <a:solidFill>
                    <a:srgbClr val="000000"/>
                  </a:solidFill>
                  <a:latin typeface="Arial"/>
                  <a:ea typeface="Arial"/>
                  <a:cs typeface="Arial"/>
                  <a:sym typeface="Arial"/>
                </a:endParaRPr>
              </a:p>
              <a:p>
                <a:pPr marL="0" marR="0" lvl="0" indent="0" algn="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dupACKcount = 0</a:t>
                </a:r>
                <a:endParaRPr/>
              </a:p>
              <a:p>
                <a:pPr marL="0" marR="0" lvl="0" indent="0" algn="r" rtl="0">
                  <a:lnSpc>
                    <a:spcPct val="80000"/>
                  </a:lnSpc>
                  <a:spcBef>
                    <a:spcPts val="0"/>
                  </a:spcBef>
                  <a:spcAft>
                    <a:spcPts val="0"/>
                  </a:spcAft>
                  <a:buClr>
                    <a:schemeClr val="dk1"/>
                  </a:buClr>
                  <a:buSzPts val="1050"/>
                  <a:buFont typeface="Tahoma"/>
                  <a:buNone/>
                </a:pPr>
                <a:endParaRPr sz="1050" b="0" i="0" u="none" strike="noStrike" cap="none">
                  <a:solidFill>
                    <a:srgbClr val="000000"/>
                  </a:solidFill>
                  <a:latin typeface="Arial"/>
                  <a:ea typeface="Arial"/>
                  <a:cs typeface="Arial"/>
                  <a:sym typeface="Arial"/>
                </a:endParaRPr>
              </a:p>
              <a:p>
                <a:pPr marL="0" marR="0" lvl="0" indent="0" algn="r" rtl="0">
                  <a:lnSpc>
                    <a:spcPct val="80000"/>
                  </a:lnSpc>
                  <a:spcBef>
                    <a:spcPts val="0"/>
                  </a:spcBef>
                  <a:spcAft>
                    <a:spcPts val="0"/>
                  </a:spcAft>
                  <a:buClr>
                    <a:schemeClr val="dk1"/>
                  </a:buClr>
                  <a:buSzPts val="1400"/>
                  <a:buFont typeface="Tahoma"/>
                  <a:buNone/>
                </a:pPr>
                <a:endParaRPr sz="1400" b="0" i="0" u="none" strike="noStrike" cap="none">
                  <a:solidFill>
                    <a:srgbClr val="000000"/>
                  </a:solidFill>
                  <a:latin typeface="Arial"/>
                  <a:ea typeface="Arial"/>
                  <a:cs typeface="Arial"/>
                  <a:sym typeface="Arial"/>
                </a:endParaRPr>
              </a:p>
            </p:txBody>
          </p:sp>
          <p:grpSp>
            <p:nvGrpSpPr>
              <p:cNvPr id="8547" name="Google Shape;8547;p131"/>
              <p:cNvGrpSpPr/>
              <p:nvPr/>
            </p:nvGrpSpPr>
            <p:grpSpPr>
              <a:xfrm>
                <a:off x="1190" y="3496"/>
                <a:ext cx="582" cy="160"/>
                <a:chOff x="1190" y="3496"/>
                <a:chExt cx="582" cy="160"/>
              </a:xfrm>
            </p:grpSpPr>
            <p:cxnSp>
              <p:nvCxnSpPr>
                <p:cNvPr id="8548" name="Google Shape;8548;p131"/>
                <p:cNvCxnSpPr/>
                <p:nvPr/>
              </p:nvCxnSpPr>
              <p:spPr>
                <a:xfrm>
                  <a:off x="1190" y="3641"/>
                  <a:ext cx="535" cy="0"/>
                </a:xfrm>
                <a:prstGeom prst="straightConnector1">
                  <a:avLst/>
                </a:prstGeom>
                <a:noFill/>
                <a:ln w="9525" cap="flat" cmpd="sng">
                  <a:solidFill>
                    <a:srgbClr val="000000"/>
                  </a:solidFill>
                  <a:prstDash val="solid"/>
                  <a:round/>
                  <a:headEnd type="none" w="med" len="med"/>
                  <a:tailEnd type="none" w="med" len="med"/>
                </a:ln>
              </p:spPr>
            </p:cxnSp>
            <p:sp>
              <p:nvSpPr>
                <p:cNvPr id="8549" name="Google Shape;8549;p131"/>
                <p:cNvSpPr txBox="1"/>
                <p:nvPr/>
              </p:nvSpPr>
              <p:spPr>
                <a:xfrm>
                  <a:off x="1287" y="3496"/>
                  <a:ext cx="485" cy="1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New ACK</a:t>
                  </a:r>
                  <a:endParaRPr/>
                </a:p>
              </p:txBody>
            </p:sp>
          </p:grpSp>
        </p:grpSp>
      </p:grpSp>
      <p:grpSp>
        <p:nvGrpSpPr>
          <p:cNvPr id="8550" name="Google Shape;8550;p131"/>
          <p:cNvGrpSpPr/>
          <p:nvPr/>
        </p:nvGrpSpPr>
        <p:grpSpPr>
          <a:xfrm>
            <a:off x="2386012" y="1545544"/>
            <a:ext cx="5038723" cy="2706689"/>
            <a:chOff x="495" y="859"/>
            <a:chExt cx="3174" cy="1705"/>
          </a:xfrm>
        </p:grpSpPr>
        <p:grpSp>
          <p:nvGrpSpPr>
            <p:cNvPr id="8551" name="Google Shape;8551;p131"/>
            <p:cNvGrpSpPr/>
            <p:nvPr/>
          </p:nvGrpSpPr>
          <p:grpSpPr>
            <a:xfrm>
              <a:off x="1329" y="1320"/>
              <a:ext cx="800" cy="754"/>
              <a:chOff x="996" y="1773"/>
              <a:chExt cx="800" cy="754"/>
            </a:xfrm>
          </p:grpSpPr>
          <p:sp>
            <p:nvSpPr>
              <p:cNvPr id="8552" name="Google Shape;8552;p131"/>
              <p:cNvSpPr/>
              <p:nvPr/>
            </p:nvSpPr>
            <p:spPr>
              <a:xfrm>
                <a:off x="996" y="1773"/>
                <a:ext cx="800" cy="754"/>
              </a:xfrm>
              <a:prstGeom prst="ellipse">
                <a:avLst/>
              </a:prstGeom>
              <a:solidFill>
                <a:srgbClr val="00CC99"/>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8553" name="Google Shape;8553;p131"/>
              <p:cNvSpPr txBox="1"/>
              <p:nvPr/>
            </p:nvSpPr>
            <p:spPr>
              <a:xfrm>
                <a:off x="1159" y="1946"/>
                <a:ext cx="485" cy="4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slow </a:t>
                </a:r>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start</a:t>
                </a:r>
                <a:endParaRPr/>
              </a:p>
            </p:txBody>
          </p:sp>
        </p:grpSp>
        <p:grpSp>
          <p:nvGrpSpPr>
            <p:cNvPr id="8554" name="Google Shape;8554;p131"/>
            <p:cNvGrpSpPr/>
            <p:nvPr/>
          </p:nvGrpSpPr>
          <p:grpSpPr>
            <a:xfrm>
              <a:off x="496" y="2026"/>
              <a:ext cx="1187" cy="538"/>
              <a:chOff x="384" y="2713"/>
              <a:chExt cx="1187" cy="538"/>
            </a:xfrm>
          </p:grpSpPr>
          <p:sp>
            <p:nvSpPr>
              <p:cNvPr id="8555" name="Google Shape;8555;p131"/>
              <p:cNvSpPr txBox="1"/>
              <p:nvPr/>
            </p:nvSpPr>
            <p:spPr>
              <a:xfrm>
                <a:off x="777" y="2713"/>
                <a:ext cx="395"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timeout</a:t>
                </a:r>
                <a:endParaRPr/>
              </a:p>
            </p:txBody>
          </p:sp>
          <p:sp>
            <p:nvSpPr>
              <p:cNvPr id="8556" name="Google Shape;8556;p131"/>
              <p:cNvSpPr txBox="1"/>
              <p:nvPr/>
            </p:nvSpPr>
            <p:spPr>
              <a:xfrm>
                <a:off x="384" y="2840"/>
                <a:ext cx="1187" cy="411"/>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ssthresh = cwnd/2 </a:t>
                </a:r>
                <a:endParaRPr/>
              </a:p>
              <a:p>
                <a:pPr marL="0" marR="0" lvl="0" indent="0" algn="ct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cwnd = 1 MSS</a:t>
                </a:r>
                <a:endParaRPr/>
              </a:p>
              <a:p>
                <a:pPr marL="0" marR="0" lvl="0" indent="0" algn="ct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dupACKcount = 0</a:t>
                </a:r>
                <a:endParaRPr/>
              </a:p>
              <a:p>
                <a:pPr marL="0" marR="0" lvl="0" indent="0" algn="ctr" rtl="0">
                  <a:lnSpc>
                    <a:spcPct val="80000"/>
                  </a:lnSpc>
                  <a:spcBef>
                    <a:spcPts val="0"/>
                  </a:spcBef>
                  <a:spcAft>
                    <a:spcPts val="0"/>
                  </a:spcAft>
                  <a:buClr>
                    <a:srgbClr val="000099"/>
                  </a:buClr>
                  <a:buSzPts val="1050"/>
                  <a:buFont typeface="Arial"/>
                  <a:buNone/>
                </a:pPr>
                <a:r>
                  <a:rPr lang="en-US" sz="1050" b="0" i="1" u="none" strike="noStrike" cap="none">
                    <a:solidFill>
                      <a:srgbClr val="000099"/>
                    </a:solidFill>
                    <a:latin typeface="Arial"/>
                    <a:ea typeface="Arial"/>
                    <a:cs typeface="Arial"/>
                    <a:sym typeface="Arial"/>
                  </a:rPr>
                  <a:t>retransmit missing segment</a:t>
                </a:r>
                <a:r>
                  <a:rPr lang="en-US" sz="1400" b="0" i="0" u="none" strike="noStrike" cap="none">
                    <a:solidFill>
                      <a:srgbClr val="000000"/>
                    </a:solidFill>
                    <a:latin typeface="Arial"/>
                    <a:ea typeface="Arial"/>
                    <a:cs typeface="Arial"/>
                    <a:sym typeface="Arial"/>
                  </a:rPr>
                  <a:t> </a:t>
                </a:r>
                <a:endParaRPr/>
              </a:p>
            </p:txBody>
          </p:sp>
          <p:cxnSp>
            <p:nvCxnSpPr>
              <p:cNvPr id="8557" name="Google Shape;8557;p131"/>
              <p:cNvCxnSpPr/>
              <p:nvPr/>
            </p:nvCxnSpPr>
            <p:spPr>
              <a:xfrm>
                <a:off x="709" y="2855"/>
                <a:ext cx="535" cy="0"/>
              </a:xfrm>
              <a:prstGeom prst="straightConnector1">
                <a:avLst/>
              </a:prstGeom>
              <a:noFill/>
              <a:ln w="9525" cap="flat" cmpd="sng">
                <a:solidFill>
                  <a:srgbClr val="000000"/>
                </a:solidFill>
                <a:prstDash val="solid"/>
                <a:round/>
                <a:headEnd type="none" w="med" len="med"/>
                <a:tailEnd type="none" w="med" len="med"/>
              </a:ln>
            </p:spPr>
          </p:cxnSp>
        </p:grpSp>
        <p:grpSp>
          <p:nvGrpSpPr>
            <p:cNvPr id="8558" name="Google Shape;8558;p131"/>
            <p:cNvGrpSpPr/>
            <p:nvPr/>
          </p:nvGrpSpPr>
          <p:grpSpPr>
            <a:xfrm>
              <a:off x="2173" y="960"/>
              <a:ext cx="1496" cy="561"/>
              <a:chOff x="2683" y="798"/>
              <a:chExt cx="1496" cy="561"/>
            </a:xfrm>
          </p:grpSpPr>
          <p:sp>
            <p:nvSpPr>
              <p:cNvPr id="8559" name="Google Shape;8559;p131"/>
              <p:cNvSpPr txBox="1"/>
              <p:nvPr/>
            </p:nvSpPr>
            <p:spPr>
              <a:xfrm>
                <a:off x="2683" y="917"/>
                <a:ext cx="1496" cy="44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cwnd = cwnd+MSS</a:t>
                </a:r>
                <a:endParaRPr/>
              </a:p>
              <a:p>
                <a:pPr marL="0" marR="0" lvl="0" indent="0" algn="l" rtl="0">
                  <a:lnSpc>
                    <a:spcPct val="9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dupACKcount = 0</a:t>
                </a:r>
                <a:endParaRPr/>
              </a:p>
              <a:p>
                <a:pPr marL="0" marR="0" lvl="0" indent="0" algn="l" rtl="0">
                  <a:lnSpc>
                    <a:spcPct val="90000"/>
                  </a:lnSpc>
                  <a:spcBef>
                    <a:spcPts val="0"/>
                  </a:spcBef>
                  <a:spcAft>
                    <a:spcPts val="0"/>
                  </a:spcAft>
                  <a:buClr>
                    <a:srgbClr val="000099"/>
                  </a:buClr>
                  <a:buSzPts val="1050"/>
                  <a:buFont typeface="Arial"/>
                  <a:buNone/>
                </a:pPr>
                <a:r>
                  <a:rPr lang="en-US" sz="1050" b="0" i="1" u="none" strike="noStrike" cap="none">
                    <a:solidFill>
                      <a:srgbClr val="000099"/>
                    </a:solidFill>
                    <a:latin typeface="Arial"/>
                    <a:ea typeface="Arial"/>
                    <a:cs typeface="Arial"/>
                    <a:sym typeface="Arial"/>
                  </a:rPr>
                  <a:t>transmit new segment(s), as allowed</a:t>
                </a:r>
                <a:endParaRPr/>
              </a:p>
              <a:p>
                <a:pPr marL="0" marR="0" lvl="0" indent="0" algn="l" rtl="0">
                  <a:lnSpc>
                    <a:spcPct val="80000"/>
                  </a:lnSpc>
                  <a:spcBef>
                    <a:spcPts val="0"/>
                  </a:spcBef>
                  <a:spcAft>
                    <a:spcPts val="0"/>
                  </a:spcAft>
                  <a:buClr>
                    <a:schemeClr val="dk1"/>
                  </a:buClr>
                  <a:buSzPts val="1400"/>
                  <a:buFont typeface="Tahoma"/>
                  <a:buNone/>
                </a:pPr>
                <a:endParaRPr sz="1400" b="0" i="0" u="none" strike="noStrike" cap="none">
                  <a:solidFill>
                    <a:srgbClr val="000000"/>
                  </a:solidFill>
                  <a:latin typeface="Arial"/>
                  <a:ea typeface="Arial"/>
                  <a:cs typeface="Arial"/>
                  <a:sym typeface="Arial"/>
                </a:endParaRPr>
              </a:p>
            </p:txBody>
          </p:sp>
          <p:cxnSp>
            <p:nvCxnSpPr>
              <p:cNvPr id="8560" name="Google Shape;8560;p131"/>
              <p:cNvCxnSpPr/>
              <p:nvPr/>
            </p:nvCxnSpPr>
            <p:spPr>
              <a:xfrm>
                <a:off x="2744" y="934"/>
                <a:ext cx="535" cy="0"/>
              </a:xfrm>
              <a:prstGeom prst="straightConnector1">
                <a:avLst/>
              </a:prstGeom>
              <a:noFill/>
              <a:ln w="9525" cap="flat" cmpd="sng">
                <a:solidFill>
                  <a:srgbClr val="000000"/>
                </a:solidFill>
                <a:prstDash val="solid"/>
                <a:round/>
                <a:headEnd type="none" w="med" len="med"/>
                <a:tailEnd type="none" w="med" len="med"/>
              </a:ln>
            </p:spPr>
          </p:cxnSp>
          <p:sp>
            <p:nvSpPr>
              <p:cNvPr id="8561" name="Google Shape;8561;p131"/>
              <p:cNvSpPr txBox="1"/>
              <p:nvPr/>
            </p:nvSpPr>
            <p:spPr>
              <a:xfrm>
                <a:off x="2697" y="798"/>
                <a:ext cx="471"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new ACK</a:t>
                </a:r>
                <a:endParaRPr/>
              </a:p>
            </p:txBody>
          </p:sp>
        </p:grpSp>
        <p:sp>
          <p:nvSpPr>
            <p:cNvPr id="8562" name="Google Shape;8562;p131"/>
            <p:cNvSpPr/>
            <p:nvPr/>
          </p:nvSpPr>
          <p:spPr>
            <a:xfrm>
              <a:off x="1601" y="1129"/>
              <a:ext cx="313" cy="201"/>
            </a:xfrm>
            <a:custGeom>
              <a:avLst/>
              <a:gdLst/>
              <a:ahLst/>
              <a:cxnLst/>
              <a:rect l="l" t="t" r="r" b="b"/>
              <a:pathLst>
                <a:path w="313" h="201" extrusionOk="0">
                  <a:moveTo>
                    <a:pt x="25" y="169"/>
                  </a:moveTo>
                  <a:cubicBezTo>
                    <a:pt x="0" y="108"/>
                    <a:pt x="5" y="0"/>
                    <a:pt x="153" y="7"/>
                  </a:cubicBezTo>
                  <a:cubicBezTo>
                    <a:pt x="302" y="12"/>
                    <a:pt x="313" y="87"/>
                    <a:pt x="258" y="2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8563" name="Google Shape;8563;p131"/>
            <p:cNvSpPr/>
            <p:nvPr/>
          </p:nvSpPr>
          <p:spPr>
            <a:xfrm rot="2575893">
              <a:off x="1950" y="1316"/>
              <a:ext cx="313" cy="201"/>
            </a:xfrm>
            <a:custGeom>
              <a:avLst/>
              <a:gdLst/>
              <a:ahLst/>
              <a:cxnLst/>
              <a:rect l="l" t="t" r="r" b="b"/>
              <a:pathLst>
                <a:path w="313" h="201" extrusionOk="0">
                  <a:moveTo>
                    <a:pt x="25" y="169"/>
                  </a:moveTo>
                  <a:cubicBezTo>
                    <a:pt x="0" y="108"/>
                    <a:pt x="5" y="0"/>
                    <a:pt x="153" y="7"/>
                  </a:cubicBezTo>
                  <a:cubicBezTo>
                    <a:pt x="302" y="12"/>
                    <a:pt x="313" y="87"/>
                    <a:pt x="258" y="2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8564" name="Google Shape;8564;p131"/>
            <p:cNvGrpSpPr/>
            <p:nvPr/>
          </p:nvGrpSpPr>
          <p:grpSpPr>
            <a:xfrm>
              <a:off x="1445" y="859"/>
              <a:ext cx="740" cy="388"/>
              <a:chOff x="4254" y="2922"/>
              <a:chExt cx="740" cy="388"/>
            </a:xfrm>
          </p:grpSpPr>
          <p:sp>
            <p:nvSpPr>
              <p:cNvPr id="8565" name="Google Shape;8565;p131"/>
              <p:cNvSpPr txBox="1"/>
              <p:nvPr/>
            </p:nvSpPr>
            <p:spPr>
              <a:xfrm>
                <a:off x="4254" y="3062"/>
                <a:ext cx="740" cy="24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dupACKcount++</a:t>
                </a:r>
                <a:endParaRPr/>
              </a:p>
              <a:p>
                <a:pPr marL="0" marR="0" lvl="0" indent="0" algn="ctr" rtl="0">
                  <a:lnSpc>
                    <a:spcPct val="80000"/>
                  </a:lnSpc>
                  <a:spcBef>
                    <a:spcPts val="0"/>
                  </a:spcBef>
                  <a:spcAft>
                    <a:spcPts val="0"/>
                  </a:spcAft>
                  <a:buClr>
                    <a:schemeClr val="dk1"/>
                  </a:buClr>
                  <a:buSzPts val="1400"/>
                  <a:buFont typeface="Tahoma"/>
                  <a:buNone/>
                </a:pPr>
                <a:endParaRPr sz="1400" b="0" i="0" u="none" strike="noStrike" cap="none">
                  <a:solidFill>
                    <a:srgbClr val="000000"/>
                  </a:solidFill>
                  <a:latin typeface="Arial"/>
                  <a:ea typeface="Arial"/>
                  <a:cs typeface="Arial"/>
                  <a:sym typeface="Arial"/>
                </a:endParaRPr>
              </a:p>
            </p:txBody>
          </p:sp>
          <p:cxnSp>
            <p:nvCxnSpPr>
              <p:cNvPr id="8566" name="Google Shape;8566;p131"/>
              <p:cNvCxnSpPr/>
              <p:nvPr/>
            </p:nvCxnSpPr>
            <p:spPr>
              <a:xfrm>
                <a:off x="4353" y="3071"/>
                <a:ext cx="535" cy="0"/>
              </a:xfrm>
              <a:prstGeom prst="straightConnector1">
                <a:avLst/>
              </a:prstGeom>
              <a:noFill/>
              <a:ln w="9525" cap="flat" cmpd="sng">
                <a:solidFill>
                  <a:srgbClr val="000000"/>
                </a:solidFill>
                <a:prstDash val="solid"/>
                <a:round/>
                <a:headEnd type="none" w="med" len="med"/>
                <a:tailEnd type="none" w="med" len="med"/>
              </a:ln>
            </p:spPr>
          </p:cxnSp>
          <p:sp>
            <p:nvSpPr>
              <p:cNvPr id="8567" name="Google Shape;8567;p131"/>
              <p:cNvSpPr txBox="1"/>
              <p:nvPr/>
            </p:nvSpPr>
            <p:spPr>
              <a:xfrm>
                <a:off x="4295" y="2922"/>
                <a:ext cx="656"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duplicate ACK</a:t>
                </a:r>
                <a:endParaRPr/>
              </a:p>
            </p:txBody>
          </p:sp>
        </p:grpSp>
        <p:sp>
          <p:nvSpPr>
            <p:cNvPr id="8568" name="Google Shape;8568;p131"/>
            <p:cNvSpPr/>
            <p:nvPr/>
          </p:nvSpPr>
          <p:spPr>
            <a:xfrm rot="-8222029">
              <a:off x="1204" y="1903"/>
              <a:ext cx="313" cy="201"/>
            </a:xfrm>
            <a:custGeom>
              <a:avLst/>
              <a:gdLst/>
              <a:ahLst/>
              <a:cxnLst/>
              <a:rect l="l" t="t" r="r" b="b"/>
              <a:pathLst>
                <a:path w="313" h="201" extrusionOk="0">
                  <a:moveTo>
                    <a:pt x="25" y="169"/>
                  </a:moveTo>
                  <a:cubicBezTo>
                    <a:pt x="0" y="108"/>
                    <a:pt x="5" y="0"/>
                    <a:pt x="153" y="7"/>
                  </a:cubicBezTo>
                  <a:cubicBezTo>
                    <a:pt x="302" y="12"/>
                    <a:pt x="313" y="87"/>
                    <a:pt x="258" y="2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cxnSp>
          <p:nvCxnSpPr>
            <p:cNvPr id="8569" name="Google Shape;8569;p131"/>
            <p:cNvCxnSpPr/>
            <p:nvPr/>
          </p:nvCxnSpPr>
          <p:spPr>
            <a:xfrm>
              <a:off x="536" y="1649"/>
              <a:ext cx="752" cy="1"/>
            </a:xfrm>
            <a:prstGeom prst="straightConnector1">
              <a:avLst/>
            </a:prstGeom>
            <a:noFill/>
            <a:ln w="9525" cap="flat" cmpd="sng">
              <a:solidFill>
                <a:srgbClr val="000000"/>
              </a:solidFill>
              <a:prstDash val="dash"/>
              <a:round/>
              <a:headEnd type="none" w="med" len="med"/>
              <a:tailEnd type="triangle" w="med" len="med"/>
            </a:ln>
          </p:spPr>
        </p:cxnSp>
        <p:grpSp>
          <p:nvGrpSpPr>
            <p:cNvPr id="8570" name="Google Shape;8570;p131"/>
            <p:cNvGrpSpPr/>
            <p:nvPr/>
          </p:nvGrpSpPr>
          <p:grpSpPr>
            <a:xfrm>
              <a:off x="495" y="1255"/>
              <a:ext cx="785" cy="429"/>
              <a:chOff x="517" y="936"/>
              <a:chExt cx="785" cy="429"/>
            </a:xfrm>
          </p:grpSpPr>
          <p:sp>
            <p:nvSpPr>
              <p:cNvPr id="8571" name="Google Shape;8571;p131"/>
              <p:cNvSpPr txBox="1"/>
              <p:nvPr/>
            </p:nvSpPr>
            <p:spPr>
              <a:xfrm>
                <a:off x="816" y="936"/>
                <a:ext cx="175"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Noto Sans Symbols"/>
                  <a:buNone/>
                </a:pPr>
                <a:r>
                  <a:rPr lang="en-US" sz="1050" b="0" i="0" u="none" strike="noStrike" cap="none">
                    <a:solidFill>
                      <a:srgbClr val="000000"/>
                    </a:solidFill>
                    <a:latin typeface="Noto Sans Symbols"/>
                    <a:ea typeface="Noto Sans Symbols"/>
                    <a:cs typeface="Noto Sans Symbols"/>
                    <a:sym typeface="Noto Sans Symbols"/>
                  </a:rPr>
                  <a:t>Λ</a:t>
                </a:r>
                <a:endParaRPr/>
              </a:p>
            </p:txBody>
          </p:sp>
          <p:sp>
            <p:nvSpPr>
              <p:cNvPr id="8572" name="Google Shape;8572;p131"/>
              <p:cNvSpPr txBox="1"/>
              <p:nvPr/>
            </p:nvSpPr>
            <p:spPr>
              <a:xfrm>
                <a:off x="517" y="1063"/>
                <a:ext cx="785" cy="302"/>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cwnd = 1 MSS</a:t>
                </a:r>
                <a:endParaRPr/>
              </a:p>
              <a:p>
                <a:pPr marL="0" marR="0" lvl="0" indent="0" algn="ct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ssthresh = 64 KB</a:t>
                </a:r>
                <a:endParaRPr/>
              </a:p>
              <a:p>
                <a:pPr marL="0" marR="0" lvl="0" indent="0" algn="ctr" rtl="0">
                  <a:lnSpc>
                    <a:spcPct val="8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dupACKcount = 0</a:t>
                </a:r>
                <a:endParaRPr sz="1400" b="0" i="0" u="none" strike="noStrike" cap="none">
                  <a:solidFill>
                    <a:srgbClr val="000000"/>
                  </a:solidFill>
                  <a:latin typeface="Arial"/>
                  <a:ea typeface="Arial"/>
                  <a:cs typeface="Arial"/>
                  <a:sym typeface="Arial"/>
                </a:endParaRPr>
              </a:p>
            </p:txBody>
          </p:sp>
          <p:cxnSp>
            <p:nvCxnSpPr>
              <p:cNvPr id="8573" name="Google Shape;8573;p131"/>
              <p:cNvCxnSpPr/>
              <p:nvPr/>
            </p:nvCxnSpPr>
            <p:spPr>
              <a:xfrm>
                <a:off x="641" y="1078"/>
                <a:ext cx="535" cy="0"/>
              </a:xfrm>
              <a:prstGeom prst="straightConnector1">
                <a:avLst/>
              </a:prstGeom>
              <a:noFill/>
              <a:ln w="9525" cap="flat" cmpd="sng">
                <a:solidFill>
                  <a:srgbClr val="000000"/>
                </a:solidFill>
                <a:prstDash val="solid"/>
                <a:round/>
                <a:headEnd type="none" w="med" len="med"/>
                <a:tailEnd type="none" w="med" len="med"/>
              </a:ln>
            </p:spPr>
          </p:cxnSp>
        </p:grpSp>
      </p:grpSp>
      <p:grpSp>
        <p:nvGrpSpPr>
          <p:cNvPr id="8574" name="Google Shape;8574;p131"/>
          <p:cNvGrpSpPr/>
          <p:nvPr/>
        </p:nvGrpSpPr>
        <p:grpSpPr>
          <a:xfrm>
            <a:off x="2405063" y="2982232"/>
            <a:ext cx="3167062" cy="1312862"/>
            <a:chOff x="509" y="1766"/>
            <a:chExt cx="1995" cy="827"/>
          </a:xfrm>
        </p:grpSpPr>
        <p:pic>
          <p:nvPicPr>
            <p:cNvPr id="8575" name="Google Shape;8575;p131"/>
            <p:cNvPicPr preferRelativeResize="0"/>
            <p:nvPr/>
          </p:nvPicPr>
          <p:blipFill rotWithShape="1">
            <a:blip r:embed="rId3">
              <a:alphaModFix/>
            </a:blip>
            <a:srcRect/>
            <a:stretch/>
          </p:blipFill>
          <p:spPr>
            <a:xfrm flipH="1">
              <a:off x="509" y="1992"/>
              <a:ext cx="262" cy="245"/>
            </a:xfrm>
            <a:prstGeom prst="rect">
              <a:avLst/>
            </a:prstGeom>
            <a:noFill/>
            <a:ln>
              <a:noFill/>
            </a:ln>
          </p:spPr>
        </p:pic>
        <p:pic>
          <p:nvPicPr>
            <p:cNvPr id="8576" name="Google Shape;8576;p131"/>
            <p:cNvPicPr preferRelativeResize="0"/>
            <p:nvPr/>
          </p:nvPicPr>
          <p:blipFill rotWithShape="1">
            <a:blip r:embed="rId3">
              <a:alphaModFix/>
            </a:blip>
            <a:srcRect/>
            <a:stretch/>
          </p:blipFill>
          <p:spPr>
            <a:xfrm flipH="1">
              <a:off x="2242" y="1766"/>
              <a:ext cx="262" cy="245"/>
            </a:xfrm>
            <a:prstGeom prst="rect">
              <a:avLst/>
            </a:prstGeom>
            <a:noFill/>
            <a:ln>
              <a:noFill/>
            </a:ln>
          </p:spPr>
        </p:pic>
        <p:pic>
          <p:nvPicPr>
            <p:cNvPr id="8577" name="Google Shape;8577;p131"/>
            <p:cNvPicPr preferRelativeResize="0"/>
            <p:nvPr/>
          </p:nvPicPr>
          <p:blipFill rotWithShape="1">
            <a:blip r:embed="rId3">
              <a:alphaModFix/>
            </a:blip>
            <a:srcRect/>
            <a:stretch/>
          </p:blipFill>
          <p:spPr>
            <a:xfrm flipH="1">
              <a:off x="2164" y="2348"/>
              <a:ext cx="262" cy="245"/>
            </a:xfrm>
            <a:prstGeom prst="rect">
              <a:avLst/>
            </a:prstGeom>
            <a:noFill/>
            <a:ln>
              <a:noFill/>
            </a:ln>
          </p:spPr>
        </p:pic>
      </p:grpSp>
      <p:grpSp>
        <p:nvGrpSpPr>
          <p:cNvPr id="8578" name="Google Shape;8578;p131"/>
          <p:cNvGrpSpPr/>
          <p:nvPr/>
        </p:nvGrpSpPr>
        <p:grpSpPr>
          <a:xfrm>
            <a:off x="5102225" y="1208994"/>
            <a:ext cx="4333875" cy="3243263"/>
            <a:chOff x="2205" y="641"/>
            <a:chExt cx="2730" cy="2043"/>
          </a:xfrm>
        </p:grpSpPr>
        <p:grpSp>
          <p:nvGrpSpPr>
            <p:cNvPr id="8579" name="Google Shape;8579;p131"/>
            <p:cNvGrpSpPr/>
            <p:nvPr/>
          </p:nvGrpSpPr>
          <p:grpSpPr>
            <a:xfrm>
              <a:off x="3381" y="2381"/>
              <a:ext cx="583" cy="303"/>
              <a:chOff x="1166" y="3601"/>
              <a:chExt cx="583" cy="303"/>
            </a:xfrm>
          </p:grpSpPr>
          <p:grpSp>
            <p:nvGrpSpPr>
              <p:cNvPr id="8580" name="Google Shape;8580;p131"/>
              <p:cNvGrpSpPr/>
              <p:nvPr/>
            </p:nvGrpSpPr>
            <p:grpSpPr>
              <a:xfrm>
                <a:off x="1166" y="3601"/>
                <a:ext cx="583" cy="303"/>
                <a:chOff x="990" y="4570"/>
                <a:chExt cx="597" cy="380"/>
              </a:xfrm>
            </p:grpSpPr>
            <p:pic>
              <p:nvPicPr>
                <p:cNvPr id="8581" name="Google Shape;8581;p131"/>
                <p:cNvPicPr preferRelativeResize="0"/>
                <p:nvPr/>
              </p:nvPicPr>
              <p:blipFill rotWithShape="1">
                <a:blip r:embed="rId4">
                  <a:alphaModFix/>
                </a:blip>
                <a:srcRect/>
                <a:stretch/>
              </p:blipFill>
              <p:spPr>
                <a:xfrm>
                  <a:off x="990" y="4570"/>
                  <a:ext cx="597" cy="380"/>
                </a:xfrm>
                <a:prstGeom prst="rect">
                  <a:avLst/>
                </a:prstGeom>
                <a:noFill/>
                <a:ln>
                  <a:noFill/>
                </a:ln>
              </p:spPr>
            </p:pic>
            <p:sp>
              <p:nvSpPr>
                <p:cNvPr id="8582" name="Google Shape;8582;p131"/>
                <p:cNvSpPr/>
                <p:nvPr/>
              </p:nvSpPr>
              <p:spPr>
                <a:xfrm>
                  <a:off x="1124" y="4679"/>
                  <a:ext cx="356" cy="14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583" name="Google Shape;8583;p131"/>
              <p:cNvSpPr txBox="1"/>
              <p:nvPr/>
            </p:nvSpPr>
            <p:spPr>
              <a:xfrm>
                <a:off x="1274" y="3633"/>
                <a:ext cx="397" cy="242"/>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3333CC"/>
                  </a:buClr>
                  <a:buSzPts val="1200"/>
                  <a:buFont typeface="Comic Sans MS"/>
                  <a:buNone/>
                </a:pPr>
                <a:r>
                  <a:rPr lang="en-US" sz="1200" b="1" i="1" u="none" strike="noStrike" cap="none">
                    <a:solidFill>
                      <a:srgbClr val="3333CC"/>
                    </a:solidFill>
                    <a:latin typeface="Comic Sans MS"/>
                    <a:ea typeface="Comic Sans MS"/>
                    <a:cs typeface="Comic Sans MS"/>
                    <a:sym typeface="Comic Sans MS"/>
                  </a:rPr>
                  <a:t>New</a:t>
                </a:r>
                <a:endParaRPr/>
              </a:p>
              <a:p>
                <a:pPr marL="0" marR="0" lvl="0" indent="0" algn="ctr" rtl="0">
                  <a:lnSpc>
                    <a:spcPct val="80000"/>
                  </a:lnSpc>
                  <a:spcBef>
                    <a:spcPts val="0"/>
                  </a:spcBef>
                  <a:spcAft>
                    <a:spcPts val="0"/>
                  </a:spcAft>
                  <a:buClr>
                    <a:srgbClr val="3333CC"/>
                  </a:buClr>
                  <a:buSzPts val="1200"/>
                  <a:buFont typeface="Comic Sans MS"/>
                  <a:buNone/>
                </a:pPr>
                <a:r>
                  <a:rPr lang="en-US" sz="1200" b="1" i="1" u="none" strike="noStrike" cap="none">
                    <a:solidFill>
                      <a:srgbClr val="3333CC"/>
                    </a:solidFill>
                    <a:latin typeface="Comic Sans MS"/>
                    <a:ea typeface="Comic Sans MS"/>
                    <a:cs typeface="Comic Sans MS"/>
                    <a:sym typeface="Comic Sans MS"/>
                  </a:rPr>
                  <a:t>ACK!</a:t>
                </a:r>
                <a:endParaRPr/>
              </a:p>
            </p:txBody>
          </p:sp>
        </p:grpSp>
        <p:grpSp>
          <p:nvGrpSpPr>
            <p:cNvPr id="8584" name="Google Shape;8584;p131"/>
            <p:cNvGrpSpPr/>
            <p:nvPr/>
          </p:nvGrpSpPr>
          <p:grpSpPr>
            <a:xfrm>
              <a:off x="2205" y="700"/>
              <a:ext cx="583" cy="303"/>
              <a:chOff x="1166" y="3601"/>
              <a:chExt cx="583" cy="303"/>
            </a:xfrm>
          </p:grpSpPr>
          <p:grpSp>
            <p:nvGrpSpPr>
              <p:cNvPr id="8585" name="Google Shape;8585;p131"/>
              <p:cNvGrpSpPr/>
              <p:nvPr/>
            </p:nvGrpSpPr>
            <p:grpSpPr>
              <a:xfrm>
                <a:off x="1166" y="3601"/>
                <a:ext cx="583" cy="303"/>
                <a:chOff x="990" y="4570"/>
                <a:chExt cx="597" cy="380"/>
              </a:xfrm>
            </p:grpSpPr>
            <p:pic>
              <p:nvPicPr>
                <p:cNvPr id="8586" name="Google Shape;8586;p131"/>
                <p:cNvPicPr preferRelativeResize="0"/>
                <p:nvPr/>
              </p:nvPicPr>
              <p:blipFill rotWithShape="1">
                <a:blip r:embed="rId4">
                  <a:alphaModFix/>
                </a:blip>
                <a:srcRect/>
                <a:stretch/>
              </p:blipFill>
              <p:spPr>
                <a:xfrm>
                  <a:off x="990" y="4570"/>
                  <a:ext cx="597" cy="380"/>
                </a:xfrm>
                <a:prstGeom prst="rect">
                  <a:avLst/>
                </a:prstGeom>
                <a:noFill/>
                <a:ln>
                  <a:noFill/>
                </a:ln>
              </p:spPr>
            </p:pic>
            <p:sp>
              <p:nvSpPr>
                <p:cNvPr id="8587" name="Google Shape;8587;p131"/>
                <p:cNvSpPr/>
                <p:nvPr/>
              </p:nvSpPr>
              <p:spPr>
                <a:xfrm>
                  <a:off x="1124" y="4679"/>
                  <a:ext cx="356" cy="14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588" name="Google Shape;8588;p131"/>
              <p:cNvSpPr txBox="1"/>
              <p:nvPr/>
            </p:nvSpPr>
            <p:spPr>
              <a:xfrm>
                <a:off x="1274" y="3633"/>
                <a:ext cx="397" cy="242"/>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3333CC"/>
                  </a:buClr>
                  <a:buSzPts val="1200"/>
                  <a:buFont typeface="Comic Sans MS"/>
                  <a:buNone/>
                </a:pPr>
                <a:r>
                  <a:rPr lang="en-US" sz="1200" b="1" i="1" u="none" strike="noStrike" cap="none">
                    <a:solidFill>
                      <a:srgbClr val="3333CC"/>
                    </a:solidFill>
                    <a:latin typeface="Comic Sans MS"/>
                    <a:ea typeface="Comic Sans MS"/>
                    <a:cs typeface="Comic Sans MS"/>
                    <a:sym typeface="Comic Sans MS"/>
                  </a:rPr>
                  <a:t>New</a:t>
                </a:r>
                <a:endParaRPr/>
              </a:p>
              <a:p>
                <a:pPr marL="0" marR="0" lvl="0" indent="0" algn="ctr" rtl="0">
                  <a:lnSpc>
                    <a:spcPct val="80000"/>
                  </a:lnSpc>
                  <a:spcBef>
                    <a:spcPts val="0"/>
                  </a:spcBef>
                  <a:spcAft>
                    <a:spcPts val="0"/>
                  </a:spcAft>
                  <a:buClr>
                    <a:srgbClr val="3333CC"/>
                  </a:buClr>
                  <a:buSzPts val="1200"/>
                  <a:buFont typeface="Comic Sans MS"/>
                  <a:buNone/>
                </a:pPr>
                <a:r>
                  <a:rPr lang="en-US" sz="1200" b="1" i="1" u="none" strike="noStrike" cap="none">
                    <a:solidFill>
                      <a:srgbClr val="3333CC"/>
                    </a:solidFill>
                    <a:latin typeface="Comic Sans MS"/>
                    <a:ea typeface="Comic Sans MS"/>
                    <a:cs typeface="Comic Sans MS"/>
                    <a:sym typeface="Comic Sans MS"/>
                  </a:rPr>
                  <a:t>ACK!</a:t>
                </a:r>
                <a:endParaRPr/>
              </a:p>
            </p:txBody>
          </p:sp>
        </p:grpSp>
        <p:grpSp>
          <p:nvGrpSpPr>
            <p:cNvPr id="8589" name="Google Shape;8589;p131"/>
            <p:cNvGrpSpPr/>
            <p:nvPr/>
          </p:nvGrpSpPr>
          <p:grpSpPr>
            <a:xfrm>
              <a:off x="4352" y="641"/>
              <a:ext cx="583" cy="303"/>
              <a:chOff x="1166" y="3601"/>
              <a:chExt cx="583" cy="303"/>
            </a:xfrm>
          </p:grpSpPr>
          <p:grpSp>
            <p:nvGrpSpPr>
              <p:cNvPr id="8590" name="Google Shape;8590;p131"/>
              <p:cNvGrpSpPr/>
              <p:nvPr/>
            </p:nvGrpSpPr>
            <p:grpSpPr>
              <a:xfrm>
                <a:off x="1166" y="3601"/>
                <a:ext cx="583" cy="303"/>
                <a:chOff x="990" y="4570"/>
                <a:chExt cx="597" cy="380"/>
              </a:xfrm>
            </p:grpSpPr>
            <p:pic>
              <p:nvPicPr>
                <p:cNvPr id="8591" name="Google Shape;8591;p131"/>
                <p:cNvPicPr preferRelativeResize="0"/>
                <p:nvPr/>
              </p:nvPicPr>
              <p:blipFill rotWithShape="1">
                <a:blip r:embed="rId4">
                  <a:alphaModFix/>
                </a:blip>
                <a:srcRect/>
                <a:stretch/>
              </p:blipFill>
              <p:spPr>
                <a:xfrm>
                  <a:off x="990" y="4570"/>
                  <a:ext cx="597" cy="380"/>
                </a:xfrm>
                <a:prstGeom prst="rect">
                  <a:avLst/>
                </a:prstGeom>
                <a:noFill/>
                <a:ln>
                  <a:noFill/>
                </a:ln>
              </p:spPr>
            </p:pic>
            <p:sp>
              <p:nvSpPr>
                <p:cNvPr id="8592" name="Google Shape;8592;p131"/>
                <p:cNvSpPr/>
                <p:nvPr/>
              </p:nvSpPr>
              <p:spPr>
                <a:xfrm>
                  <a:off x="1124" y="4679"/>
                  <a:ext cx="356" cy="14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593" name="Google Shape;8593;p131"/>
              <p:cNvSpPr txBox="1"/>
              <p:nvPr/>
            </p:nvSpPr>
            <p:spPr>
              <a:xfrm>
                <a:off x="1274" y="3633"/>
                <a:ext cx="397" cy="242"/>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3333CC"/>
                  </a:buClr>
                  <a:buSzPts val="1200"/>
                  <a:buFont typeface="Comic Sans MS"/>
                  <a:buNone/>
                </a:pPr>
                <a:r>
                  <a:rPr lang="en-US" sz="1200" b="1" i="1" u="none" strike="noStrike" cap="none">
                    <a:solidFill>
                      <a:srgbClr val="3333CC"/>
                    </a:solidFill>
                    <a:latin typeface="Comic Sans MS"/>
                    <a:ea typeface="Comic Sans MS"/>
                    <a:cs typeface="Comic Sans MS"/>
                    <a:sym typeface="Comic Sans MS"/>
                  </a:rPr>
                  <a:t>New</a:t>
                </a:r>
                <a:endParaRPr/>
              </a:p>
              <a:p>
                <a:pPr marL="0" marR="0" lvl="0" indent="0" algn="ctr" rtl="0">
                  <a:lnSpc>
                    <a:spcPct val="80000"/>
                  </a:lnSpc>
                  <a:spcBef>
                    <a:spcPts val="0"/>
                  </a:spcBef>
                  <a:spcAft>
                    <a:spcPts val="0"/>
                  </a:spcAft>
                  <a:buClr>
                    <a:srgbClr val="3333CC"/>
                  </a:buClr>
                  <a:buSzPts val="1200"/>
                  <a:buFont typeface="Comic Sans MS"/>
                  <a:buNone/>
                </a:pPr>
                <a:r>
                  <a:rPr lang="en-US" sz="1200" b="1" i="1" u="none" strike="noStrike" cap="none">
                    <a:solidFill>
                      <a:srgbClr val="3333CC"/>
                    </a:solidFill>
                    <a:latin typeface="Comic Sans MS"/>
                    <a:ea typeface="Comic Sans MS"/>
                    <a:cs typeface="Comic Sans MS"/>
                    <a:sym typeface="Comic Sans MS"/>
                  </a:rPr>
                  <a:t>ACK!</a:t>
                </a:r>
                <a:endParaRPr/>
              </a:p>
            </p:txBody>
          </p:sp>
        </p:grpSp>
      </p:grpSp>
      <p:sp>
        <p:nvSpPr>
          <p:cNvPr id="8594" name="Google Shape;8594;p13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50"/>
                                        </p:tgtEl>
                                        <p:attrNameLst>
                                          <p:attrName>style.visibility</p:attrName>
                                        </p:attrNameLst>
                                      </p:cBhvr>
                                      <p:to>
                                        <p:strVal val="visible"/>
                                      </p:to>
                                    </p:set>
                                    <p:animEffect transition="in" filter="fade">
                                      <p:cBhvr>
                                        <p:cTn id="7" dur="500"/>
                                        <p:tgtEl>
                                          <p:spTgt spid="85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94"/>
                                        </p:tgtEl>
                                        <p:attrNameLst>
                                          <p:attrName>style.visibility</p:attrName>
                                        </p:attrNameLst>
                                      </p:cBhvr>
                                      <p:to>
                                        <p:strVal val="visible"/>
                                      </p:to>
                                    </p:set>
                                    <p:animEffect transition="in" filter="fade">
                                      <p:cBhvr>
                                        <p:cTn id="12" dur="500"/>
                                        <p:tgtEl>
                                          <p:spTgt spid="84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01"/>
                                        </p:tgtEl>
                                        <p:attrNameLst>
                                          <p:attrName>style.visibility</p:attrName>
                                        </p:attrNameLst>
                                      </p:cBhvr>
                                      <p:to>
                                        <p:strVal val="visible"/>
                                      </p:to>
                                    </p:set>
                                    <p:animEffect transition="in" filter="fade">
                                      <p:cBhvr>
                                        <p:cTn id="17" dur="500"/>
                                        <p:tgtEl>
                                          <p:spTgt spid="85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88"/>
                                        </p:tgtEl>
                                        <p:attrNameLst>
                                          <p:attrName>style.visibility</p:attrName>
                                        </p:attrNameLst>
                                      </p:cBhvr>
                                      <p:to>
                                        <p:strVal val="visible"/>
                                      </p:to>
                                    </p:set>
                                    <p:animEffect transition="in" filter="fade">
                                      <p:cBhvr>
                                        <p:cTn id="22" dur="500"/>
                                        <p:tgtEl>
                                          <p:spTgt spid="84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37"/>
                                        </p:tgtEl>
                                        <p:attrNameLst>
                                          <p:attrName>style.visibility</p:attrName>
                                        </p:attrNameLst>
                                      </p:cBhvr>
                                      <p:to>
                                        <p:strVal val="visible"/>
                                      </p:to>
                                    </p:set>
                                    <p:animEffect transition="in" filter="fade">
                                      <p:cBhvr>
                                        <p:cTn id="27" dur="500"/>
                                        <p:tgtEl>
                                          <p:spTgt spid="853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5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543"/>
                                        </p:tgtEl>
                                        <p:attrNameLst>
                                          <p:attrName>style.visibility</p:attrName>
                                        </p:attrNameLst>
                                      </p:cBhvr>
                                      <p:to>
                                        <p:strVal val="visible"/>
                                      </p:to>
                                    </p:set>
                                    <p:animEffect transition="in" filter="fade">
                                      <p:cBhvr>
                                        <p:cTn id="36" dur="500"/>
                                        <p:tgtEl>
                                          <p:spTgt spid="85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526"/>
                                        </p:tgtEl>
                                        <p:attrNameLst>
                                          <p:attrName>style.visibility</p:attrName>
                                        </p:attrNameLst>
                                      </p:cBhvr>
                                      <p:to>
                                        <p:strVal val="visible"/>
                                      </p:to>
                                    </p:set>
                                    <p:animEffect transition="in" filter="fade">
                                      <p:cBhvr>
                                        <p:cTn id="41" dur="500"/>
                                        <p:tgtEl>
                                          <p:spTgt spid="852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57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578"/>
                                        </p:tgtEl>
                                        <p:attrNameLst>
                                          <p:attrName>style.visibility</p:attrName>
                                        </p:attrNameLst>
                                      </p:cBhvr>
                                      <p:to>
                                        <p:strVal val="visible"/>
                                      </p:to>
                                    </p:set>
                                    <p:animEffect transition="in" filter="fade">
                                      <p:cBhvr>
                                        <p:cTn id="50" dur="500"/>
                                        <p:tgtEl>
                                          <p:spTgt spid="8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599"/>
        <p:cNvGrpSpPr/>
        <p:nvPr/>
      </p:nvGrpSpPr>
      <p:grpSpPr>
        <a:xfrm>
          <a:off x="0" y="0"/>
          <a:ext cx="0" cy="0"/>
          <a:chOff x="0" y="0"/>
          <a:chExt cx="0" cy="0"/>
        </a:xfrm>
      </p:grpSpPr>
      <p:sp>
        <p:nvSpPr>
          <p:cNvPr id="8600" name="Google Shape;8600;p132"/>
          <p:cNvSpPr txBox="1">
            <a:spLocks noGrp="1"/>
          </p:cNvSpPr>
          <p:nvPr>
            <p:ph type="title"/>
          </p:nvPr>
        </p:nvSpPr>
        <p:spPr>
          <a:xfrm>
            <a:off x="798690" y="27695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CUBIC</a:t>
            </a:r>
            <a:endParaRPr sz="4400" b="0"/>
          </a:p>
        </p:txBody>
      </p:sp>
      <p:sp>
        <p:nvSpPr>
          <p:cNvPr id="8601" name="Google Shape;8601;p132"/>
          <p:cNvSpPr txBox="1"/>
          <p:nvPr/>
        </p:nvSpPr>
        <p:spPr>
          <a:xfrm>
            <a:off x="798690" y="1308100"/>
            <a:ext cx="11164126" cy="4648200"/>
          </a:xfrm>
          <a:prstGeom prst="rect">
            <a:avLst/>
          </a:prstGeom>
          <a:noFill/>
          <a:ln>
            <a:noFill/>
          </a:ln>
        </p:spPr>
        <p:txBody>
          <a:bodyPr spcFirstLastPara="1" wrap="square" lIns="91425" tIns="45700" rIns="91425" bIns="45700" anchor="t" anchorCtr="0">
            <a:normAutofit/>
          </a:bodyPr>
          <a:lstStyle/>
          <a:p>
            <a:pPr marL="460375" marR="0" lvl="0" indent="-3302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Is there a better way than AIMD to “probe” for usable bandwidth?</a:t>
            </a:r>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grpSp>
        <p:nvGrpSpPr>
          <p:cNvPr id="8602" name="Google Shape;8602;p132"/>
          <p:cNvGrpSpPr/>
          <p:nvPr/>
        </p:nvGrpSpPr>
        <p:grpSpPr>
          <a:xfrm>
            <a:off x="1454066" y="4302985"/>
            <a:ext cx="6081713" cy="1998662"/>
            <a:chOff x="73" y="2432"/>
            <a:chExt cx="3831" cy="1259"/>
          </a:xfrm>
        </p:grpSpPr>
        <p:sp>
          <p:nvSpPr>
            <p:cNvPr id="8603" name="Google Shape;8603;p132"/>
            <p:cNvSpPr/>
            <p:nvPr/>
          </p:nvSpPr>
          <p:spPr>
            <a:xfrm>
              <a:off x="678" y="2556"/>
              <a:ext cx="3226" cy="579"/>
            </a:xfrm>
            <a:custGeom>
              <a:avLst/>
              <a:gdLst/>
              <a:ahLst/>
              <a:cxnLst/>
              <a:rect l="l" t="t" r="r" b="b"/>
              <a:pathLst>
                <a:path w="2481" h="579" extrusionOk="0">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8604" name="Google Shape;8604;p132"/>
            <p:cNvCxnSpPr/>
            <p:nvPr/>
          </p:nvCxnSpPr>
          <p:spPr>
            <a:xfrm>
              <a:off x="675" y="3685"/>
              <a:ext cx="2674" cy="0"/>
            </a:xfrm>
            <a:prstGeom prst="straightConnector1">
              <a:avLst/>
            </a:prstGeom>
            <a:noFill/>
            <a:ln w="19050" cap="flat" cmpd="sng">
              <a:solidFill>
                <a:schemeClr val="dk1"/>
              </a:solidFill>
              <a:prstDash val="solid"/>
              <a:round/>
              <a:headEnd type="none" w="med" len="med"/>
              <a:tailEnd type="none" w="med" len="med"/>
            </a:ln>
          </p:spPr>
        </p:cxnSp>
        <p:cxnSp>
          <p:nvCxnSpPr>
            <p:cNvPr id="8605" name="Google Shape;8605;p132"/>
            <p:cNvCxnSpPr/>
            <p:nvPr/>
          </p:nvCxnSpPr>
          <p:spPr>
            <a:xfrm>
              <a:off x="682" y="2432"/>
              <a:ext cx="0" cy="1259"/>
            </a:xfrm>
            <a:prstGeom prst="straightConnector1">
              <a:avLst/>
            </a:prstGeom>
            <a:noFill/>
            <a:ln w="19050" cap="flat" cmpd="sng">
              <a:solidFill>
                <a:schemeClr val="dk1"/>
              </a:solidFill>
              <a:prstDash val="solid"/>
              <a:round/>
              <a:headEnd type="none" w="med" len="med"/>
              <a:tailEnd type="none" w="med" len="med"/>
            </a:ln>
          </p:spPr>
        </p:cxnSp>
        <p:cxnSp>
          <p:nvCxnSpPr>
            <p:cNvPr id="8606" name="Google Shape;8606;p132"/>
            <p:cNvCxnSpPr/>
            <p:nvPr/>
          </p:nvCxnSpPr>
          <p:spPr>
            <a:xfrm>
              <a:off x="606" y="2571"/>
              <a:ext cx="72" cy="0"/>
            </a:xfrm>
            <a:prstGeom prst="straightConnector1">
              <a:avLst/>
            </a:prstGeom>
            <a:noFill/>
            <a:ln w="19050" cap="flat" cmpd="sng">
              <a:solidFill>
                <a:schemeClr val="dk1"/>
              </a:solidFill>
              <a:prstDash val="solid"/>
              <a:round/>
              <a:headEnd type="none" w="med" len="med"/>
              <a:tailEnd type="none" w="med" len="med"/>
            </a:ln>
          </p:spPr>
        </p:cxnSp>
        <p:cxnSp>
          <p:nvCxnSpPr>
            <p:cNvPr id="8607" name="Google Shape;8607;p132"/>
            <p:cNvCxnSpPr/>
            <p:nvPr/>
          </p:nvCxnSpPr>
          <p:spPr>
            <a:xfrm>
              <a:off x="606" y="3117"/>
              <a:ext cx="72" cy="0"/>
            </a:xfrm>
            <a:prstGeom prst="straightConnector1">
              <a:avLst/>
            </a:prstGeom>
            <a:noFill/>
            <a:ln w="19050" cap="flat" cmpd="sng">
              <a:solidFill>
                <a:schemeClr val="dk1"/>
              </a:solidFill>
              <a:prstDash val="solid"/>
              <a:round/>
              <a:headEnd type="none" w="med" len="med"/>
              <a:tailEnd type="none" w="med" len="med"/>
            </a:ln>
          </p:spPr>
        </p:cxnSp>
        <p:sp>
          <p:nvSpPr>
            <p:cNvPr id="8608" name="Google Shape;8608;p132"/>
            <p:cNvSpPr txBox="1"/>
            <p:nvPr/>
          </p:nvSpPr>
          <p:spPr>
            <a:xfrm>
              <a:off x="171" y="2437"/>
              <a:ext cx="393"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W</a:t>
              </a:r>
              <a:r>
                <a:rPr lang="en-US" sz="1600" b="0" i="0" u="none" strike="noStrike" cap="none" baseline="-25000">
                  <a:solidFill>
                    <a:srgbClr val="000000"/>
                  </a:solidFill>
                  <a:latin typeface="Tahoma"/>
                  <a:ea typeface="Tahoma"/>
                  <a:cs typeface="Tahoma"/>
                  <a:sym typeface="Tahoma"/>
                </a:rPr>
                <a:t>max</a:t>
              </a:r>
              <a:endParaRPr sz="1600" b="0" i="0" u="none" strike="noStrike" cap="none" baseline="-25000">
                <a:solidFill>
                  <a:srgbClr val="000000"/>
                </a:solidFill>
                <a:latin typeface="Tahoma"/>
                <a:ea typeface="Tahoma"/>
                <a:cs typeface="Tahoma"/>
                <a:sym typeface="Tahoma"/>
              </a:endParaRPr>
            </a:p>
          </p:txBody>
        </p:sp>
        <p:sp>
          <p:nvSpPr>
            <p:cNvPr id="8609" name="Google Shape;8609;p132"/>
            <p:cNvSpPr txBox="1"/>
            <p:nvPr/>
          </p:nvSpPr>
          <p:spPr>
            <a:xfrm>
              <a:off x="73" y="2971"/>
              <a:ext cx="513"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W</a:t>
              </a:r>
              <a:r>
                <a:rPr lang="en-US" sz="1600" b="0" i="0" u="none" strike="noStrike" cap="none" baseline="-25000">
                  <a:solidFill>
                    <a:srgbClr val="000000"/>
                  </a:solidFill>
                  <a:latin typeface="Tahoma"/>
                  <a:ea typeface="Tahoma"/>
                  <a:cs typeface="Tahoma"/>
                  <a:sym typeface="Tahoma"/>
                </a:rPr>
                <a:t>max</a:t>
              </a:r>
              <a:r>
                <a:rPr lang="en-US" sz="1600" b="0" i="0" u="none" strike="noStrike" cap="none">
                  <a:solidFill>
                    <a:srgbClr val="000000"/>
                  </a:solidFill>
                  <a:latin typeface="Tahoma"/>
                  <a:ea typeface="Tahoma"/>
                  <a:cs typeface="Tahoma"/>
                  <a:sym typeface="Tahoma"/>
                </a:rPr>
                <a:t>/2</a:t>
              </a:r>
              <a:endParaRPr/>
            </a:p>
          </p:txBody>
        </p:sp>
      </p:grpSp>
      <p:grpSp>
        <p:nvGrpSpPr>
          <p:cNvPr id="8610" name="Google Shape;8610;p132"/>
          <p:cNvGrpSpPr/>
          <p:nvPr/>
        </p:nvGrpSpPr>
        <p:grpSpPr>
          <a:xfrm>
            <a:off x="2427206" y="4523647"/>
            <a:ext cx="842174" cy="851974"/>
            <a:chOff x="4111628" y="4803047"/>
            <a:chExt cx="842174" cy="851974"/>
          </a:xfrm>
        </p:grpSpPr>
        <p:sp>
          <p:nvSpPr>
            <p:cNvPr id="8611" name="Google Shape;8611;p132"/>
            <p:cNvSpPr/>
            <p:nvPr/>
          </p:nvSpPr>
          <p:spPr>
            <a:xfrm>
              <a:off x="4111628" y="4803047"/>
              <a:ext cx="842174"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8612" name="Google Shape;8612;p132"/>
            <p:cNvCxnSpPr/>
            <p:nvPr/>
          </p:nvCxnSpPr>
          <p:spPr>
            <a:xfrm>
              <a:off x="4953802" y="4803047"/>
              <a:ext cx="0" cy="798802"/>
            </a:xfrm>
            <a:prstGeom prst="straightConnector1">
              <a:avLst/>
            </a:prstGeom>
            <a:noFill/>
            <a:ln w="28575" cap="flat" cmpd="sng">
              <a:solidFill>
                <a:srgbClr val="0000A3"/>
              </a:solidFill>
              <a:prstDash val="dash"/>
              <a:miter lim="800000"/>
              <a:headEnd type="none" w="sm" len="sm"/>
              <a:tailEnd type="none" w="sm" len="sm"/>
            </a:ln>
          </p:spPr>
        </p:cxnSp>
      </p:grpSp>
      <p:grpSp>
        <p:nvGrpSpPr>
          <p:cNvPr id="8613" name="Google Shape;8613;p132"/>
          <p:cNvGrpSpPr/>
          <p:nvPr/>
        </p:nvGrpSpPr>
        <p:grpSpPr>
          <a:xfrm>
            <a:off x="7913115" y="4293106"/>
            <a:ext cx="3050589" cy="1377579"/>
            <a:chOff x="7913115" y="4572506"/>
            <a:chExt cx="3050589" cy="1377579"/>
          </a:xfrm>
        </p:grpSpPr>
        <p:cxnSp>
          <p:nvCxnSpPr>
            <p:cNvPr id="8614" name="Google Shape;8614;p132"/>
            <p:cNvCxnSpPr/>
            <p:nvPr/>
          </p:nvCxnSpPr>
          <p:spPr>
            <a:xfrm>
              <a:off x="7913115" y="4779235"/>
              <a:ext cx="866274" cy="0"/>
            </a:xfrm>
            <a:prstGeom prst="straightConnector1">
              <a:avLst/>
            </a:prstGeom>
            <a:noFill/>
            <a:ln w="38100" cap="flat" cmpd="sng">
              <a:solidFill>
                <a:srgbClr val="C00000"/>
              </a:solidFill>
              <a:prstDash val="solid"/>
              <a:miter lim="800000"/>
              <a:headEnd type="none" w="sm" len="sm"/>
              <a:tailEnd type="none" w="sm" len="sm"/>
            </a:ln>
          </p:spPr>
        </p:cxnSp>
        <p:cxnSp>
          <p:nvCxnSpPr>
            <p:cNvPr id="8615" name="Google Shape;8615;p132"/>
            <p:cNvCxnSpPr/>
            <p:nvPr/>
          </p:nvCxnSpPr>
          <p:spPr>
            <a:xfrm>
              <a:off x="7913115" y="5243961"/>
              <a:ext cx="866274" cy="0"/>
            </a:xfrm>
            <a:prstGeom prst="straightConnector1">
              <a:avLst/>
            </a:prstGeom>
            <a:noFill/>
            <a:ln w="38100" cap="flat" cmpd="sng">
              <a:solidFill>
                <a:srgbClr val="0000A3"/>
              </a:solidFill>
              <a:prstDash val="dash"/>
              <a:miter lim="800000"/>
              <a:headEnd type="none" w="sm" len="sm"/>
              <a:tailEnd type="none" w="sm" len="sm"/>
            </a:ln>
          </p:spPr>
        </p:cxnSp>
        <p:sp>
          <p:nvSpPr>
            <p:cNvPr id="8616" name="Google Shape;8616;p132"/>
            <p:cNvSpPr txBox="1"/>
            <p:nvPr/>
          </p:nvSpPr>
          <p:spPr>
            <a:xfrm>
              <a:off x="8779389" y="4572506"/>
              <a:ext cx="11785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classic TCP</a:t>
              </a:r>
              <a:endParaRPr/>
            </a:p>
          </p:txBody>
        </p:sp>
        <p:sp>
          <p:nvSpPr>
            <p:cNvPr id="8617" name="Google Shape;8617;p132"/>
            <p:cNvSpPr txBox="1"/>
            <p:nvPr/>
          </p:nvSpPr>
          <p:spPr>
            <a:xfrm>
              <a:off x="8779390" y="5109855"/>
              <a:ext cx="2184314" cy="8402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TCP CUBIC - higher throughput in this example</a:t>
              </a:r>
              <a:endParaRPr/>
            </a:p>
          </p:txBody>
        </p:sp>
      </p:grpSp>
      <p:sp>
        <p:nvSpPr>
          <p:cNvPr id="8618" name="Google Shape;8618;p132"/>
          <p:cNvSpPr txBox="1"/>
          <p:nvPr/>
        </p:nvSpPr>
        <p:spPr>
          <a:xfrm>
            <a:off x="798690" y="1787378"/>
            <a:ext cx="11164126" cy="4648200"/>
          </a:xfrm>
          <a:prstGeom prst="rect">
            <a:avLst/>
          </a:prstGeom>
          <a:noFill/>
          <a:ln>
            <a:noFill/>
          </a:ln>
        </p:spPr>
        <p:txBody>
          <a:bodyPr spcFirstLastPara="1" wrap="square" lIns="91425" tIns="45700" rIns="91425" bIns="45700" anchor="t" anchorCtr="0">
            <a:normAutofit/>
          </a:bodyPr>
          <a:lstStyle/>
          <a:p>
            <a:pPr marL="460375" marR="0" lvl="0" indent="-3302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Insight/intuition: </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W</a:t>
            </a:r>
            <a:r>
              <a:rPr lang="en-US" sz="2400" b="0" i="0" u="none" strike="noStrike" cap="none" baseline="-25000">
                <a:solidFill>
                  <a:srgbClr val="000000"/>
                </a:solidFill>
                <a:latin typeface="Calibri"/>
                <a:ea typeface="Calibri"/>
                <a:cs typeface="Calibri"/>
                <a:sym typeface="Calibri"/>
              </a:rPr>
              <a:t>max</a:t>
            </a:r>
            <a:r>
              <a:rPr lang="en-US" sz="2400" b="0" i="0" u="none" strike="noStrike" cap="none">
                <a:solidFill>
                  <a:srgbClr val="000000"/>
                </a:solidFill>
                <a:latin typeface="Calibri"/>
                <a:ea typeface="Calibri"/>
                <a:cs typeface="Calibri"/>
                <a:sym typeface="Calibri"/>
              </a:rPr>
              <a:t>: sending rate at which congestion loss was detected</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congestion state of bottleneck link probably (?) hasn’t changed much</a:t>
            </a:r>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grpSp>
        <p:nvGrpSpPr>
          <p:cNvPr id="8619" name="Google Shape;8619;p132"/>
          <p:cNvGrpSpPr/>
          <p:nvPr/>
        </p:nvGrpSpPr>
        <p:grpSpPr>
          <a:xfrm>
            <a:off x="3268173" y="4514248"/>
            <a:ext cx="4263455" cy="882027"/>
            <a:chOff x="4952595" y="4780948"/>
            <a:chExt cx="4263455" cy="882027"/>
          </a:xfrm>
        </p:grpSpPr>
        <p:grpSp>
          <p:nvGrpSpPr>
            <p:cNvPr id="8620" name="Google Shape;8620;p132"/>
            <p:cNvGrpSpPr/>
            <p:nvPr/>
          </p:nvGrpSpPr>
          <p:grpSpPr>
            <a:xfrm>
              <a:off x="4952595" y="4811001"/>
              <a:ext cx="842174" cy="851974"/>
              <a:chOff x="4111628" y="4803047"/>
              <a:chExt cx="842174" cy="851974"/>
            </a:xfrm>
          </p:grpSpPr>
          <p:sp>
            <p:nvSpPr>
              <p:cNvPr id="8621" name="Google Shape;8621;p132"/>
              <p:cNvSpPr/>
              <p:nvPr/>
            </p:nvSpPr>
            <p:spPr>
              <a:xfrm>
                <a:off x="4111628" y="4803047"/>
                <a:ext cx="842174"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8622" name="Google Shape;8622;p132"/>
              <p:cNvCxnSpPr/>
              <p:nvPr/>
            </p:nvCxnSpPr>
            <p:spPr>
              <a:xfrm>
                <a:off x="4953802" y="4803047"/>
                <a:ext cx="0" cy="798802"/>
              </a:xfrm>
              <a:prstGeom prst="straightConnector1">
                <a:avLst/>
              </a:prstGeom>
              <a:noFill/>
              <a:ln w="28575" cap="flat" cmpd="sng">
                <a:solidFill>
                  <a:srgbClr val="0000A3"/>
                </a:solidFill>
                <a:prstDash val="dash"/>
                <a:miter lim="800000"/>
                <a:headEnd type="none" w="sm" len="sm"/>
                <a:tailEnd type="none" w="sm" len="sm"/>
              </a:ln>
            </p:spPr>
          </p:cxnSp>
        </p:grpSp>
        <p:grpSp>
          <p:nvGrpSpPr>
            <p:cNvPr id="8623" name="Google Shape;8623;p132"/>
            <p:cNvGrpSpPr/>
            <p:nvPr/>
          </p:nvGrpSpPr>
          <p:grpSpPr>
            <a:xfrm>
              <a:off x="5815757" y="4805638"/>
              <a:ext cx="842174" cy="851974"/>
              <a:chOff x="4111628" y="4803047"/>
              <a:chExt cx="842174" cy="851974"/>
            </a:xfrm>
          </p:grpSpPr>
          <p:sp>
            <p:nvSpPr>
              <p:cNvPr id="8624" name="Google Shape;8624;p132"/>
              <p:cNvSpPr/>
              <p:nvPr/>
            </p:nvSpPr>
            <p:spPr>
              <a:xfrm>
                <a:off x="4111628" y="4803047"/>
                <a:ext cx="842174"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8625" name="Google Shape;8625;p132"/>
              <p:cNvCxnSpPr/>
              <p:nvPr/>
            </p:nvCxnSpPr>
            <p:spPr>
              <a:xfrm>
                <a:off x="4953802" y="4803047"/>
                <a:ext cx="0" cy="798802"/>
              </a:xfrm>
              <a:prstGeom prst="straightConnector1">
                <a:avLst/>
              </a:prstGeom>
              <a:noFill/>
              <a:ln w="28575" cap="flat" cmpd="sng">
                <a:solidFill>
                  <a:srgbClr val="0000A3"/>
                </a:solidFill>
                <a:prstDash val="dash"/>
                <a:miter lim="800000"/>
                <a:headEnd type="none" w="sm" len="sm"/>
                <a:tailEnd type="none" w="sm" len="sm"/>
              </a:ln>
            </p:spPr>
          </p:cxnSp>
        </p:grpSp>
        <p:grpSp>
          <p:nvGrpSpPr>
            <p:cNvPr id="8626" name="Google Shape;8626;p132"/>
            <p:cNvGrpSpPr/>
            <p:nvPr/>
          </p:nvGrpSpPr>
          <p:grpSpPr>
            <a:xfrm>
              <a:off x="6678918" y="4793293"/>
              <a:ext cx="828566" cy="851974"/>
              <a:chOff x="4111628" y="4803047"/>
              <a:chExt cx="842174" cy="851974"/>
            </a:xfrm>
          </p:grpSpPr>
          <p:sp>
            <p:nvSpPr>
              <p:cNvPr id="8627" name="Google Shape;8627;p132"/>
              <p:cNvSpPr/>
              <p:nvPr/>
            </p:nvSpPr>
            <p:spPr>
              <a:xfrm>
                <a:off x="4111628" y="4803047"/>
                <a:ext cx="842174"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8628" name="Google Shape;8628;p132"/>
              <p:cNvCxnSpPr/>
              <p:nvPr/>
            </p:nvCxnSpPr>
            <p:spPr>
              <a:xfrm>
                <a:off x="4953802" y="4803047"/>
                <a:ext cx="0" cy="798802"/>
              </a:xfrm>
              <a:prstGeom prst="straightConnector1">
                <a:avLst/>
              </a:prstGeom>
              <a:noFill/>
              <a:ln w="28575" cap="flat" cmpd="sng">
                <a:solidFill>
                  <a:srgbClr val="0000A3"/>
                </a:solidFill>
                <a:prstDash val="dash"/>
                <a:miter lim="800000"/>
                <a:headEnd type="none" w="sm" len="sm"/>
                <a:tailEnd type="none" w="sm" len="sm"/>
              </a:ln>
            </p:spPr>
          </p:cxnSp>
        </p:grpSp>
        <p:grpSp>
          <p:nvGrpSpPr>
            <p:cNvPr id="8629" name="Google Shape;8629;p132"/>
            <p:cNvGrpSpPr/>
            <p:nvPr/>
          </p:nvGrpSpPr>
          <p:grpSpPr>
            <a:xfrm>
              <a:off x="7533201" y="4780948"/>
              <a:ext cx="828566" cy="851974"/>
              <a:chOff x="4111628" y="4803047"/>
              <a:chExt cx="842174" cy="851974"/>
            </a:xfrm>
          </p:grpSpPr>
          <p:sp>
            <p:nvSpPr>
              <p:cNvPr id="8630" name="Google Shape;8630;p132"/>
              <p:cNvSpPr/>
              <p:nvPr/>
            </p:nvSpPr>
            <p:spPr>
              <a:xfrm>
                <a:off x="4111628" y="4803047"/>
                <a:ext cx="842174"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8631" name="Google Shape;8631;p132"/>
              <p:cNvCxnSpPr/>
              <p:nvPr/>
            </p:nvCxnSpPr>
            <p:spPr>
              <a:xfrm>
                <a:off x="4953802" y="4803047"/>
                <a:ext cx="0" cy="798802"/>
              </a:xfrm>
              <a:prstGeom prst="straightConnector1">
                <a:avLst/>
              </a:prstGeom>
              <a:noFill/>
              <a:ln w="28575" cap="flat" cmpd="sng">
                <a:solidFill>
                  <a:srgbClr val="0000A3"/>
                </a:solidFill>
                <a:prstDash val="dash"/>
                <a:miter lim="800000"/>
                <a:headEnd type="none" w="sm" len="sm"/>
                <a:tailEnd type="none" w="sm" len="sm"/>
              </a:ln>
            </p:spPr>
          </p:cxnSp>
        </p:grpSp>
        <p:sp>
          <p:nvSpPr>
            <p:cNvPr id="8632" name="Google Shape;8632;p132"/>
            <p:cNvSpPr/>
            <p:nvPr/>
          </p:nvSpPr>
          <p:spPr>
            <a:xfrm>
              <a:off x="8387484" y="4790798"/>
              <a:ext cx="828566"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8633" name="Google Shape;8633;p132"/>
          <p:cNvSpPr txBox="1"/>
          <p:nvPr/>
        </p:nvSpPr>
        <p:spPr>
          <a:xfrm>
            <a:off x="785990" y="3009900"/>
            <a:ext cx="11164126" cy="898378"/>
          </a:xfrm>
          <a:prstGeom prst="rect">
            <a:avLst/>
          </a:prstGeom>
          <a:noFill/>
          <a:ln>
            <a:noFill/>
          </a:ln>
        </p:spPr>
        <p:txBody>
          <a:bodyPr spcFirstLastPara="1" wrap="square" lIns="91425" tIns="45700" rIns="91425" bIns="45700" anchor="t" anchorCtr="0">
            <a:normAutofit/>
          </a:bodyPr>
          <a:lstStyle/>
          <a:p>
            <a:pPr marL="695325" marR="0" lvl="1" indent="-231775" algn="l" rtl="0">
              <a:lnSpc>
                <a:spcPct val="90000"/>
              </a:lnSpc>
              <a:spcBef>
                <a:spcPts val="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after cutting rate/window in half on loss, initially ramp to to W</a:t>
            </a:r>
            <a:r>
              <a:rPr lang="en-US" sz="2400" b="0" i="0" u="none" strike="noStrike" cap="none" baseline="-25000">
                <a:solidFill>
                  <a:srgbClr val="000000"/>
                </a:solidFill>
                <a:latin typeface="Calibri"/>
                <a:ea typeface="Calibri"/>
                <a:cs typeface="Calibri"/>
                <a:sym typeface="Calibri"/>
              </a:rPr>
              <a:t>max</a:t>
            </a:r>
            <a:r>
              <a:rPr lang="en-US" sz="2400" b="0" i="0" u="none" strike="noStrike" cap="none">
                <a:solidFill>
                  <a:srgbClr val="000000"/>
                </a:solidFill>
                <a:latin typeface="Calibri"/>
                <a:ea typeface="Calibri"/>
                <a:cs typeface="Calibri"/>
                <a:sym typeface="Calibri"/>
              </a:rPr>
              <a:t> </a:t>
            </a:r>
            <a:r>
              <a:rPr lang="en-US" sz="2400" b="0" i="1" u="none" strike="noStrike" cap="none">
                <a:solidFill>
                  <a:srgbClr val="0013A3"/>
                </a:solidFill>
                <a:latin typeface="Calibri"/>
                <a:ea typeface="Calibri"/>
                <a:cs typeface="Calibri"/>
                <a:sym typeface="Calibri"/>
              </a:rPr>
              <a:t>faster</a:t>
            </a:r>
            <a:r>
              <a:rPr lang="en-US" sz="2400" b="0" i="0" u="none" strike="noStrike" cap="none">
                <a:solidFill>
                  <a:srgbClr val="000000"/>
                </a:solidFill>
                <a:latin typeface="Calibri"/>
                <a:ea typeface="Calibri"/>
                <a:cs typeface="Calibri"/>
                <a:sym typeface="Calibri"/>
              </a:rPr>
              <a:t>, but then approach W</a:t>
            </a:r>
            <a:r>
              <a:rPr lang="en-US" sz="2400" b="0" i="0" u="none" strike="noStrike" cap="none" baseline="-25000">
                <a:solidFill>
                  <a:srgbClr val="000000"/>
                </a:solidFill>
                <a:latin typeface="Calibri"/>
                <a:ea typeface="Calibri"/>
                <a:cs typeface="Calibri"/>
                <a:sym typeface="Calibri"/>
              </a:rPr>
              <a:t>max </a:t>
            </a:r>
            <a:r>
              <a:rPr lang="en-US" sz="2400" b="0" i="0" u="none" strike="noStrike" cap="none">
                <a:solidFill>
                  <a:srgbClr val="000000"/>
                </a:solidFill>
                <a:latin typeface="Calibri"/>
                <a:ea typeface="Calibri"/>
                <a:cs typeface="Calibri"/>
                <a:sym typeface="Calibri"/>
              </a:rPr>
              <a:t>more </a:t>
            </a:r>
            <a:r>
              <a:rPr lang="en-US" sz="2400" b="0" i="1" u="none" strike="noStrike" cap="none">
                <a:solidFill>
                  <a:srgbClr val="0013A3"/>
                </a:solidFill>
                <a:latin typeface="Calibri"/>
                <a:ea typeface="Calibri"/>
                <a:cs typeface="Calibri"/>
                <a:sym typeface="Calibri"/>
              </a:rPr>
              <a:t>slowly</a:t>
            </a:r>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8634" name="Google Shape;8634;p13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18"/>
                                        </p:tgtEl>
                                        <p:attrNameLst>
                                          <p:attrName>style.visibility</p:attrName>
                                        </p:attrNameLst>
                                      </p:cBhvr>
                                      <p:to>
                                        <p:strVal val="visible"/>
                                      </p:to>
                                    </p:set>
                                    <p:animEffect transition="in" filter="fade">
                                      <p:cBhvr>
                                        <p:cTn id="7" dur="500"/>
                                        <p:tgtEl>
                                          <p:spTgt spid="86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33"/>
                                        </p:tgtEl>
                                        <p:attrNameLst>
                                          <p:attrName>style.visibility</p:attrName>
                                        </p:attrNameLst>
                                      </p:cBhvr>
                                      <p:to>
                                        <p:strVal val="visible"/>
                                      </p:to>
                                    </p:set>
                                    <p:animEffect transition="in" filter="fade">
                                      <p:cBhvr>
                                        <p:cTn id="12" dur="500"/>
                                        <p:tgtEl>
                                          <p:spTgt spid="86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10"/>
                                        </p:tgtEl>
                                        <p:attrNameLst>
                                          <p:attrName>style.visibility</p:attrName>
                                        </p:attrNameLst>
                                      </p:cBhvr>
                                      <p:to>
                                        <p:strVal val="visible"/>
                                      </p:to>
                                    </p:set>
                                    <p:animEffect transition="in" filter="fade">
                                      <p:cBhvr>
                                        <p:cTn id="17" dur="500"/>
                                        <p:tgtEl>
                                          <p:spTgt spid="86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613"/>
                                        </p:tgtEl>
                                        <p:attrNameLst>
                                          <p:attrName>style.visibility</p:attrName>
                                        </p:attrNameLst>
                                      </p:cBhvr>
                                      <p:to>
                                        <p:strVal val="visible"/>
                                      </p:to>
                                    </p:set>
                                    <p:animEffect transition="in" filter="fade">
                                      <p:cBhvr>
                                        <p:cTn id="21" dur="500"/>
                                        <p:tgtEl>
                                          <p:spTgt spid="86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619"/>
                                        </p:tgtEl>
                                        <p:attrNameLst>
                                          <p:attrName>style.visibility</p:attrName>
                                        </p:attrNameLst>
                                      </p:cBhvr>
                                      <p:to>
                                        <p:strVal val="visible"/>
                                      </p:to>
                                    </p:set>
                                    <p:animEffect transition="in" filter="fade">
                                      <p:cBhvr>
                                        <p:cTn id="26" dur="2000"/>
                                        <p:tgtEl>
                                          <p:spTgt spid="8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639"/>
        <p:cNvGrpSpPr/>
        <p:nvPr/>
      </p:nvGrpSpPr>
      <p:grpSpPr>
        <a:xfrm>
          <a:off x="0" y="0"/>
          <a:ext cx="0" cy="0"/>
          <a:chOff x="0" y="0"/>
          <a:chExt cx="0" cy="0"/>
        </a:xfrm>
      </p:grpSpPr>
      <p:sp>
        <p:nvSpPr>
          <p:cNvPr id="8640" name="Google Shape;8640;p133"/>
          <p:cNvSpPr txBox="1">
            <a:spLocks noGrp="1"/>
          </p:cNvSpPr>
          <p:nvPr>
            <p:ph type="title"/>
          </p:nvPr>
        </p:nvSpPr>
        <p:spPr>
          <a:xfrm>
            <a:off x="798690" y="27695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CUBIC</a:t>
            </a:r>
            <a:endParaRPr sz="4400" b="0"/>
          </a:p>
        </p:txBody>
      </p:sp>
      <p:sp>
        <p:nvSpPr>
          <p:cNvPr id="8641" name="Google Shape;8641;p133"/>
          <p:cNvSpPr txBox="1"/>
          <p:nvPr/>
        </p:nvSpPr>
        <p:spPr>
          <a:xfrm>
            <a:off x="798690" y="1308101"/>
            <a:ext cx="11164126" cy="952500"/>
          </a:xfrm>
          <a:prstGeom prst="rect">
            <a:avLst/>
          </a:prstGeom>
          <a:noFill/>
          <a:ln>
            <a:noFill/>
          </a:ln>
        </p:spPr>
        <p:txBody>
          <a:bodyPr spcFirstLastPara="1" wrap="square" lIns="91425" tIns="45700" rIns="91425" bIns="45700" anchor="t" anchorCtr="0">
            <a:normAutofit/>
          </a:bodyPr>
          <a:lstStyle/>
          <a:p>
            <a:pPr marL="412750" marR="0" lvl="0" indent="-2857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K: point in time when TCP window size will reach W</a:t>
            </a:r>
            <a:r>
              <a:rPr lang="en-US" sz="2800" b="0" i="0" u="none" strike="noStrike" cap="none" baseline="-25000">
                <a:solidFill>
                  <a:srgbClr val="000000"/>
                </a:solidFill>
                <a:latin typeface="Calibri"/>
                <a:ea typeface="Calibri"/>
                <a:cs typeface="Calibri"/>
                <a:sym typeface="Calibri"/>
              </a:rPr>
              <a:t>max</a:t>
            </a:r>
            <a:endParaRPr sz="2800" b="0" i="0" u="none" strike="noStrike" cap="none" baseline="-25000">
              <a:solidFill>
                <a:srgbClr val="000000"/>
              </a:solidFill>
              <a:latin typeface="Calibri"/>
              <a:ea typeface="Calibri"/>
              <a:cs typeface="Calibri"/>
              <a:sym typeface="Calibri"/>
            </a:endParaRPr>
          </a:p>
          <a:p>
            <a:pPr marL="803275" marR="0" lvl="1" indent="-2952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K itself is tuneable</a:t>
            </a:r>
            <a:endParaRPr sz="2400" b="0" i="0" u="none" strike="noStrike" cap="none">
              <a:solidFill>
                <a:srgbClr val="000000"/>
              </a:solidFill>
              <a:latin typeface="Calibri"/>
              <a:ea typeface="Calibri"/>
              <a:cs typeface="Calibri"/>
              <a:sym typeface="Calibri"/>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8642" name="Google Shape;8642;p133"/>
          <p:cNvSpPr txBox="1"/>
          <p:nvPr/>
        </p:nvSpPr>
        <p:spPr>
          <a:xfrm>
            <a:off x="952087" y="3043946"/>
            <a:ext cx="10287826" cy="995925"/>
          </a:xfrm>
          <a:prstGeom prst="rect">
            <a:avLst/>
          </a:prstGeom>
          <a:noFill/>
          <a:ln>
            <a:noFill/>
          </a:ln>
        </p:spPr>
        <p:txBody>
          <a:bodyPr spcFirstLastPara="1" wrap="square" lIns="91425" tIns="45700" rIns="91425" bIns="45700" anchor="t" anchorCtr="0">
            <a:normAutofit/>
          </a:bodyPr>
          <a:lstStyle/>
          <a:p>
            <a:pPr marL="695325" marR="0" lvl="1" indent="-231775" algn="l" rtl="0">
              <a:lnSpc>
                <a:spcPct val="90000"/>
              </a:lnSpc>
              <a:spcBef>
                <a:spcPts val="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larger increases when further away from K</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smaller increases (cautious) when nearer K</a:t>
            </a:r>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grpSp>
        <p:nvGrpSpPr>
          <p:cNvPr id="8643" name="Google Shape;8643;p133"/>
          <p:cNvGrpSpPr/>
          <p:nvPr/>
        </p:nvGrpSpPr>
        <p:grpSpPr>
          <a:xfrm>
            <a:off x="5030365" y="2893914"/>
            <a:ext cx="5714572" cy="3644759"/>
            <a:chOff x="5030365" y="2893914"/>
            <a:chExt cx="5714572" cy="3644759"/>
          </a:xfrm>
        </p:grpSpPr>
        <p:sp>
          <p:nvSpPr>
            <p:cNvPr id="8644" name="Google Shape;8644;p133"/>
            <p:cNvSpPr txBox="1"/>
            <p:nvPr/>
          </p:nvSpPr>
          <p:spPr>
            <a:xfrm>
              <a:off x="5030365" y="5185258"/>
              <a:ext cx="808134" cy="887935"/>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TCP</a:t>
              </a:r>
              <a:endParaRPr/>
            </a:p>
            <a:p>
              <a:pPr marL="0" marR="0" lvl="0" indent="0" algn="r" rtl="0">
                <a:lnSpc>
                  <a:spcPct val="85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sending </a:t>
              </a:r>
              <a:endParaRPr/>
            </a:p>
            <a:p>
              <a:pPr marL="0" marR="0" lvl="0" indent="0" algn="r" rtl="0">
                <a:lnSpc>
                  <a:spcPct val="85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rate</a:t>
              </a:r>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cxnSp>
          <p:nvCxnSpPr>
            <p:cNvPr id="8645" name="Google Shape;8645;p133"/>
            <p:cNvCxnSpPr/>
            <p:nvPr/>
          </p:nvCxnSpPr>
          <p:spPr>
            <a:xfrm>
              <a:off x="5801903" y="6262085"/>
              <a:ext cx="4597974" cy="0"/>
            </a:xfrm>
            <a:prstGeom prst="straightConnector1">
              <a:avLst/>
            </a:prstGeom>
            <a:noFill/>
            <a:ln w="12700" cap="flat" cmpd="sng">
              <a:solidFill>
                <a:schemeClr val="dk1"/>
              </a:solidFill>
              <a:prstDash val="solid"/>
              <a:miter lim="800000"/>
              <a:headEnd type="none" w="sm" len="sm"/>
              <a:tailEnd type="triangle" w="med" len="med"/>
            </a:ln>
          </p:spPr>
        </p:cxnSp>
        <p:cxnSp>
          <p:nvCxnSpPr>
            <p:cNvPr id="8646" name="Google Shape;8646;p133"/>
            <p:cNvCxnSpPr/>
            <p:nvPr/>
          </p:nvCxnSpPr>
          <p:spPr>
            <a:xfrm rot="10800000">
              <a:off x="5801904" y="4039871"/>
              <a:ext cx="0" cy="2222517"/>
            </a:xfrm>
            <a:prstGeom prst="straightConnector1">
              <a:avLst/>
            </a:prstGeom>
            <a:noFill/>
            <a:ln w="12700" cap="flat" cmpd="sng">
              <a:solidFill>
                <a:schemeClr val="dk1"/>
              </a:solidFill>
              <a:prstDash val="solid"/>
              <a:miter lim="800000"/>
              <a:headEnd type="none" w="sm" len="sm"/>
              <a:tailEnd type="triangle" w="med" len="med"/>
            </a:ln>
          </p:spPr>
        </p:cxnSp>
        <p:sp>
          <p:nvSpPr>
            <p:cNvPr id="8647" name="Google Shape;8647;p133"/>
            <p:cNvSpPr/>
            <p:nvPr/>
          </p:nvSpPr>
          <p:spPr>
            <a:xfrm>
              <a:off x="5815989" y="4445300"/>
              <a:ext cx="480875" cy="1811260"/>
            </a:xfrm>
            <a:custGeom>
              <a:avLst/>
              <a:gdLst/>
              <a:ahLst/>
              <a:cxnLst/>
              <a:rect l="l" t="t" r="r" b="b"/>
              <a:pathLst>
                <a:path w="892239" h="3160756" extrusionOk="0">
                  <a:moveTo>
                    <a:pt x="892239" y="0"/>
                  </a:moveTo>
                  <a:cubicBezTo>
                    <a:pt x="857076" y="951096"/>
                    <a:pt x="829323" y="1859859"/>
                    <a:pt x="793426" y="2355915"/>
                  </a:cubicBezTo>
                  <a:cubicBezTo>
                    <a:pt x="757529" y="2851971"/>
                    <a:pt x="751946" y="2746980"/>
                    <a:pt x="676858" y="2976336"/>
                  </a:cubicBezTo>
                  <a:cubicBezTo>
                    <a:pt x="601770" y="3205692"/>
                    <a:pt x="160327" y="3152732"/>
                    <a:pt x="0" y="3160551"/>
                  </a:cubicBezTo>
                </a:path>
              </a:pathLst>
            </a:custGeom>
            <a:noFill/>
            <a:ln w="12700"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8648" name="Google Shape;8648;p133"/>
            <p:cNvCxnSpPr/>
            <p:nvPr/>
          </p:nvCxnSpPr>
          <p:spPr>
            <a:xfrm>
              <a:off x="6296864" y="4404648"/>
              <a:ext cx="2774587" cy="0"/>
            </a:xfrm>
            <a:prstGeom prst="straightConnector1">
              <a:avLst/>
            </a:prstGeom>
            <a:noFill/>
            <a:ln w="12700" cap="flat" cmpd="sng">
              <a:solidFill>
                <a:schemeClr val="dk1"/>
              </a:solidFill>
              <a:prstDash val="dash"/>
              <a:miter lim="800000"/>
              <a:headEnd type="none" w="sm" len="sm"/>
              <a:tailEnd type="none" w="sm" len="sm"/>
            </a:ln>
          </p:spPr>
        </p:cxnSp>
        <p:grpSp>
          <p:nvGrpSpPr>
            <p:cNvPr id="8649" name="Google Shape;8649;p133"/>
            <p:cNvGrpSpPr/>
            <p:nvPr/>
          </p:nvGrpSpPr>
          <p:grpSpPr>
            <a:xfrm>
              <a:off x="6350326" y="4445306"/>
              <a:ext cx="795772" cy="900465"/>
              <a:chOff x="1257299" y="2448186"/>
              <a:chExt cx="919846" cy="1571364"/>
            </a:xfrm>
          </p:grpSpPr>
          <p:cxnSp>
            <p:nvCxnSpPr>
              <p:cNvPr id="8650" name="Google Shape;8650;p133"/>
              <p:cNvCxnSpPr/>
              <p:nvPr/>
            </p:nvCxnSpPr>
            <p:spPr>
              <a:xfrm flipH="1">
                <a:off x="1294561" y="2448186"/>
                <a:ext cx="882584" cy="1571364"/>
              </a:xfrm>
              <a:prstGeom prst="straightConnector1">
                <a:avLst/>
              </a:prstGeom>
              <a:noFill/>
              <a:ln w="25400" cap="flat" cmpd="sng">
                <a:solidFill>
                  <a:srgbClr val="C00000"/>
                </a:solidFill>
                <a:prstDash val="solid"/>
                <a:miter lim="800000"/>
                <a:headEnd type="none" w="sm" len="sm"/>
                <a:tailEnd type="none" w="sm" len="sm"/>
              </a:ln>
            </p:spPr>
          </p:cxnSp>
          <p:sp>
            <p:nvSpPr>
              <p:cNvPr id="8651" name="Google Shape;8651;p133"/>
              <p:cNvSpPr/>
              <p:nvPr/>
            </p:nvSpPr>
            <p:spPr>
              <a:xfrm>
                <a:off x="1257299" y="2450273"/>
                <a:ext cx="854076" cy="1562928"/>
              </a:xfrm>
              <a:custGeom>
                <a:avLst/>
                <a:gdLst/>
                <a:ahLst/>
                <a:cxnLst/>
                <a:rect l="l" t="t" r="r" b="b"/>
                <a:pathLst>
                  <a:path w="1147562" h="2103931" extrusionOk="0">
                    <a:moveTo>
                      <a:pt x="1147562" y="0"/>
                    </a:moveTo>
                    <a:cubicBezTo>
                      <a:pt x="-38197" y="56892"/>
                      <a:pt x="50361" y="547727"/>
                      <a:pt x="0" y="2103931"/>
                    </a:cubicBezTo>
                  </a:path>
                </a:pathLst>
              </a:custGeom>
              <a:noFill/>
              <a:ln w="25400" cap="flat" cmpd="sng">
                <a:solidFill>
                  <a:srgbClr val="0000A3"/>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652" name="Google Shape;8652;p133"/>
            <p:cNvGrpSpPr/>
            <p:nvPr/>
          </p:nvGrpSpPr>
          <p:grpSpPr>
            <a:xfrm>
              <a:off x="7112500" y="4441667"/>
              <a:ext cx="795772" cy="900465"/>
              <a:chOff x="1257299" y="2448186"/>
              <a:chExt cx="919846" cy="1571364"/>
            </a:xfrm>
          </p:grpSpPr>
          <p:cxnSp>
            <p:nvCxnSpPr>
              <p:cNvPr id="8653" name="Google Shape;8653;p133"/>
              <p:cNvCxnSpPr/>
              <p:nvPr/>
            </p:nvCxnSpPr>
            <p:spPr>
              <a:xfrm flipH="1">
                <a:off x="1294561" y="2448186"/>
                <a:ext cx="882584" cy="1571364"/>
              </a:xfrm>
              <a:prstGeom prst="straightConnector1">
                <a:avLst/>
              </a:prstGeom>
              <a:noFill/>
              <a:ln w="25400" cap="flat" cmpd="sng">
                <a:solidFill>
                  <a:srgbClr val="C00000"/>
                </a:solidFill>
                <a:prstDash val="solid"/>
                <a:miter lim="800000"/>
                <a:headEnd type="none" w="sm" len="sm"/>
                <a:tailEnd type="none" w="sm" len="sm"/>
              </a:ln>
            </p:spPr>
          </p:cxnSp>
          <p:sp>
            <p:nvSpPr>
              <p:cNvPr id="8654" name="Google Shape;8654;p133"/>
              <p:cNvSpPr/>
              <p:nvPr/>
            </p:nvSpPr>
            <p:spPr>
              <a:xfrm>
                <a:off x="1257299" y="2450273"/>
                <a:ext cx="854076" cy="1562928"/>
              </a:xfrm>
              <a:custGeom>
                <a:avLst/>
                <a:gdLst/>
                <a:ahLst/>
                <a:cxnLst/>
                <a:rect l="l" t="t" r="r" b="b"/>
                <a:pathLst>
                  <a:path w="1147562" h="2103931" extrusionOk="0">
                    <a:moveTo>
                      <a:pt x="1147562" y="0"/>
                    </a:moveTo>
                    <a:cubicBezTo>
                      <a:pt x="-38197" y="56892"/>
                      <a:pt x="50361" y="547727"/>
                      <a:pt x="0" y="2103931"/>
                    </a:cubicBezTo>
                  </a:path>
                </a:pathLst>
              </a:custGeom>
              <a:noFill/>
              <a:ln w="25400" cap="flat" cmpd="sng">
                <a:solidFill>
                  <a:srgbClr val="0000A3"/>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655" name="Google Shape;8655;p133"/>
            <p:cNvGrpSpPr/>
            <p:nvPr/>
          </p:nvGrpSpPr>
          <p:grpSpPr>
            <a:xfrm>
              <a:off x="7915954" y="4439699"/>
              <a:ext cx="795772" cy="900465"/>
              <a:chOff x="1257299" y="2448186"/>
              <a:chExt cx="919846" cy="1571364"/>
            </a:xfrm>
          </p:grpSpPr>
          <p:cxnSp>
            <p:nvCxnSpPr>
              <p:cNvPr id="8656" name="Google Shape;8656;p133"/>
              <p:cNvCxnSpPr/>
              <p:nvPr/>
            </p:nvCxnSpPr>
            <p:spPr>
              <a:xfrm flipH="1">
                <a:off x="1294561" y="2448186"/>
                <a:ext cx="882584" cy="1571364"/>
              </a:xfrm>
              <a:prstGeom prst="straightConnector1">
                <a:avLst/>
              </a:prstGeom>
              <a:noFill/>
              <a:ln w="25400" cap="flat" cmpd="sng">
                <a:solidFill>
                  <a:srgbClr val="C00000"/>
                </a:solidFill>
                <a:prstDash val="solid"/>
                <a:miter lim="800000"/>
                <a:headEnd type="none" w="sm" len="sm"/>
                <a:tailEnd type="none" w="sm" len="sm"/>
              </a:ln>
            </p:spPr>
          </p:cxnSp>
          <p:sp>
            <p:nvSpPr>
              <p:cNvPr id="8657" name="Google Shape;8657;p133"/>
              <p:cNvSpPr/>
              <p:nvPr/>
            </p:nvSpPr>
            <p:spPr>
              <a:xfrm>
                <a:off x="1257299" y="2450273"/>
                <a:ext cx="854076" cy="1562928"/>
              </a:xfrm>
              <a:custGeom>
                <a:avLst/>
                <a:gdLst/>
                <a:ahLst/>
                <a:cxnLst/>
                <a:rect l="l" t="t" r="r" b="b"/>
                <a:pathLst>
                  <a:path w="1147562" h="2103931" extrusionOk="0">
                    <a:moveTo>
                      <a:pt x="1147562" y="0"/>
                    </a:moveTo>
                    <a:cubicBezTo>
                      <a:pt x="-38197" y="56892"/>
                      <a:pt x="50361" y="547727"/>
                      <a:pt x="0" y="2103931"/>
                    </a:cubicBezTo>
                  </a:path>
                </a:pathLst>
              </a:custGeom>
              <a:noFill/>
              <a:ln w="25400" cap="flat" cmpd="sng">
                <a:solidFill>
                  <a:srgbClr val="0000A3"/>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658" name="Google Shape;8658;p133"/>
            <p:cNvGrpSpPr/>
            <p:nvPr/>
          </p:nvGrpSpPr>
          <p:grpSpPr>
            <a:xfrm>
              <a:off x="8750371" y="4432898"/>
              <a:ext cx="795772" cy="900465"/>
              <a:chOff x="1257299" y="2448186"/>
              <a:chExt cx="919846" cy="1571364"/>
            </a:xfrm>
          </p:grpSpPr>
          <p:cxnSp>
            <p:nvCxnSpPr>
              <p:cNvPr id="8659" name="Google Shape;8659;p133"/>
              <p:cNvCxnSpPr/>
              <p:nvPr/>
            </p:nvCxnSpPr>
            <p:spPr>
              <a:xfrm flipH="1">
                <a:off x="1294561" y="2448186"/>
                <a:ext cx="882584" cy="1571364"/>
              </a:xfrm>
              <a:prstGeom prst="straightConnector1">
                <a:avLst/>
              </a:prstGeom>
              <a:noFill/>
              <a:ln w="25400" cap="flat" cmpd="sng">
                <a:solidFill>
                  <a:srgbClr val="C00000"/>
                </a:solidFill>
                <a:prstDash val="solid"/>
                <a:miter lim="800000"/>
                <a:headEnd type="none" w="sm" len="sm"/>
                <a:tailEnd type="none" w="sm" len="sm"/>
              </a:ln>
            </p:spPr>
          </p:cxnSp>
          <p:sp>
            <p:nvSpPr>
              <p:cNvPr id="8660" name="Google Shape;8660;p133"/>
              <p:cNvSpPr/>
              <p:nvPr/>
            </p:nvSpPr>
            <p:spPr>
              <a:xfrm>
                <a:off x="1257299" y="2450273"/>
                <a:ext cx="854076" cy="1562928"/>
              </a:xfrm>
              <a:custGeom>
                <a:avLst/>
                <a:gdLst/>
                <a:ahLst/>
                <a:cxnLst/>
                <a:rect l="l" t="t" r="r" b="b"/>
                <a:pathLst>
                  <a:path w="1147562" h="2103931" extrusionOk="0">
                    <a:moveTo>
                      <a:pt x="1147562" y="0"/>
                    </a:moveTo>
                    <a:cubicBezTo>
                      <a:pt x="-38197" y="56892"/>
                      <a:pt x="50361" y="547727"/>
                      <a:pt x="0" y="2103931"/>
                    </a:cubicBezTo>
                  </a:path>
                </a:pathLst>
              </a:custGeom>
              <a:noFill/>
              <a:ln w="25400" cap="flat" cmpd="sng">
                <a:solidFill>
                  <a:srgbClr val="0000A3"/>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661" name="Google Shape;8661;p133"/>
            <p:cNvGrpSpPr/>
            <p:nvPr/>
          </p:nvGrpSpPr>
          <p:grpSpPr>
            <a:xfrm rot="10800000">
              <a:off x="9544542" y="3096950"/>
              <a:ext cx="1128132" cy="1337145"/>
              <a:chOff x="873118" y="2448184"/>
              <a:chExt cx="1304027" cy="2333396"/>
            </a:xfrm>
          </p:grpSpPr>
          <p:cxnSp>
            <p:nvCxnSpPr>
              <p:cNvPr id="8662" name="Google Shape;8662;p133"/>
              <p:cNvCxnSpPr/>
              <p:nvPr/>
            </p:nvCxnSpPr>
            <p:spPr>
              <a:xfrm flipH="1">
                <a:off x="873118" y="2448184"/>
                <a:ext cx="1304027" cy="2333396"/>
              </a:xfrm>
              <a:prstGeom prst="straightConnector1">
                <a:avLst/>
              </a:prstGeom>
              <a:noFill/>
              <a:ln w="25400" cap="flat" cmpd="sng">
                <a:solidFill>
                  <a:srgbClr val="C00000"/>
                </a:solidFill>
                <a:prstDash val="solid"/>
                <a:miter lim="800000"/>
                <a:headEnd type="none" w="sm" len="sm"/>
                <a:tailEnd type="none" w="sm" len="sm"/>
              </a:ln>
            </p:spPr>
          </p:cxnSp>
          <p:sp>
            <p:nvSpPr>
              <p:cNvPr id="8663" name="Google Shape;8663;p133"/>
              <p:cNvSpPr/>
              <p:nvPr/>
            </p:nvSpPr>
            <p:spPr>
              <a:xfrm>
                <a:off x="1252647" y="2450273"/>
                <a:ext cx="858729" cy="1600620"/>
              </a:xfrm>
              <a:custGeom>
                <a:avLst/>
                <a:gdLst/>
                <a:ahLst/>
                <a:cxnLst/>
                <a:rect l="l" t="t" r="r" b="b"/>
                <a:pathLst>
                  <a:path w="1153813" h="2154669" extrusionOk="0">
                    <a:moveTo>
                      <a:pt x="1153813" y="0"/>
                    </a:moveTo>
                    <a:cubicBezTo>
                      <a:pt x="-31946" y="56892"/>
                      <a:pt x="50361" y="598465"/>
                      <a:pt x="0" y="2154669"/>
                    </a:cubicBezTo>
                  </a:path>
                </a:pathLst>
              </a:custGeom>
              <a:noFill/>
              <a:ln w="25400" cap="flat" cmpd="sng">
                <a:solidFill>
                  <a:srgbClr val="0000A3"/>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8664" name="Google Shape;8664;p133"/>
            <p:cNvCxnSpPr/>
            <p:nvPr/>
          </p:nvCxnSpPr>
          <p:spPr>
            <a:xfrm flipH="1">
              <a:off x="10340170" y="2893914"/>
              <a:ext cx="30503" cy="717091"/>
            </a:xfrm>
            <a:prstGeom prst="straightConnector1">
              <a:avLst/>
            </a:prstGeom>
            <a:noFill/>
            <a:ln w="25400" cap="flat" cmpd="sng">
              <a:solidFill>
                <a:srgbClr val="0000A3"/>
              </a:solidFill>
              <a:prstDash val="dash"/>
              <a:miter lim="800000"/>
              <a:headEnd type="none" w="sm" len="sm"/>
              <a:tailEnd type="none" w="sm" len="sm"/>
            </a:ln>
          </p:spPr>
        </p:cxnSp>
        <p:sp>
          <p:nvSpPr>
            <p:cNvPr id="8665" name="Google Shape;8665;p133"/>
            <p:cNvSpPr txBox="1"/>
            <p:nvPr/>
          </p:nvSpPr>
          <p:spPr>
            <a:xfrm>
              <a:off x="9881790" y="5941210"/>
              <a:ext cx="5180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time</a:t>
              </a:r>
              <a:endParaRPr sz="1600" b="0" i="0" u="none" strike="noStrike" cap="none">
                <a:solidFill>
                  <a:srgbClr val="000000"/>
                </a:solidFill>
                <a:latin typeface="Calibri"/>
                <a:ea typeface="Calibri"/>
                <a:cs typeface="Calibri"/>
                <a:sym typeface="Calibri"/>
              </a:endParaRPr>
            </a:p>
          </p:txBody>
        </p:sp>
        <p:sp>
          <p:nvSpPr>
            <p:cNvPr id="8666" name="Google Shape;8666;p133"/>
            <p:cNvSpPr txBox="1"/>
            <p:nvPr/>
          </p:nvSpPr>
          <p:spPr>
            <a:xfrm>
              <a:off x="9472281" y="4611687"/>
              <a:ext cx="1272656" cy="938719"/>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00000"/>
                </a:buClr>
                <a:buSzPts val="2000"/>
                <a:buFont typeface="Calibri"/>
                <a:buNone/>
              </a:pPr>
              <a:r>
                <a:rPr lang="en-US" sz="2000" b="0" i="0" u="none" strike="noStrike" cap="none">
                  <a:solidFill>
                    <a:srgbClr val="C00000"/>
                  </a:solidFill>
                  <a:latin typeface="Calibri"/>
                  <a:ea typeface="Calibri"/>
                  <a:cs typeface="Calibri"/>
                  <a:sym typeface="Calibri"/>
                </a:rPr>
                <a:t>TCP Reno</a:t>
              </a:r>
              <a:endParaRPr sz="2000" b="0" i="0" u="none" strike="noStrike" cap="none">
                <a:solidFill>
                  <a:srgbClr val="000000"/>
                </a:solidFill>
                <a:latin typeface="Calibri"/>
                <a:ea typeface="Calibri"/>
                <a:cs typeface="Calibri"/>
                <a:sym typeface="Calibri"/>
              </a:endParaRPr>
            </a:p>
            <a:p>
              <a:pPr marL="0" marR="0" lvl="0" indent="0" algn="l" rtl="0">
                <a:lnSpc>
                  <a:spcPct val="85000"/>
                </a:lnSpc>
                <a:spcBef>
                  <a:spcPts val="600"/>
                </a:spcBef>
                <a:spcAft>
                  <a:spcPts val="0"/>
                </a:spcAft>
                <a:buClr>
                  <a:srgbClr val="0000A3"/>
                </a:buClr>
                <a:buSzPts val="2000"/>
                <a:buFont typeface="Calibri"/>
                <a:buNone/>
              </a:pPr>
              <a:r>
                <a:rPr lang="en-US" sz="2000" b="0" i="0" u="none" strike="noStrike" cap="none">
                  <a:solidFill>
                    <a:srgbClr val="0000A3"/>
                  </a:solidFill>
                  <a:latin typeface="Calibri"/>
                  <a:ea typeface="Calibri"/>
                  <a:cs typeface="Calibri"/>
                  <a:sym typeface="Calibri"/>
                </a:rPr>
                <a:t>TCP CUBIC</a:t>
              </a:r>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8667" name="Google Shape;8667;p133"/>
            <p:cNvSpPr txBox="1"/>
            <p:nvPr/>
          </p:nvSpPr>
          <p:spPr>
            <a:xfrm>
              <a:off x="5297976" y="4213131"/>
              <a:ext cx="549173"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W</a:t>
              </a:r>
              <a:r>
                <a:rPr lang="en-US" sz="1400" b="0" i="0" u="none" strike="noStrike" cap="none" baseline="-25000">
                  <a:solidFill>
                    <a:srgbClr val="000000"/>
                  </a:solidFill>
                  <a:latin typeface="Calibri"/>
                  <a:ea typeface="Calibri"/>
                  <a:cs typeface="Calibri"/>
                  <a:sym typeface="Calibri"/>
                </a:rPr>
                <a:t>max</a:t>
              </a:r>
              <a:endParaRPr sz="1600" b="0" i="0" u="none" strike="noStrike" cap="none" baseline="-25000">
                <a:solidFill>
                  <a:srgbClr val="000000"/>
                </a:solidFill>
                <a:latin typeface="Calibri"/>
                <a:ea typeface="Calibri"/>
                <a:cs typeface="Calibri"/>
                <a:sym typeface="Calibri"/>
              </a:endParaRPr>
            </a:p>
          </p:txBody>
        </p:sp>
        <p:sp>
          <p:nvSpPr>
            <p:cNvPr id="8668" name="Google Shape;8668;p133"/>
            <p:cNvSpPr txBox="1"/>
            <p:nvPr/>
          </p:nvSpPr>
          <p:spPr>
            <a:xfrm>
              <a:off x="6180953" y="6255332"/>
              <a:ext cx="312906"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a:t>
              </a:r>
              <a:r>
                <a:rPr lang="en-US" sz="1400" b="0" i="0" u="none" strike="noStrike" cap="none" baseline="-25000">
                  <a:solidFill>
                    <a:srgbClr val="000000"/>
                  </a:solidFill>
                  <a:latin typeface="Calibri"/>
                  <a:ea typeface="Calibri"/>
                  <a:cs typeface="Calibri"/>
                  <a:sym typeface="Calibri"/>
                </a:rPr>
                <a:t>0</a:t>
              </a:r>
              <a:endParaRPr sz="1600" b="0" i="0" u="none" strike="noStrike" cap="none" baseline="-25000">
                <a:solidFill>
                  <a:srgbClr val="000000"/>
                </a:solidFill>
                <a:latin typeface="Calibri"/>
                <a:ea typeface="Calibri"/>
                <a:cs typeface="Calibri"/>
                <a:sym typeface="Calibri"/>
              </a:endParaRPr>
            </a:p>
          </p:txBody>
        </p:sp>
        <p:sp>
          <p:nvSpPr>
            <p:cNvPr id="8669" name="Google Shape;8669;p133"/>
            <p:cNvSpPr txBox="1"/>
            <p:nvPr/>
          </p:nvSpPr>
          <p:spPr>
            <a:xfrm>
              <a:off x="6997088" y="6257827"/>
              <a:ext cx="305467"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a:t>
              </a:r>
              <a:r>
                <a:rPr lang="en-US" sz="1400" b="0" i="0" u="none" strike="noStrike" cap="none" baseline="-25000">
                  <a:solidFill>
                    <a:srgbClr val="000000"/>
                  </a:solidFill>
                  <a:latin typeface="Calibri"/>
                  <a:ea typeface="Calibri"/>
                  <a:cs typeface="Calibri"/>
                  <a:sym typeface="Calibri"/>
                </a:rPr>
                <a:t>1 </a:t>
              </a:r>
              <a:endParaRPr sz="1600" b="0" i="0" u="none" strike="noStrike" cap="none" baseline="-25000">
                <a:solidFill>
                  <a:srgbClr val="000000"/>
                </a:solidFill>
                <a:latin typeface="Calibri"/>
                <a:ea typeface="Calibri"/>
                <a:cs typeface="Calibri"/>
                <a:sym typeface="Calibri"/>
              </a:endParaRPr>
            </a:p>
          </p:txBody>
        </p:sp>
        <p:sp>
          <p:nvSpPr>
            <p:cNvPr id="8670" name="Google Shape;8670;p133"/>
            <p:cNvSpPr txBox="1"/>
            <p:nvPr/>
          </p:nvSpPr>
          <p:spPr>
            <a:xfrm>
              <a:off x="7796251" y="6257147"/>
              <a:ext cx="312906"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a:t>
              </a:r>
              <a:r>
                <a:rPr lang="en-US" sz="1400" b="0" i="0" u="none" strike="noStrike" cap="none" baseline="-25000">
                  <a:solidFill>
                    <a:srgbClr val="000000"/>
                  </a:solidFill>
                  <a:latin typeface="Calibri"/>
                  <a:ea typeface="Calibri"/>
                  <a:cs typeface="Calibri"/>
                  <a:sym typeface="Calibri"/>
                </a:rPr>
                <a:t>2 </a:t>
              </a:r>
              <a:endParaRPr sz="1600" b="0" i="0" u="none" strike="noStrike" cap="none" baseline="-25000">
                <a:solidFill>
                  <a:srgbClr val="000000"/>
                </a:solidFill>
                <a:latin typeface="Calibri"/>
                <a:ea typeface="Calibri"/>
                <a:cs typeface="Calibri"/>
                <a:sym typeface="Calibri"/>
              </a:endParaRPr>
            </a:p>
          </p:txBody>
        </p:sp>
        <p:sp>
          <p:nvSpPr>
            <p:cNvPr id="8671" name="Google Shape;8671;p133"/>
            <p:cNvSpPr txBox="1"/>
            <p:nvPr/>
          </p:nvSpPr>
          <p:spPr>
            <a:xfrm>
              <a:off x="8625086" y="6256467"/>
              <a:ext cx="305467"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a:t>
              </a:r>
              <a:r>
                <a:rPr lang="en-US" sz="1400" b="0" i="0" u="none" strike="noStrike" cap="none" baseline="-25000">
                  <a:solidFill>
                    <a:srgbClr val="000000"/>
                  </a:solidFill>
                  <a:latin typeface="Calibri"/>
                  <a:ea typeface="Calibri"/>
                  <a:cs typeface="Calibri"/>
                  <a:sym typeface="Calibri"/>
                </a:rPr>
                <a:t>3 </a:t>
              </a:r>
              <a:endParaRPr sz="1600" b="0" i="0" u="none" strike="noStrike" cap="none" baseline="-25000">
                <a:solidFill>
                  <a:srgbClr val="000000"/>
                </a:solidFill>
                <a:latin typeface="Calibri"/>
                <a:ea typeface="Calibri"/>
                <a:cs typeface="Calibri"/>
                <a:sym typeface="Calibri"/>
              </a:endParaRPr>
            </a:p>
          </p:txBody>
        </p:sp>
        <p:sp>
          <p:nvSpPr>
            <p:cNvPr id="8672" name="Google Shape;8672;p133"/>
            <p:cNvSpPr txBox="1"/>
            <p:nvPr/>
          </p:nvSpPr>
          <p:spPr>
            <a:xfrm>
              <a:off x="9424249" y="6256467"/>
              <a:ext cx="312906"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a:t>
              </a:r>
              <a:r>
                <a:rPr lang="en-US" sz="1400" b="0" i="0" u="none" strike="noStrike" cap="none" baseline="-25000">
                  <a:solidFill>
                    <a:srgbClr val="000000"/>
                  </a:solidFill>
                  <a:latin typeface="Calibri"/>
                  <a:ea typeface="Calibri"/>
                  <a:cs typeface="Calibri"/>
                  <a:sym typeface="Calibri"/>
                </a:rPr>
                <a:t>4 </a:t>
              </a:r>
              <a:endParaRPr sz="1600" b="0" i="0" u="none" strike="noStrike" cap="none" baseline="-25000">
                <a:solidFill>
                  <a:srgbClr val="000000"/>
                </a:solidFill>
                <a:latin typeface="Calibri"/>
                <a:ea typeface="Calibri"/>
                <a:cs typeface="Calibri"/>
                <a:sym typeface="Calibri"/>
              </a:endParaRPr>
            </a:p>
          </p:txBody>
        </p:sp>
      </p:grpSp>
      <p:sp>
        <p:nvSpPr>
          <p:cNvPr id="8673" name="Google Shape;8673;p133"/>
          <p:cNvSpPr txBox="1"/>
          <p:nvPr/>
        </p:nvSpPr>
        <p:spPr>
          <a:xfrm>
            <a:off x="797674" y="3941197"/>
            <a:ext cx="3455844" cy="2024199"/>
          </a:xfrm>
          <a:prstGeom prst="rect">
            <a:avLst/>
          </a:prstGeom>
          <a:noFill/>
          <a:ln>
            <a:noFill/>
          </a:ln>
        </p:spPr>
        <p:txBody>
          <a:bodyPr spcFirstLastPara="1" wrap="square" lIns="91425" tIns="45700" rIns="91425" bIns="45700" anchor="t" anchorCtr="0">
            <a:normAutofit/>
          </a:bodyPr>
          <a:lstStyle/>
          <a:p>
            <a:pPr marL="460375" marR="0" lvl="0" indent="-295275"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TCP CUBIC default in Linux, most popular TCP for popular Web servers</a:t>
            </a:r>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8674" name="Google Shape;8674;p133"/>
          <p:cNvSpPr txBox="1"/>
          <p:nvPr/>
        </p:nvSpPr>
        <p:spPr>
          <a:xfrm>
            <a:off x="785990" y="2146300"/>
            <a:ext cx="11164126" cy="2024199"/>
          </a:xfrm>
          <a:prstGeom prst="rect">
            <a:avLst/>
          </a:prstGeom>
          <a:noFill/>
          <a:ln>
            <a:noFill/>
          </a:ln>
        </p:spPr>
        <p:txBody>
          <a:bodyPr spcFirstLastPara="1" wrap="square" lIns="91425" tIns="45700" rIns="91425" bIns="45700" anchor="t" anchorCtr="0">
            <a:normAutofit/>
          </a:bodyPr>
          <a:lstStyle/>
          <a:p>
            <a:pPr marL="460375" marR="0" lvl="0" indent="-3302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increase W as a function of the </a:t>
            </a:r>
            <a:r>
              <a:rPr lang="en-US" sz="2800" b="0" i="1" u="none" strike="noStrike" cap="none">
                <a:solidFill>
                  <a:srgbClr val="C00000"/>
                </a:solidFill>
                <a:latin typeface="Calibri"/>
                <a:ea typeface="Calibri"/>
                <a:cs typeface="Calibri"/>
                <a:sym typeface="Calibri"/>
              </a:rPr>
              <a:t>cube</a:t>
            </a:r>
            <a:r>
              <a:rPr lang="en-US" sz="2800" b="0" i="0" u="none" strike="noStrike" cap="none">
                <a:solidFill>
                  <a:srgbClr val="000000"/>
                </a:solidFill>
                <a:latin typeface="Calibri"/>
                <a:ea typeface="Calibri"/>
                <a:cs typeface="Calibri"/>
                <a:sym typeface="Calibri"/>
              </a:rPr>
              <a:t> of the distance between current time  and K</a:t>
            </a:r>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8675" name="Google Shape;8675;p13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74"/>
                                        </p:tgtEl>
                                        <p:attrNameLst>
                                          <p:attrName>style.visibility</p:attrName>
                                        </p:attrNameLst>
                                      </p:cBhvr>
                                      <p:to>
                                        <p:strVal val="visible"/>
                                      </p:to>
                                    </p:set>
                                    <p:animEffect transition="in" filter="fade">
                                      <p:cBhvr>
                                        <p:cTn id="7" dur="500"/>
                                        <p:tgtEl>
                                          <p:spTgt spid="86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42"/>
                                        </p:tgtEl>
                                        <p:attrNameLst>
                                          <p:attrName>style.visibility</p:attrName>
                                        </p:attrNameLst>
                                      </p:cBhvr>
                                      <p:to>
                                        <p:strVal val="visible"/>
                                      </p:to>
                                    </p:set>
                                    <p:animEffect transition="in" filter="fade">
                                      <p:cBhvr>
                                        <p:cTn id="12" dur="500"/>
                                        <p:tgtEl>
                                          <p:spTgt spid="86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43"/>
                                        </p:tgtEl>
                                        <p:attrNameLst>
                                          <p:attrName>style.visibility</p:attrName>
                                        </p:attrNameLst>
                                      </p:cBhvr>
                                      <p:to>
                                        <p:strVal val="visible"/>
                                      </p:to>
                                    </p:set>
                                    <p:animEffect transition="in" filter="fade">
                                      <p:cBhvr>
                                        <p:cTn id="17" dur="500"/>
                                        <p:tgtEl>
                                          <p:spTgt spid="86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73"/>
                                        </p:tgtEl>
                                        <p:attrNameLst>
                                          <p:attrName>style.visibility</p:attrName>
                                        </p:attrNameLst>
                                      </p:cBhvr>
                                      <p:to>
                                        <p:strVal val="visible"/>
                                      </p:to>
                                    </p:set>
                                    <p:animEffect transition="in" filter="fade">
                                      <p:cBhvr>
                                        <p:cTn id="22" dur="500"/>
                                        <p:tgtEl>
                                          <p:spTgt spid="8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680"/>
        <p:cNvGrpSpPr/>
        <p:nvPr/>
      </p:nvGrpSpPr>
      <p:grpSpPr>
        <a:xfrm>
          <a:off x="0" y="0"/>
          <a:ext cx="0" cy="0"/>
          <a:chOff x="0" y="0"/>
          <a:chExt cx="0" cy="0"/>
        </a:xfrm>
      </p:grpSpPr>
      <p:grpSp>
        <p:nvGrpSpPr>
          <p:cNvPr id="8681" name="Google Shape;8681;p134"/>
          <p:cNvGrpSpPr/>
          <p:nvPr/>
        </p:nvGrpSpPr>
        <p:grpSpPr>
          <a:xfrm>
            <a:off x="4094463" y="4663823"/>
            <a:ext cx="2885057" cy="1508681"/>
            <a:chOff x="4094463" y="4663823"/>
            <a:chExt cx="2885057" cy="1508681"/>
          </a:xfrm>
        </p:grpSpPr>
        <p:sp>
          <p:nvSpPr>
            <p:cNvPr id="8682" name="Google Shape;8682;p134"/>
            <p:cNvSpPr/>
            <p:nvPr/>
          </p:nvSpPr>
          <p:spPr>
            <a:xfrm>
              <a:off x="4129957" y="4691367"/>
              <a:ext cx="2849563" cy="1481137"/>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683" name="Google Shape;8683;p134"/>
            <p:cNvGrpSpPr/>
            <p:nvPr/>
          </p:nvGrpSpPr>
          <p:grpSpPr>
            <a:xfrm>
              <a:off x="5035264" y="5554092"/>
              <a:ext cx="496248" cy="260542"/>
              <a:chOff x="7141236" y="6068702"/>
              <a:chExt cx="496248" cy="260542"/>
            </a:xfrm>
          </p:grpSpPr>
          <p:sp>
            <p:nvSpPr>
              <p:cNvPr id="8684" name="Google Shape;8684;p134"/>
              <p:cNvSpPr/>
              <p:nvPr/>
            </p:nvSpPr>
            <p:spPr>
              <a:xfrm>
                <a:off x="7141236" y="6158887"/>
                <a:ext cx="496248" cy="170357"/>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lt1"/>
                  </a:gs>
                  <a:gs pos="51000">
                    <a:srgbClr val="ED356A"/>
                  </a:gs>
                  <a:gs pos="100000">
                    <a:srgbClr val="E40000"/>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685" name="Google Shape;8685;p134"/>
              <p:cNvSpPr/>
              <p:nvPr/>
            </p:nvSpPr>
            <p:spPr>
              <a:xfrm>
                <a:off x="7141522" y="6068702"/>
                <a:ext cx="495647" cy="168664"/>
              </a:xfrm>
              <a:prstGeom prst="ellipse">
                <a:avLst/>
              </a:prstGeom>
              <a:solidFill>
                <a:srgbClr val="FA376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686" name="Google Shape;8686;p134"/>
              <p:cNvGrpSpPr/>
              <p:nvPr/>
            </p:nvGrpSpPr>
            <p:grpSpPr>
              <a:xfrm>
                <a:off x="7214834" y="6090139"/>
                <a:ext cx="348960" cy="123931"/>
                <a:chOff x="7786941" y="2884917"/>
                <a:chExt cx="897649" cy="353919"/>
              </a:xfrm>
            </p:grpSpPr>
            <p:sp>
              <p:nvSpPr>
                <p:cNvPr id="8687" name="Google Shape;8687;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88" name="Google Shape;8688;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89" name="Google Shape;8689;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90" name="Google Shape;8690;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691" name="Google Shape;8691;p134"/>
            <p:cNvGrpSpPr/>
            <p:nvPr/>
          </p:nvGrpSpPr>
          <p:grpSpPr>
            <a:xfrm>
              <a:off x="6131364" y="5156690"/>
              <a:ext cx="496248" cy="260542"/>
              <a:chOff x="7493876" y="2774731"/>
              <a:chExt cx="1481958" cy="894622"/>
            </a:xfrm>
          </p:grpSpPr>
          <p:sp>
            <p:nvSpPr>
              <p:cNvPr id="8692" name="Google Shape;8692;p1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693" name="Google Shape;8693;p1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694" name="Google Shape;8694;p134"/>
              <p:cNvGrpSpPr/>
              <p:nvPr/>
            </p:nvGrpSpPr>
            <p:grpSpPr>
              <a:xfrm>
                <a:off x="7713663" y="2848339"/>
                <a:ext cx="1042107" cy="425543"/>
                <a:chOff x="7786941" y="2884917"/>
                <a:chExt cx="897649" cy="353919"/>
              </a:xfrm>
            </p:grpSpPr>
            <p:sp>
              <p:nvSpPr>
                <p:cNvPr id="8695" name="Google Shape;8695;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96" name="Google Shape;8696;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97" name="Google Shape;8697;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98" name="Google Shape;8698;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699" name="Google Shape;8699;p134"/>
            <p:cNvGrpSpPr/>
            <p:nvPr/>
          </p:nvGrpSpPr>
          <p:grpSpPr>
            <a:xfrm>
              <a:off x="5122533" y="4861037"/>
              <a:ext cx="496248" cy="260542"/>
              <a:chOff x="7493876" y="2774731"/>
              <a:chExt cx="1481958" cy="894622"/>
            </a:xfrm>
          </p:grpSpPr>
          <p:sp>
            <p:nvSpPr>
              <p:cNvPr id="8700" name="Google Shape;8700;p1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701" name="Google Shape;8701;p1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702" name="Google Shape;8702;p134"/>
              <p:cNvGrpSpPr/>
              <p:nvPr/>
            </p:nvGrpSpPr>
            <p:grpSpPr>
              <a:xfrm>
                <a:off x="7713663" y="2848339"/>
                <a:ext cx="1042107" cy="425543"/>
                <a:chOff x="7786941" y="2884917"/>
                <a:chExt cx="897649" cy="353919"/>
              </a:xfrm>
            </p:grpSpPr>
            <p:sp>
              <p:nvSpPr>
                <p:cNvPr id="8703" name="Google Shape;8703;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04" name="Google Shape;8704;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05" name="Google Shape;8705;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06" name="Google Shape;8706;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707" name="Google Shape;8707;p134"/>
            <p:cNvGrpSpPr/>
            <p:nvPr/>
          </p:nvGrpSpPr>
          <p:grpSpPr>
            <a:xfrm>
              <a:off x="4450588" y="5823254"/>
              <a:ext cx="496248" cy="260542"/>
              <a:chOff x="7493876" y="2774731"/>
              <a:chExt cx="1481958" cy="894622"/>
            </a:xfrm>
          </p:grpSpPr>
          <p:sp>
            <p:nvSpPr>
              <p:cNvPr id="8708" name="Google Shape;8708;p1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709" name="Google Shape;8709;p1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710" name="Google Shape;8710;p134"/>
              <p:cNvGrpSpPr/>
              <p:nvPr/>
            </p:nvGrpSpPr>
            <p:grpSpPr>
              <a:xfrm>
                <a:off x="7713663" y="2848339"/>
                <a:ext cx="1042107" cy="425543"/>
                <a:chOff x="7786941" y="2884917"/>
                <a:chExt cx="897649" cy="353919"/>
              </a:xfrm>
            </p:grpSpPr>
            <p:sp>
              <p:nvSpPr>
                <p:cNvPr id="8711" name="Google Shape;8711;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12" name="Google Shape;8712;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13" name="Google Shape;8713;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14" name="Google Shape;8714;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715" name="Google Shape;8715;p134"/>
            <p:cNvGrpSpPr/>
            <p:nvPr/>
          </p:nvGrpSpPr>
          <p:grpSpPr>
            <a:xfrm>
              <a:off x="4094463" y="5164346"/>
              <a:ext cx="496248" cy="260542"/>
              <a:chOff x="7493876" y="2774731"/>
              <a:chExt cx="1481958" cy="894622"/>
            </a:xfrm>
          </p:grpSpPr>
          <p:sp>
            <p:nvSpPr>
              <p:cNvPr id="8716" name="Google Shape;8716;p1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717" name="Google Shape;8717;p1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718" name="Google Shape;8718;p134"/>
              <p:cNvGrpSpPr/>
              <p:nvPr/>
            </p:nvGrpSpPr>
            <p:grpSpPr>
              <a:xfrm>
                <a:off x="7713663" y="2848339"/>
                <a:ext cx="1042107" cy="425543"/>
                <a:chOff x="7786941" y="2884917"/>
                <a:chExt cx="897649" cy="353919"/>
              </a:xfrm>
            </p:grpSpPr>
            <p:sp>
              <p:nvSpPr>
                <p:cNvPr id="8719" name="Google Shape;8719;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20" name="Google Shape;8720;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21" name="Google Shape;8721;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22" name="Google Shape;8722;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723" name="Google Shape;8723;p134"/>
            <p:cNvSpPr/>
            <p:nvPr/>
          </p:nvSpPr>
          <p:spPr>
            <a:xfrm>
              <a:off x="4581324" y="4994579"/>
              <a:ext cx="542925" cy="295275"/>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724" name="Google Shape;8724;p134"/>
            <p:cNvSpPr/>
            <p:nvPr/>
          </p:nvSpPr>
          <p:spPr>
            <a:xfrm>
              <a:off x="5622724" y="4988229"/>
              <a:ext cx="506413" cy="307975"/>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725" name="Google Shape;8725;p134"/>
            <p:cNvSpPr/>
            <p:nvPr/>
          </p:nvSpPr>
          <p:spPr>
            <a:xfrm>
              <a:off x="4557512" y="5380342"/>
              <a:ext cx="481012" cy="238125"/>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726" name="Google Shape;8726;p134"/>
            <p:cNvSpPr/>
            <p:nvPr/>
          </p:nvSpPr>
          <p:spPr>
            <a:xfrm>
              <a:off x="5505249" y="5356529"/>
              <a:ext cx="630238" cy="247650"/>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727" name="Google Shape;8727;p134"/>
            <p:cNvSpPr/>
            <p:nvPr/>
          </p:nvSpPr>
          <p:spPr>
            <a:xfrm>
              <a:off x="6173587" y="5410504"/>
              <a:ext cx="206375" cy="50800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728" name="Google Shape;8728;p134"/>
            <p:cNvSpPr/>
            <p:nvPr/>
          </p:nvSpPr>
          <p:spPr>
            <a:xfrm>
              <a:off x="4936923" y="5943904"/>
              <a:ext cx="970395" cy="81756"/>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729" name="Google Shape;8729;p134"/>
            <p:cNvSpPr/>
            <p:nvPr/>
          </p:nvSpPr>
          <p:spPr>
            <a:xfrm>
              <a:off x="4400349" y="5424888"/>
              <a:ext cx="193675" cy="404716"/>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730" name="Google Shape;8730;p134"/>
            <p:cNvGrpSpPr/>
            <p:nvPr/>
          </p:nvGrpSpPr>
          <p:grpSpPr>
            <a:xfrm>
              <a:off x="5868328" y="5862061"/>
              <a:ext cx="496248" cy="260542"/>
              <a:chOff x="7493876" y="2774731"/>
              <a:chExt cx="1481958" cy="894622"/>
            </a:xfrm>
          </p:grpSpPr>
          <p:sp>
            <p:nvSpPr>
              <p:cNvPr id="8731" name="Google Shape;8731;p1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732" name="Google Shape;8732;p1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733" name="Google Shape;8733;p134"/>
              <p:cNvGrpSpPr/>
              <p:nvPr/>
            </p:nvGrpSpPr>
            <p:grpSpPr>
              <a:xfrm>
                <a:off x="7713663" y="2848339"/>
                <a:ext cx="1042107" cy="425543"/>
                <a:chOff x="7786941" y="2884917"/>
                <a:chExt cx="897649" cy="353919"/>
              </a:xfrm>
            </p:grpSpPr>
            <p:sp>
              <p:nvSpPr>
                <p:cNvPr id="8734" name="Google Shape;8734;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35" name="Google Shape;8735;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36" name="Google Shape;8736;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37" name="Google Shape;8737;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738" name="Google Shape;8738;p134"/>
            <p:cNvSpPr/>
            <p:nvPr/>
          </p:nvSpPr>
          <p:spPr>
            <a:xfrm rot="10800000" flipH="1">
              <a:off x="4860724" y="5735086"/>
              <a:ext cx="178041" cy="104043"/>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739" name="Google Shape;8739;p134"/>
            <p:cNvSpPr/>
            <p:nvPr/>
          </p:nvSpPr>
          <p:spPr>
            <a:xfrm rot="10800000" flipH="1">
              <a:off x="5445456" y="4663823"/>
              <a:ext cx="45719" cy="202880"/>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740" name="Google Shape;8740;p134"/>
            <p:cNvSpPr/>
            <p:nvPr/>
          </p:nvSpPr>
          <p:spPr>
            <a:xfrm>
              <a:off x="5532311" y="5746564"/>
              <a:ext cx="336683" cy="244860"/>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8741" name="Google Shape;8741;p134"/>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and the congested “bottleneck link”</a:t>
            </a:r>
            <a:endParaRPr sz="4400" b="0"/>
          </a:p>
        </p:txBody>
      </p:sp>
      <p:sp>
        <p:nvSpPr>
          <p:cNvPr id="8742" name="Google Shape;8742;p134"/>
          <p:cNvSpPr txBox="1"/>
          <p:nvPr/>
        </p:nvSpPr>
        <p:spPr>
          <a:xfrm>
            <a:off x="667043" y="1366203"/>
            <a:ext cx="11177587" cy="2190750"/>
          </a:xfrm>
          <a:prstGeom prst="rect">
            <a:avLst/>
          </a:prstGeom>
          <a:noFill/>
          <a:ln>
            <a:noFill/>
          </a:ln>
        </p:spPr>
        <p:txBody>
          <a:bodyPr spcFirstLastPara="1" wrap="square" lIns="91425" tIns="45700" rIns="91425" bIns="45700" anchor="t" anchorCtr="0">
            <a:normAutofit/>
          </a:bodyPr>
          <a:lstStyle/>
          <a:p>
            <a:pPr marL="457200" marR="0" lvl="0" indent="-2159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TCP (classic, CUBIC) increase TCP’s sending rate until packet loss occurs at some router’s output: the </a:t>
            </a:r>
            <a:r>
              <a:rPr lang="en-US" sz="2800" b="0" i="1" u="none" strike="noStrike" cap="none">
                <a:solidFill>
                  <a:srgbClr val="C00000"/>
                </a:solidFill>
                <a:latin typeface="Calibri"/>
                <a:ea typeface="Calibri"/>
                <a:cs typeface="Calibri"/>
                <a:sym typeface="Calibri"/>
              </a:rPr>
              <a:t>bottleneck link</a:t>
            </a:r>
            <a:endParaRPr sz="2800" b="0" i="0" u="none" strike="noStrike" cap="none">
              <a:solidFill>
                <a:srgbClr val="000000"/>
              </a:solidFill>
              <a:latin typeface="Calibri"/>
              <a:ea typeface="Calibri"/>
              <a:cs typeface="Calibri"/>
              <a:sym typeface="Calibri"/>
            </a:endParaRPr>
          </a:p>
        </p:txBody>
      </p:sp>
      <p:sp>
        <p:nvSpPr>
          <p:cNvPr id="8743" name="Google Shape;8743;p134"/>
          <p:cNvSpPr txBox="1"/>
          <p:nvPr/>
        </p:nvSpPr>
        <p:spPr>
          <a:xfrm>
            <a:off x="3019425" y="3594045"/>
            <a:ext cx="7112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1" u="none" strike="noStrike" cap="none">
                <a:solidFill>
                  <a:srgbClr val="000099"/>
                </a:solidFill>
                <a:latin typeface="Arial"/>
                <a:ea typeface="Arial"/>
                <a:cs typeface="Arial"/>
                <a:sym typeface="Arial"/>
              </a:rPr>
              <a:t>source</a:t>
            </a:r>
            <a:endParaRPr sz="2000" b="0" i="1" u="none" strike="noStrike" cap="none">
              <a:solidFill>
                <a:srgbClr val="000099"/>
              </a:solidFill>
              <a:latin typeface="Arial"/>
              <a:ea typeface="Arial"/>
              <a:cs typeface="Arial"/>
              <a:sym typeface="Arial"/>
            </a:endParaRPr>
          </a:p>
        </p:txBody>
      </p:sp>
      <p:sp>
        <p:nvSpPr>
          <p:cNvPr id="8744" name="Google Shape;8744;p134"/>
          <p:cNvSpPr/>
          <p:nvPr/>
        </p:nvSpPr>
        <p:spPr>
          <a:xfrm flipH="1">
            <a:off x="2481263" y="3925832"/>
            <a:ext cx="326408" cy="1262816"/>
          </a:xfrm>
          <a:custGeom>
            <a:avLst/>
            <a:gdLst/>
            <a:ahLst/>
            <a:cxnLst/>
            <a:rect l="l" t="t" r="r" b="b"/>
            <a:pathLst>
              <a:path w="12213" h="10000" extrusionOk="0">
                <a:moveTo>
                  <a:pt x="11726" y="4661"/>
                </a:moveTo>
                <a:lnTo>
                  <a:pt x="0" y="0"/>
                </a:lnTo>
                <a:lnTo>
                  <a:pt x="0" y="10000"/>
                </a:lnTo>
                <a:lnTo>
                  <a:pt x="12213" y="6473"/>
                </a:lnTo>
                <a:lnTo>
                  <a:pt x="11726" y="4661"/>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745" name="Google Shape;8745;p134"/>
          <p:cNvSpPr/>
          <p:nvPr/>
        </p:nvSpPr>
        <p:spPr>
          <a:xfrm>
            <a:off x="2854326" y="3909956"/>
            <a:ext cx="1062368" cy="129063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8746" name="Google Shape;8746;p134"/>
          <p:cNvSpPr/>
          <p:nvPr/>
        </p:nvSpPr>
        <p:spPr>
          <a:xfrm>
            <a:off x="2814638" y="3949645"/>
            <a:ext cx="1066800" cy="1231900"/>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8747" name="Google Shape;8747;p134"/>
          <p:cNvCxnSpPr/>
          <p:nvPr/>
        </p:nvCxnSpPr>
        <p:spPr>
          <a:xfrm>
            <a:off x="2814638" y="4227457"/>
            <a:ext cx="1058862" cy="3175"/>
          </a:xfrm>
          <a:prstGeom prst="straightConnector1">
            <a:avLst/>
          </a:prstGeom>
          <a:noFill/>
          <a:ln w="19050" cap="flat" cmpd="sng">
            <a:solidFill>
              <a:srgbClr val="000000"/>
            </a:solidFill>
            <a:prstDash val="solid"/>
            <a:round/>
            <a:headEnd type="none" w="med" len="med"/>
            <a:tailEnd type="none" w="med" len="med"/>
          </a:ln>
        </p:spPr>
      </p:cxnSp>
      <p:sp>
        <p:nvSpPr>
          <p:cNvPr id="8748" name="Google Shape;8748;p134"/>
          <p:cNvSpPr txBox="1"/>
          <p:nvPr/>
        </p:nvSpPr>
        <p:spPr>
          <a:xfrm>
            <a:off x="2773604" y="3957054"/>
            <a:ext cx="1104900" cy="127476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application</a:t>
            </a:r>
            <a:endParaRPr/>
          </a:p>
          <a:p>
            <a:pPr marL="0" marR="0" lvl="0" indent="0" algn="ctr" rtl="0">
              <a:lnSpc>
                <a:spcPct val="110000"/>
              </a:lnSpc>
              <a:spcBef>
                <a:spcPts val="0"/>
              </a:spcBef>
              <a:spcAft>
                <a:spcPts val="0"/>
              </a:spcAft>
              <a:buClr>
                <a:srgbClr val="0000A3"/>
              </a:buClr>
              <a:buSzPts val="1400"/>
              <a:buFont typeface="Arial"/>
              <a:buNone/>
            </a:pPr>
            <a:r>
              <a:rPr lang="en-US" sz="1400" b="1" i="0" u="none" strike="noStrike" cap="none">
                <a:solidFill>
                  <a:srgbClr val="0000A3"/>
                </a:solidFill>
                <a:latin typeface="Arial"/>
                <a:ea typeface="Arial"/>
                <a:cs typeface="Arial"/>
                <a:sym typeface="Arial"/>
              </a:rPr>
              <a:t>TCP</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network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link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physical</a:t>
            </a:r>
            <a:endParaRPr/>
          </a:p>
        </p:txBody>
      </p:sp>
      <p:grpSp>
        <p:nvGrpSpPr>
          <p:cNvPr id="8749" name="Google Shape;8749;p134"/>
          <p:cNvGrpSpPr/>
          <p:nvPr/>
        </p:nvGrpSpPr>
        <p:grpSpPr>
          <a:xfrm flipH="1">
            <a:off x="2151063" y="4424307"/>
            <a:ext cx="673100" cy="701675"/>
            <a:chOff x="-44" y="1473"/>
            <a:chExt cx="981" cy="1105"/>
          </a:xfrm>
        </p:grpSpPr>
        <p:pic>
          <p:nvPicPr>
            <p:cNvPr id="8750" name="Google Shape;8750;p13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751" name="Google Shape;8751;p13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8752" name="Google Shape;8752;p134"/>
          <p:cNvCxnSpPr/>
          <p:nvPr/>
        </p:nvCxnSpPr>
        <p:spPr>
          <a:xfrm>
            <a:off x="2819400" y="4456057"/>
            <a:ext cx="1058863" cy="3175"/>
          </a:xfrm>
          <a:prstGeom prst="straightConnector1">
            <a:avLst/>
          </a:prstGeom>
          <a:noFill/>
          <a:ln w="19050" cap="flat" cmpd="sng">
            <a:solidFill>
              <a:srgbClr val="000000"/>
            </a:solidFill>
            <a:prstDash val="solid"/>
            <a:round/>
            <a:headEnd type="none" w="med" len="med"/>
            <a:tailEnd type="none" w="med" len="med"/>
          </a:ln>
        </p:spPr>
      </p:cxnSp>
      <p:cxnSp>
        <p:nvCxnSpPr>
          <p:cNvPr id="8753" name="Google Shape;8753;p134"/>
          <p:cNvCxnSpPr/>
          <p:nvPr/>
        </p:nvCxnSpPr>
        <p:spPr>
          <a:xfrm>
            <a:off x="2824163" y="4684657"/>
            <a:ext cx="1058862" cy="3175"/>
          </a:xfrm>
          <a:prstGeom prst="straightConnector1">
            <a:avLst/>
          </a:prstGeom>
          <a:noFill/>
          <a:ln w="19050" cap="flat" cmpd="sng">
            <a:solidFill>
              <a:srgbClr val="000000"/>
            </a:solidFill>
            <a:prstDash val="solid"/>
            <a:round/>
            <a:headEnd type="none" w="med" len="med"/>
            <a:tailEnd type="none" w="med" len="med"/>
          </a:ln>
        </p:spPr>
      </p:cxnSp>
      <p:cxnSp>
        <p:nvCxnSpPr>
          <p:cNvPr id="8754" name="Google Shape;8754;p134"/>
          <p:cNvCxnSpPr/>
          <p:nvPr/>
        </p:nvCxnSpPr>
        <p:spPr>
          <a:xfrm>
            <a:off x="2827338" y="4924370"/>
            <a:ext cx="1060450" cy="3175"/>
          </a:xfrm>
          <a:prstGeom prst="straightConnector1">
            <a:avLst/>
          </a:prstGeom>
          <a:noFill/>
          <a:ln w="19050" cap="flat" cmpd="sng">
            <a:solidFill>
              <a:srgbClr val="000000"/>
            </a:solidFill>
            <a:prstDash val="solid"/>
            <a:round/>
            <a:headEnd type="none" w="med" len="med"/>
            <a:tailEnd type="none" w="med" len="med"/>
          </a:ln>
        </p:spPr>
      </p:cxnSp>
      <p:grpSp>
        <p:nvGrpSpPr>
          <p:cNvPr id="8755" name="Google Shape;8755;p134"/>
          <p:cNvGrpSpPr/>
          <p:nvPr/>
        </p:nvGrpSpPr>
        <p:grpSpPr>
          <a:xfrm>
            <a:off x="7794625" y="3673978"/>
            <a:ext cx="2047875" cy="1620287"/>
            <a:chOff x="4882752" y="4007261"/>
            <a:chExt cx="2046816" cy="1619544"/>
          </a:xfrm>
        </p:grpSpPr>
        <p:sp>
          <p:nvSpPr>
            <p:cNvPr id="8756" name="Google Shape;8756;p134"/>
            <p:cNvSpPr txBox="1"/>
            <p:nvPr/>
          </p:nvSpPr>
          <p:spPr>
            <a:xfrm>
              <a:off x="4882752" y="4007261"/>
              <a:ext cx="122608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1" u="none" strike="noStrike" cap="none">
                  <a:solidFill>
                    <a:srgbClr val="000099"/>
                  </a:solidFill>
                  <a:latin typeface="Arial"/>
                  <a:ea typeface="Arial"/>
                  <a:cs typeface="Arial"/>
                  <a:sym typeface="Arial"/>
                </a:rPr>
                <a:t>destination</a:t>
              </a:r>
              <a:endParaRPr sz="2000" b="0" i="1" u="none" strike="noStrike" cap="none">
                <a:solidFill>
                  <a:srgbClr val="000099"/>
                </a:solidFill>
                <a:latin typeface="Arial"/>
                <a:ea typeface="Arial"/>
                <a:cs typeface="Arial"/>
                <a:sym typeface="Arial"/>
              </a:endParaRPr>
            </a:p>
          </p:txBody>
        </p:sp>
        <p:grpSp>
          <p:nvGrpSpPr>
            <p:cNvPr id="8757" name="Google Shape;8757;p134"/>
            <p:cNvGrpSpPr/>
            <p:nvPr/>
          </p:nvGrpSpPr>
          <p:grpSpPr>
            <a:xfrm>
              <a:off x="4927179" y="4319856"/>
              <a:ext cx="2002389" cy="1306949"/>
              <a:chOff x="1305623" y="4714561"/>
              <a:chExt cx="2002389" cy="1306949"/>
            </a:xfrm>
          </p:grpSpPr>
          <p:sp>
            <p:nvSpPr>
              <p:cNvPr id="8758" name="Google Shape;8758;p134"/>
              <p:cNvSpPr/>
              <p:nvPr/>
            </p:nvSpPr>
            <p:spPr>
              <a:xfrm>
                <a:off x="2426569" y="4714561"/>
                <a:ext cx="288261" cy="1290044"/>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759" name="Google Shape;8759;p134"/>
              <p:cNvSpPr/>
              <p:nvPr/>
            </p:nvSpPr>
            <p:spPr>
              <a:xfrm>
                <a:off x="1398616" y="4722494"/>
                <a:ext cx="1045433" cy="127129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8760" name="Google Shape;8760;p134"/>
              <p:cNvSpPr/>
              <p:nvPr/>
            </p:nvSpPr>
            <p:spPr>
              <a:xfrm>
                <a:off x="1341249" y="4752754"/>
                <a:ext cx="1067215" cy="1231976"/>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8761" name="Google Shape;8761;p134"/>
              <p:cNvCxnSpPr/>
              <p:nvPr/>
            </p:nvCxnSpPr>
            <p:spPr>
              <a:xfrm>
                <a:off x="1341249" y="5031313"/>
                <a:ext cx="1059231" cy="2888"/>
              </a:xfrm>
              <a:prstGeom prst="straightConnector1">
                <a:avLst/>
              </a:prstGeom>
              <a:noFill/>
              <a:ln w="19050" cap="flat" cmpd="sng">
                <a:solidFill>
                  <a:srgbClr val="000000"/>
                </a:solidFill>
                <a:prstDash val="solid"/>
                <a:round/>
                <a:headEnd type="none" w="med" len="med"/>
                <a:tailEnd type="none" w="med" len="med"/>
              </a:ln>
            </p:spPr>
          </p:cxnSp>
          <p:sp>
            <p:nvSpPr>
              <p:cNvPr id="8762" name="Google Shape;8762;p134"/>
              <p:cNvSpPr txBox="1"/>
              <p:nvPr/>
            </p:nvSpPr>
            <p:spPr>
              <a:xfrm>
                <a:off x="1305623" y="4747333"/>
                <a:ext cx="1104329" cy="127417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application</a:t>
                </a:r>
                <a:endParaRPr/>
              </a:p>
              <a:p>
                <a:pPr marL="0" marR="0" lvl="0" indent="0" algn="ctr" rtl="0">
                  <a:lnSpc>
                    <a:spcPct val="110000"/>
                  </a:lnSpc>
                  <a:spcBef>
                    <a:spcPts val="0"/>
                  </a:spcBef>
                  <a:spcAft>
                    <a:spcPts val="0"/>
                  </a:spcAft>
                  <a:buClr>
                    <a:srgbClr val="0000A3"/>
                  </a:buClr>
                  <a:buSzPts val="1400"/>
                  <a:buFont typeface="Arial"/>
                  <a:buNone/>
                </a:pPr>
                <a:r>
                  <a:rPr lang="en-US" sz="1400" b="1" i="0" u="none" strike="noStrike" cap="none">
                    <a:solidFill>
                      <a:srgbClr val="0000A3"/>
                    </a:solidFill>
                    <a:latin typeface="Arial"/>
                    <a:ea typeface="Arial"/>
                    <a:cs typeface="Arial"/>
                    <a:sym typeface="Arial"/>
                  </a:rPr>
                  <a:t>TCP</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network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link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physical</a:t>
                </a:r>
                <a:endParaRPr/>
              </a:p>
            </p:txBody>
          </p:sp>
          <p:grpSp>
            <p:nvGrpSpPr>
              <p:cNvPr id="8763" name="Google Shape;8763;p134"/>
              <p:cNvGrpSpPr/>
              <p:nvPr/>
            </p:nvGrpSpPr>
            <p:grpSpPr>
              <a:xfrm flipH="1">
                <a:off x="2634682" y="5076164"/>
                <a:ext cx="673330" cy="701684"/>
                <a:chOff x="-44" y="1473"/>
                <a:chExt cx="981" cy="1105"/>
              </a:xfrm>
            </p:grpSpPr>
            <p:pic>
              <p:nvPicPr>
                <p:cNvPr id="8764" name="Google Shape;8764;p13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765" name="Google Shape;8765;p13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8766" name="Google Shape;8766;p134"/>
              <p:cNvCxnSpPr/>
              <p:nvPr/>
            </p:nvCxnSpPr>
            <p:spPr>
              <a:xfrm>
                <a:off x="1345720" y="52602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8767" name="Google Shape;8767;p134"/>
              <p:cNvCxnSpPr/>
              <p:nvPr/>
            </p:nvCxnSpPr>
            <p:spPr>
              <a:xfrm>
                <a:off x="1350191" y="54891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8768" name="Google Shape;8768;p134"/>
              <p:cNvCxnSpPr/>
              <p:nvPr/>
            </p:nvCxnSpPr>
            <p:spPr>
              <a:xfrm>
                <a:off x="1354662" y="5728213"/>
                <a:ext cx="1059231" cy="2888"/>
              </a:xfrm>
              <a:prstGeom prst="straightConnector1">
                <a:avLst/>
              </a:prstGeom>
              <a:noFill/>
              <a:ln w="19050" cap="flat" cmpd="sng">
                <a:solidFill>
                  <a:srgbClr val="000000"/>
                </a:solidFill>
                <a:prstDash val="solid"/>
                <a:round/>
                <a:headEnd type="none" w="med" len="med"/>
                <a:tailEnd type="none" w="med" len="med"/>
              </a:ln>
            </p:spPr>
          </p:cxnSp>
        </p:grpSp>
      </p:grpSp>
      <p:sp>
        <p:nvSpPr>
          <p:cNvPr id="8769" name="Google Shape;8769;p134"/>
          <p:cNvSpPr/>
          <p:nvPr/>
        </p:nvSpPr>
        <p:spPr>
          <a:xfrm>
            <a:off x="3329610" y="4423976"/>
            <a:ext cx="5073926" cy="1202035"/>
          </a:xfrm>
          <a:custGeom>
            <a:avLst/>
            <a:gdLst/>
            <a:ahLst/>
            <a:cxnLst/>
            <a:rect l="l" t="t" r="r" b="b"/>
            <a:pathLst>
              <a:path w="5156094" h="1443677" extrusionOk="0">
                <a:moveTo>
                  <a:pt x="0" y="0"/>
                </a:moveTo>
                <a:cubicBezTo>
                  <a:pt x="2320" y="388965"/>
                  <a:pt x="4641" y="777929"/>
                  <a:pt x="6961" y="1166894"/>
                </a:cubicBezTo>
                <a:lnTo>
                  <a:pt x="1387547" y="1150854"/>
                </a:lnTo>
                <a:lnTo>
                  <a:pt x="1832629" y="1440196"/>
                </a:lnTo>
                <a:lnTo>
                  <a:pt x="2063570" y="1443677"/>
                </a:lnTo>
                <a:lnTo>
                  <a:pt x="2809732" y="1093074"/>
                </a:lnTo>
                <a:lnTo>
                  <a:pt x="5156094" y="1198456"/>
                </a:lnTo>
                <a:lnTo>
                  <a:pt x="5126381" y="64084"/>
                </a:lnTo>
              </a:path>
            </a:pathLst>
          </a:custGeom>
          <a:noFill/>
          <a:ln w="22225" cap="flat" cmpd="sng">
            <a:solidFill>
              <a:srgbClr val="0000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770" name="Google Shape;8770;p134"/>
          <p:cNvSpPr txBox="1"/>
          <p:nvPr/>
        </p:nvSpPr>
        <p:spPr>
          <a:xfrm>
            <a:off x="4692557" y="6277338"/>
            <a:ext cx="318138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bottleneck link (almost always busy)</a:t>
            </a:r>
            <a:endParaRPr sz="1800" b="0" i="0" u="none" strike="noStrike" cap="none">
              <a:solidFill>
                <a:srgbClr val="C00000"/>
              </a:solidFill>
              <a:latin typeface="Calibri"/>
              <a:ea typeface="Calibri"/>
              <a:cs typeface="Calibri"/>
              <a:sym typeface="Calibri"/>
            </a:endParaRPr>
          </a:p>
        </p:txBody>
      </p:sp>
      <p:cxnSp>
        <p:nvCxnSpPr>
          <p:cNvPr id="8771" name="Google Shape;8771;p134"/>
          <p:cNvCxnSpPr/>
          <p:nvPr/>
        </p:nvCxnSpPr>
        <p:spPr>
          <a:xfrm>
            <a:off x="5609507" y="5767851"/>
            <a:ext cx="0" cy="566274"/>
          </a:xfrm>
          <a:prstGeom prst="straightConnector1">
            <a:avLst/>
          </a:prstGeom>
          <a:noFill/>
          <a:ln w="19050" cap="flat" cmpd="sng">
            <a:solidFill>
              <a:srgbClr val="FF0000"/>
            </a:solidFill>
            <a:prstDash val="solid"/>
            <a:miter lim="800000"/>
            <a:headEnd type="none" w="sm" len="sm"/>
            <a:tailEnd type="none" w="sm" len="sm"/>
          </a:ln>
        </p:spPr>
      </p:cxnSp>
      <p:grpSp>
        <p:nvGrpSpPr>
          <p:cNvPr id="8772" name="Google Shape;8772;p134"/>
          <p:cNvGrpSpPr/>
          <p:nvPr/>
        </p:nvGrpSpPr>
        <p:grpSpPr>
          <a:xfrm>
            <a:off x="860107" y="5151058"/>
            <a:ext cx="4764459" cy="830997"/>
            <a:chOff x="703842" y="5262044"/>
            <a:chExt cx="4764459" cy="830997"/>
          </a:xfrm>
        </p:grpSpPr>
        <p:sp>
          <p:nvSpPr>
            <p:cNvPr id="8773" name="Google Shape;8773;p134"/>
            <p:cNvSpPr txBox="1"/>
            <p:nvPr/>
          </p:nvSpPr>
          <p:spPr>
            <a:xfrm>
              <a:off x="703842" y="5262044"/>
              <a:ext cx="2330267"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packet queue almost never empty, sometimes overflows packet (loss)</a:t>
              </a:r>
              <a:endParaRPr sz="1800" b="0" i="0" u="none" strike="noStrike" cap="none">
                <a:solidFill>
                  <a:srgbClr val="C00000"/>
                </a:solidFill>
                <a:latin typeface="Calibri"/>
                <a:ea typeface="Calibri"/>
                <a:cs typeface="Calibri"/>
                <a:sym typeface="Calibri"/>
              </a:endParaRPr>
            </a:p>
          </p:txBody>
        </p:sp>
        <p:grpSp>
          <p:nvGrpSpPr>
            <p:cNvPr id="8774" name="Google Shape;8774;p134"/>
            <p:cNvGrpSpPr/>
            <p:nvPr/>
          </p:nvGrpSpPr>
          <p:grpSpPr>
            <a:xfrm>
              <a:off x="4921820" y="5505951"/>
              <a:ext cx="546481" cy="385934"/>
              <a:chOff x="4621648" y="3046041"/>
              <a:chExt cx="1120964" cy="768758"/>
            </a:xfrm>
          </p:grpSpPr>
          <p:grpSp>
            <p:nvGrpSpPr>
              <p:cNvPr id="8775" name="Google Shape;8775;p134"/>
              <p:cNvGrpSpPr/>
              <p:nvPr/>
            </p:nvGrpSpPr>
            <p:grpSpPr>
              <a:xfrm>
                <a:off x="5247312" y="3046041"/>
                <a:ext cx="495300" cy="760413"/>
                <a:chOff x="333961" y="4406169"/>
                <a:chExt cx="1255305" cy="2136353"/>
              </a:xfrm>
            </p:grpSpPr>
            <p:sp>
              <p:nvSpPr>
                <p:cNvPr id="8776" name="Google Shape;8776;p134"/>
                <p:cNvSpPr/>
                <p:nvPr/>
              </p:nvSpPr>
              <p:spPr>
                <a:xfrm>
                  <a:off x="333961" y="4406169"/>
                  <a:ext cx="969641" cy="2136353"/>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77" name="Google Shape;8777;p134"/>
                <p:cNvSpPr/>
                <p:nvPr/>
              </p:nvSpPr>
              <p:spPr>
                <a:xfrm>
                  <a:off x="350055" y="4410631"/>
                  <a:ext cx="1239211" cy="771583"/>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78" name="Google Shape;8778;p134"/>
                <p:cNvSpPr/>
                <p:nvPr/>
              </p:nvSpPr>
              <p:spPr>
                <a:xfrm>
                  <a:off x="1289719" y="5166823"/>
                  <a:ext cx="289686" cy="1351386"/>
                </a:xfrm>
                <a:prstGeom prst="rect">
                  <a:avLst/>
                </a:pr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8779" name="Google Shape;8779;p134"/>
              <p:cNvGrpSpPr/>
              <p:nvPr/>
            </p:nvGrpSpPr>
            <p:grpSpPr>
              <a:xfrm>
                <a:off x="5041006" y="3051076"/>
                <a:ext cx="495300" cy="760413"/>
                <a:chOff x="333961" y="4406169"/>
                <a:chExt cx="1255305" cy="2136353"/>
              </a:xfrm>
            </p:grpSpPr>
            <p:sp>
              <p:nvSpPr>
                <p:cNvPr id="8780" name="Google Shape;8780;p134"/>
                <p:cNvSpPr/>
                <p:nvPr/>
              </p:nvSpPr>
              <p:spPr>
                <a:xfrm>
                  <a:off x="333961" y="4406169"/>
                  <a:ext cx="969641" cy="2136353"/>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81" name="Google Shape;8781;p134"/>
                <p:cNvSpPr/>
                <p:nvPr/>
              </p:nvSpPr>
              <p:spPr>
                <a:xfrm>
                  <a:off x="350055" y="4410631"/>
                  <a:ext cx="1239211" cy="771583"/>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82" name="Google Shape;8782;p134"/>
                <p:cNvSpPr/>
                <p:nvPr/>
              </p:nvSpPr>
              <p:spPr>
                <a:xfrm>
                  <a:off x="1289719" y="5166823"/>
                  <a:ext cx="289686" cy="1351386"/>
                </a:xfrm>
                <a:prstGeom prst="rect">
                  <a:avLst/>
                </a:pr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8783" name="Google Shape;8783;p134"/>
              <p:cNvGrpSpPr/>
              <p:nvPr/>
            </p:nvGrpSpPr>
            <p:grpSpPr>
              <a:xfrm>
                <a:off x="4816091" y="3050224"/>
                <a:ext cx="493712" cy="760412"/>
                <a:chOff x="335231" y="4406992"/>
                <a:chExt cx="1251280" cy="2136350"/>
              </a:xfrm>
            </p:grpSpPr>
            <p:sp>
              <p:nvSpPr>
                <p:cNvPr id="8784" name="Google Shape;8784;p134"/>
                <p:cNvSpPr/>
                <p:nvPr/>
              </p:nvSpPr>
              <p:spPr>
                <a:xfrm>
                  <a:off x="335231" y="4406992"/>
                  <a:ext cx="965619" cy="2136350"/>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85" name="Google Shape;8785;p134"/>
                <p:cNvSpPr/>
                <p:nvPr/>
              </p:nvSpPr>
              <p:spPr>
                <a:xfrm>
                  <a:off x="351325" y="4411451"/>
                  <a:ext cx="1235186" cy="771586"/>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86" name="Google Shape;8786;p134"/>
                <p:cNvSpPr/>
                <p:nvPr/>
              </p:nvSpPr>
              <p:spPr>
                <a:xfrm>
                  <a:off x="1296825" y="5178575"/>
                  <a:ext cx="289686" cy="1351389"/>
                </a:xfrm>
                <a:prstGeom prst="rect">
                  <a:avLst/>
                </a:pr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8787" name="Google Shape;8787;p134"/>
              <p:cNvGrpSpPr/>
              <p:nvPr/>
            </p:nvGrpSpPr>
            <p:grpSpPr>
              <a:xfrm>
                <a:off x="4621648" y="3054387"/>
                <a:ext cx="493712" cy="760412"/>
                <a:chOff x="335231" y="4406992"/>
                <a:chExt cx="1251280" cy="2136350"/>
              </a:xfrm>
            </p:grpSpPr>
            <p:sp>
              <p:nvSpPr>
                <p:cNvPr id="8788" name="Google Shape;8788;p134"/>
                <p:cNvSpPr/>
                <p:nvPr/>
              </p:nvSpPr>
              <p:spPr>
                <a:xfrm>
                  <a:off x="335231" y="4406992"/>
                  <a:ext cx="965619" cy="2136350"/>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89" name="Google Shape;8789;p134"/>
                <p:cNvSpPr/>
                <p:nvPr/>
              </p:nvSpPr>
              <p:spPr>
                <a:xfrm>
                  <a:off x="351325" y="4411451"/>
                  <a:ext cx="1235186" cy="771586"/>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90" name="Google Shape;8790;p134"/>
                <p:cNvSpPr/>
                <p:nvPr/>
              </p:nvSpPr>
              <p:spPr>
                <a:xfrm>
                  <a:off x="1296825" y="5178575"/>
                  <a:ext cx="289686" cy="1351389"/>
                </a:xfrm>
                <a:prstGeom prst="rect">
                  <a:avLst/>
                </a:pr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cxnSp>
          <p:nvCxnSpPr>
            <p:cNvPr id="8791" name="Google Shape;8791;p134"/>
            <p:cNvCxnSpPr/>
            <p:nvPr/>
          </p:nvCxnSpPr>
          <p:spPr>
            <a:xfrm rot="10800000">
              <a:off x="2972773" y="5696183"/>
              <a:ext cx="1931633" cy="0"/>
            </a:xfrm>
            <a:prstGeom prst="straightConnector1">
              <a:avLst/>
            </a:prstGeom>
            <a:noFill/>
            <a:ln w="9525" cap="flat" cmpd="sng">
              <a:solidFill>
                <a:schemeClr val="dk1"/>
              </a:solidFill>
              <a:prstDash val="solid"/>
              <a:miter lim="800000"/>
              <a:headEnd type="none" w="sm" len="sm"/>
              <a:tailEnd type="none" w="sm" len="sm"/>
            </a:ln>
          </p:spPr>
        </p:cxnSp>
      </p:grpSp>
      <p:grpSp>
        <p:nvGrpSpPr>
          <p:cNvPr id="8792" name="Google Shape;8792;p134"/>
          <p:cNvGrpSpPr/>
          <p:nvPr/>
        </p:nvGrpSpPr>
        <p:grpSpPr>
          <a:xfrm>
            <a:off x="5397500" y="4063641"/>
            <a:ext cx="609600" cy="628987"/>
            <a:chOff x="5486400" y="4101741"/>
            <a:chExt cx="609600" cy="628987"/>
          </a:xfrm>
        </p:grpSpPr>
        <p:sp>
          <p:nvSpPr>
            <p:cNvPr id="8793" name="Google Shape;8793;p134"/>
            <p:cNvSpPr/>
            <p:nvPr/>
          </p:nvSpPr>
          <p:spPr>
            <a:xfrm flipH="1">
              <a:off x="5658360" y="4102100"/>
              <a:ext cx="176916" cy="454025"/>
            </a:xfrm>
            <a:custGeom>
              <a:avLst/>
              <a:gdLst/>
              <a:ahLst/>
              <a:cxnLst/>
              <a:rect l="l" t="t" r="r" b="b"/>
              <a:pathLst>
                <a:path w="12711" h="7743" extrusionOk="0">
                  <a:moveTo>
                    <a:pt x="12224" y="4661"/>
                  </a:moveTo>
                  <a:lnTo>
                    <a:pt x="498" y="0"/>
                  </a:lnTo>
                  <a:lnTo>
                    <a:pt x="0" y="7743"/>
                  </a:lnTo>
                  <a:lnTo>
                    <a:pt x="12711" y="6473"/>
                  </a:lnTo>
                  <a:lnTo>
                    <a:pt x="12224" y="4661"/>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00"/>
                <a:buFont typeface="Calibri"/>
                <a:buNone/>
              </a:pPr>
              <a:endParaRPr sz="400" b="0" i="0" u="none" strike="noStrike" cap="none">
                <a:solidFill>
                  <a:srgbClr val="000000"/>
                </a:solidFill>
                <a:latin typeface="Tahoma"/>
                <a:ea typeface="Tahoma"/>
                <a:cs typeface="Tahoma"/>
                <a:sym typeface="Tahoma"/>
              </a:endParaRPr>
            </a:p>
          </p:txBody>
        </p:sp>
        <p:grpSp>
          <p:nvGrpSpPr>
            <p:cNvPr id="8794" name="Google Shape;8794;p134"/>
            <p:cNvGrpSpPr/>
            <p:nvPr/>
          </p:nvGrpSpPr>
          <p:grpSpPr>
            <a:xfrm flipH="1">
              <a:off x="5486400" y="4355542"/>
              <a:ext cx="350533" cy="375186"/>
              <a:chOff x="-44" y="1473"/>
              <a:chExt cx="981" cy="1105"/>
            </a:xfrm>
          </p:grpSpPr>
          <p:pic>
            <p:nvPicPr>
              <p:cNvPr id="8795" name="Google Shape;8795;p13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796" name="Google Shape;8796;p13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00"/>
                  <a:buFont typeface="Calibri"/>
                  <a:buNone/>
                </a:pPr>
                <a:endParaRPr sz="400" b="0" i="0" u="none" strike="noStrike" cap="none">
                  <a:solidFill>
                    <a:srgbClr val="000000"/>
                  </a:solidFill>
                  <a:latin typeface="Tahoma"/>
                  <a:ea typeface="Tahoma"/>
                  <a:cs typeface="Tahoma"/>
                  <a:sym typeface="Tahoma"/>
                </a:endParaRPr>
              </a:p>
            </p:txBody>
          </p:sp>
        </p:grpSp>
        <p:grpSp>
          <p:nvGrpSpPr>
            <p:cNvPr id="8797" name="Google Shape;8797;p134"/>
            <p:cNvGrpSpPr/>
            <p:nvPr/>
          </p:nvGrpSpPr>
          <p:grpSpPr>
            <a:xfrm>
              <a:off x="5831973" y="4101741"/>
              <a:ext cx="264027" cy="451210"/>
              <a:chOff x="5831973" y="4101740"/>
              <a:chExt cx="295777" cy="502587"/>
            </a:xfrm>
          </p:grpSpPr>
          <p:sp>
            <p:nvSpPr>
              <p:cNvPr id="8798" name="Google Shape;8798;p134"/>
              <p:cNvSpPr/>
              <p:nvPr/>
            </p:nvSpPr>
            <p:spPr>
              <a:xfrm>
                <a:off x="5831973" y="4101740"/>
                <a:ext cx="295777" cy="502587"/>
              </a:xfrm>
              <a:prstGeom prst="rect">
                <a:avLst/>
              </a:prstGeom>
              <a:solidFill>
                <a:srgbClr val="FFFFFF"/>
              </a:solidFill>
              <a:ln w="9525" cap="flat" cmpd="sng">
                <a:solidFill>
                  <a:srgbClr val="000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00"/>
                  <a:buFont typeface="Tahoma"/>
                  <a:buNone/>
                </a:pPr>
                <a:endParaRPr sz="400" b="0" i="0" u="none" strike="noStrike" cap="none">
                  <a:solidFill>
                    <a:srgbClr val="000000"/>
                  </a:solidFill>
                  <a:latin typeface="Tahoma"/>
                  <a:ea typeface="Tahoma"/>
                  <a:cs typeface="Tahoma"/>
                  <a:sym typeface="Tahoma"/>
                </a:endParaRPr>
              </a:p>
            </p:txBody>
          </p:sp>
          <p:grpSp>
            <p:nvGrpSpPr>
              <p:cNvPr id="8799" name="Google Shape;8799;p134"/>
              <p:cNvGrpSpPr/>
              <p:nvPr/>
            </p:nvGrpSpPr>
            <p:grpSpPr>
              <a:xfrm>
                <a:off x="5832475" y="4197350"/>
                <a:ext cx="295275" cy="307975"/>
                <a:chOff x="5832475" y="4197350"/>
                <a:chExt cx="295275" cy="307975"/>
              </a:xfrm>
            </p:grpSpPr>
            <p:cxnSp>
              <p:nvCxnSpPr>
                <p:cNvPr id="8800" name="Google Shape;8800;p134"/>
                <p:cNvCxnSpPr/>
                <p:nvPr/>
              </p:nvCxnSpPr>
              <p:spPr>
                <a:xfrm>
                  <a:off x="5835650" y="430530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01" name="Google Shape;8801;p134"/>
                <p:cNvCxnSpPr/>
                <p:nvPr/>
              </p:nvCxnSpPr>
              <p:spPr>
                <a:xfrm>
                  <a:off x="5835650" y="419735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02" name="Google Shape;8802;p134"/>
                <p:cNvCxnSpPr/>
                <p:nvPr/>
              </p:nvCxnSpPr>
              <p:spPr>
                <a:xfrm>
                  <a:off x="5832475" y="441325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03" name="Google Shape;8803;p134"/>
                <p:cNvCxnSpPr/>
                <p:nvPr/>
              </p:nvCxnSpPr>
              <p:spPr>
                <a:xfrm>
                  <a:off x="5832475" y="4505325"/>
                  <a:ext cx="292100" cy="0"/>
                </a:xfrm>
                <a:prstGeom prst="straightConnector1">
                  <a:avLst/>
                </a:prstGeom>
                <a:noFill/>
                <a:ln w="9525" cap="flat" cmpd="sng">
                  <a:solidFill>
                    <a:schemeClr val="dk1"/>
                  </a:solidFill>
                  <a:prstDash val="solid"/>
                  <a:miter lim="800000"/>
                  <a:headEnd type="none" w="sm" len="sm"/>
                  <a:tailEnd type="none" w="sm" len="sm"/>
                </a:ln>
              </p:spPr>
            </p:cxnSp>
          </p:grpSp>
        </p:grpSp>
      </p:grpSp>
      <p:grpSp>
        <p:nvGrpSpPr>
          <p:cNvPr id="8804" name="Google Shape;8804;p134"/>
          <p:cNvGrpSpPr/>
          <p:nvPr/>
        </p:nvGrpSpPr>
        <p:grpSpPr>
          <a:xfrm>
            <a:off x="3630569" y="5751891"/>
            <a:ext cx="719335" cy="546078"/>
            <a:chOff x="6454273" y="3133725"/>
            <a:chExt cx="719335" cy="546078"/>
          </a:xfrm>
        </p:grpSpPr>
        <p:sp>
          <p:nvSpPr>
            <p:cNvPr id="8805" name="Google Shape;8805;p134"/>
            <p:cNvSpPr/>
            <p:nvPr/>
          </p:nvSpPr>
          <p:spPr>
            <a:xfrm>
              <a:off x="6709285" y="3133725"/>
              <a:ext cx="176916" cy="454025"/>
            </a:xfrm>
            <a:custGeom>
              <a:avLst/>
              <a:gdLst/>
              <a:ahLst/>
              <a:cxnLst/>
              <a:rect l="l" t="t" r="r" b="b"/>
              <a:pathLst>
                <a:path w="12711" h="7743" extrusionOk="0">
                  <a:moveTo>
                    <a:pt x="12224" y="4661"/>
                  </a:moveTo>
                  <a:lnTo>
                    <a:pt x="498" y="0"/>
                  </a:lnTo>
                  <a:lnTo>
                    <a:pt x="0" y="7743"/>
                  </a:lnTo>
                  <a:lnTo>
                    <a:pt x="12711" y="6473"/>
                  </a:lnTo>
                  <a:lnTo>
                    <a:pt x="12224" y="4661"/>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00"/>
                <a:buFont typeface="Calibri"/>
                <a:buNone/>
              </a:pPr>
              <a:endParaRPr sz="400" b="0" i="0" u="none" strike="noStrike" cap="none">
                <a:solidFill>
                  <a:srgbClr val="000000"/>
                </a:solidFill>
                <a:latin typeface="Tahoma"/>
                <a:ea typeface="Tahoma"/>
                <a:cs typeface="Tahoma"/>
                <a:sym typeface="Tahoma"/>
              </a:endParaRPr>
            </a:p>
          </p:txBody>
        </p:sp>
        <p:grpSp>
          <p:nvGrpSpPr>
            <p:cNvPr id="8806" name="Google Shape;8806;p134"/>
            <p:cNvGrpSpPr/>
            <p:nvPr/>
          </p:nvGrpSpPr>
          <p:grpSpPr>
            <a:xfrm flipH="1">
              <a:off x="6823075" y="3304617"/>
              <a:ext cx="350533" cy="375186"/>
              <a:chOff x="-44" y="1473"/>
              <a:chExt cx="981" cy="1105"/>
            </a:xfrm>
          </p:grpSpPr>
          <p:pic>
            <p:nvPicPr>
              <p:cNvPr id="8807" name="Google Shape;8807;p13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808" name="Google Shape;8808;p13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00"/>
                  <a:buFont typeface="Calibri"/>
                  <a:buNone/>
                </a:pPr>
                <a:endParaRPr sz="400" b="0" i="0" u="none" strike="noStrike" cap="none">
                  <a:solidFill>
                    <a:srgbClr val="000000"/>
                  </a:solidFill>
                  <a:latin typeface="Tahoma"/>
                  <a:ea typeface="Tahoma"/>
                  <a:cs typeface="Tahoma"/>
                  <a:sym typeface="Tahoma"/>
                </a:endParaRPr>
              </a:p>
            </p:txBody>
          </p:sp>
        </p:grpSp>
        <p:grpSp>
          <p:nvGrpSpPr>
            <p:cNvPr id="8809" name="Google Shape;8809;p134"/>
            <p:cNvGrpSpPr/>
            <p:nvPr/>
          </p:nvGrpSpPr>
          <p:grpSpPr>
            <a:xfrm>
              <a:off x="6454273" y="3142891"/>
              <a:ext cx="264027" cy="451210"/>
              <a:chOff x="5831973" y="4101740"/>
              <a:chExt cx="295777" cy="502587"/>
            </a:xfrm>
          </p:grpSpPr>
          <p:sp>
            <p:nvSpPr>
              <p:cNvPr id="8810" name="Google Shape;8810;p134"/>
              <p:cNvSpPr/>
              <p:nvPr/>
            </p:nvSpPr>
            <p:spPr>
              <a:xfrm>
                <a:off x="5831973" y="4101740"/>
                <a:ext cx="295777" cy="502587"/>
              </a:xfrm>
              <a:prstGeom prst="rect">
                <a:avLst/>
              </a:prstGeom>
              <a:solidFill>
                <a:srgbClr val="FFFFFF"/>
              </a:solidFill>
              <a:ln w="9525" cap="flat" cmpd="sng">
                <a:solidFill>
                  <a:srgbClr val="000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00"/>
                  <a:buFont typeface="Tahoma"/>
                  <a:buNone/>
                </a:pPr>
                <a:endParaRPr sz="400" b="0" i="0" u="none" strike="noStrike" cap="none">
                  <a:solidFill>
                    <a:srgbClr val="000000"/>
                  </a:solidFill>
                  <a:latin typeface="Tahoma"/>
                  <a:ea typeface="Tahoma"/>
                  <a:cs typeface="Tahoma"/>
                  <a:sym typeface="Tahoma"/>
                </a:endParaRPr>
              </a:p>
            </p:txBody>
          </p:sp>
          <p:grpSp>
            <p:nvGrpSpPr>
              <p:cNvPr id="8811" name="Google Shape;8811;p134"/>
              <p:cNvGrpSpPr/>
              <p:nvPr/>
            </p:nvGrpSpPr>
            <p:grpSpPr>
              <a:xfrm>
                <a:off x="5832475" y="4197350"/>
                <a:ext cx="295275" cy="307975"/>
                <a:chOff x="5832475" y="4197350"/>
                <a:chExt cx="295275" cy="307975"/>
              </a:xfrm>
            </p:grpSpPr>
            <p:cxnSp>
              <p:nvCxnSpPr>
                <p:cNvPr id="8812" name="Google Shape;8812;p134"/>
                <p:cNvCxnSpPr/>
                <p:nvPr/>
              </p:nvCxnSpPr>
              <p:spPr>
                <a:xfrm>
                  <a:off x="5835650" y="430530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13" name="Google Shape;8813;p134"/>
                <p:cNvCxnSpPr/>
                <p:nvPr/>
              </p:nvCxnSpPr>
              <p:spPr>
                <a:xfrm>
                  <a:off x="5835650" y="419735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14" name="Google Shape;8814;p134"/>
                <p:cNvCxnSpPr/>
                <p:nvPr/>
              </p:nvCxnSpPr>
              <p:spPr>
                <a:xfrm>
                  <a:off x="5832475" y="441325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15" name="Google Shape;8815;p134"/>
                <p:cNvCxnSpPr/>
                <p:nvPr/>
              </p:nvCxnSpPr>
              <p:spPr>
                <a:xfrm>
                  <a:off x="5832475" y="4505325"/>
                  <a:ext cx="292100" cy="0"/>
                </a:xfrm>
                <a:prstGeom prst="straightConnector1">
                  <a:avLst/>
                </a:prstGeom>
                <a:noFill/>
                <a:ln w="9525" cap="flat" cmpd="sng">
                  <a:solidFill>
                    <a:schemeClr val="dk1"/>
                  </a:solidFill>
                  <a:prstDash val="solid"/>
                  <a:miter lim="800000"/>
                  <a:headEnd type="none" w="sm" len="sm"/>
                  <a:tailEnd type="none" w="sm" len="sm"/>
                </a:ln>
              </p:spPr>
            </p:cxnSp>
          </p:grpSp>
        </p:grpSp>
      </p:grpSp>
      <p:sp>
        <p:nvSpPr>
          <p:cNvPr id="8816" name="Google Shape;8816;p134"/>
          <p:cNvSpPr/>
          <p:nvPr/>
        </p:nvSpPr>
        <p:spPr>
          <a:xfrm>
            <a:off x="4223838" y="4617911"/>
            <a:ext cx="1958882" cy="1476814"/>
          </a:xfrm>
          <a:custGeom>
            <a:avLst/>
            <a:gdLst/>
            <a:ahLst/>
            <a:cxnLst/>
            <a:rect l="l" t="t" r="r" b="b"/>
            <a:pathLst>
              <a:path w="1958882" h="1476814" extrusionOk="0">
                <a:moveTo>
                  <a:pt x="0" y="1476814"/>
                </a:moveTo>
                <a:cubicBezTo>
                  <a:pt x="192094" y="1377658"/>
                  <a:pt x="706525" y="1132479"/>
                  <a:pt x="887619" y="1048308"/>
                </a:cubicBezTo>
                <a:lnTo>
                  <a:pt x="1235779" y="1055960"/>
                </a:lnTo>
                <a:lnTo>
                  <a:pt x="1947405" y="780492"/>
                </a:lnTo>
                <a:lnTo>
                  <a:pt x="1958882" y="623629"/>
                </a:lnTo>
                <a:lnTo>
                  <a:pt x="1285517" y="218079"/>
                </a:lnTo>
                <a:lnTo>
                  <a:pt x="1327602" y="0"/>
                </a:lnTo>
              </a:path>
            </a:pathLst>
          </a:cu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17" name="Google Shape;8817;p134"/>
          <p:cNvSpPr/>
          <p:nvPr/>
        </p:nvSpPr>
        <p:spPr>
          <a:xfrm>
            <a:off x="5543550" y="5391150"/>
            <a:ext cx="133350" cy="371475"/>
          </a:xfrm>
          <a:prstGeom prst="ellipse">
            <a:avLst/>
          </a:prstGeom>
          <a:no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18" name="Google Shape;8818;p13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72"/>
                                        </p:tgtEl>
                                        <p:attrNameLst>
                                          <p:attrName>style.visibility</p:attrName>
                                        </p:attrNameLst>
                                      </p:cBhvr>
                                      <p:to>
                                        <p:strVal val="visible"/>
                                      </p:to>
                                    </p:set>
                                    <p:animEffect transition="in" filter="fade">
                                      <p:cBhvr>
                                        <p:cTn id="7" dur="500"/>
                                        <p:tgtEl>
                                          <p:spTgt spid="8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1528" name="Google Shape;1528;p18"/>
          <p:cNvGrpSpPr/>
          <p:nvPr/>
        </p:nvGrpSpPr>
        <p:grpSpPr>
          <a:xfrm>
            <a:off x="141514" y="827314"/>
            <a:ext cx="11908971" cy="4739615"/>
            <a:chOff x="2511281" y="3262667"/>
            <a:chExt cx="7770812" cy="3121540"/>
          </a:xfrm>
        </p:grpSpPr>
        <p:sp>
          <p:nvSpPr>
            <p:cNvPr id="1529" name="Google Shape;1529;p18"/>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30" name="Google Shape;1530;p18"/>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531" name="Google Shape;1531;p18"/>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532" name="Google Shape;1532;p18"/>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533" name="Google Shape;1533;p18"/>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534" name="Google Shape;1534;p18"/>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535" name="Google Shape;1535;p18"/>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536" name="Google Shape;1536;p18"/>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537" name="Google Shape;1537;p18"/>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cxnSp>
          <p:nvCxnSpPr>
            <p:cNvPr id="1538" name="Google Shape;1538;p18"/>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539" name="Google Shape;1539;p18"/>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540" name="Google Shape;1540;p18"/>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541" name="Google Shape;1541;p18"/>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542" name="Google Shape;1542;p18"/>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543" name="Google Shape;1543;p18"/>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544" name="Google Shape;1544;p18"/>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545" name="Google Shape;1545;p18"/>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546" name="Google Shape;1546;p18"/>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547" name="Google Shape;1547;p18"/>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548" name="Google Shape;1548;p18"/>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549" name="Google Shape;1549;p18"/>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550" name="Google Shape;1550;p18"/>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sp>
          <p:nvSpPr>
            <p:cNvPr id="1551" name="Google Shape;1551;p18"/>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52" name="Google Shape;1552;p18"/>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53" name="Google Shape;1553;p18"/>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554" name="Google Shape;1554;p18"/>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555" name="Google Shape;1555;p18"/>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556" name="Google Shape;1556;p18"/>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557" name="Google Shape;1557;p18"/>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558" name="Google Shape;1558;p18"/>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559" name="Google Shape;1559;p18"/>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560" name="Google Shape;1560;p18"/>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561" name="Google Shape;1561;p18"/>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562" name="Google Shape;1562;p18"/>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563" name="Google Shape;1563;p18"/>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grpSp>
          <p:nvGrpSpPr>
            <p:cNvPr id="1564" name="Google Shape;1564;p18"/>
            <p:cNvGrpSpPr/>
            <p:nvPr/>
          </p:nvGrpSpPr>
          <p:grpSpPr>
            <a:xfrm>
              <a:off x="2511281" y="5555532"/>
              <a:ext cx="800100" cy="828675"/>
              <a:chOff x="-44" y="1473"/>
              <a:chExt cx="981" cy="1105"/>
            </a:xfrm>
          </p:grpSpPr>
          <p:pic>
            <p:nvPicPr>
              <p:cNvPr id="1565" name="Google Shape;1565;p1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566" name="Google Shape;1566;p1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567" name="Google Shape;1567;p18"/>
            <p:cNvGrpSpPr/>
            <p:nvPr/>
          </p:nvGrpSpPr>
          <p:grpSpPr>
            <a:xfrm flipH="1">
              <a:off x="9493106" y="5469807"/>
              <a:ext cx="788987" cy="782637"/>
              <a:chOff x="-44" y="1473"/>
              <a:chExt cx="981" cy="1105"/>
            </a:xfrm>
          </p:grpSpPr>
          <p:pic>
            <p:nvPicPr>
              <p:cNvPr id="1568" name="Google Shape;1568;p1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569" name="Google Shape;1569;p1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570" name="Google Shape;1570;p18"/>
            <p:cNvGrpSpPr/>
            <p:nvPr/>
          </p:nvGrpSpPr>
          <p:grpSpPr>
            <a:xfrm>
              <a:off x="5083031" y="5055469"/>
              <a:ext cx="358775" cy="704850"/>
              <a:chOff x="4140" y="429"/>
              <a:chExt cx="1425" cy="2396"/>
            </a:xfrm>
          </p:grpSpPr>
          <p:sp>
            <p:nvSpPr>
              <p:cNvPr id="1571" name="Google Shape;1571;p1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72" name="Google Shape;1572;p18"/>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73" name="Google Shape;1573;p1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74" name="Google Shape;1574;p1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75" name="Google Shape;1575;p18"/>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576" name="Google Shape;1576;p18"/>
              <p:cNvGrpSpPr/>
              <p:nvPr/>
            </p:nvGrpSpPr>
            <p:grpSpPr>
              <a:xfrm>
                <a:off x="4751" y="667"/>
                <a:ext cx="580" cy="146"/>
                <a:chOff x="617" y="2567"/>
                <a:chExt cx="724" cy="140"/>
              </a:xfrm>
            </p:grpSpPr>
            <p:sp>
              <p:nvSpPr>
                <p:cNvPr id="1577" name="Google Shape;1577;p18"/>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78" name="Google Shape;1578;p18"/>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579" name="Google Shape;1579;p18"/>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580" name="Google Shape;1580;p18"/>
              <p:cNvGrpSpPr/>
              <p:nvPr/>
            </p:nvGrpSpPr>
            <p:grpSpPr>
              <a:xfrm>
                <a:off x="4745" y="996"/>
                <a:ext cx="580" cy="156"/>
                <a:chOff x="612" y="2570"/>
                <a:chExt cx="724" cy="162"/>
              </a:xfrm>
            </p:grpSpPr>
            <p:sp>
              <p:nvSpPr>
                <p:cNvPr id="1581" name="Google Shape;1581;p18"/>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82" name="Google Shape;1582;p18"/>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583" name="Google Shape;1583;p18"/>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84" name="Google Shape;1584;p18"/>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585" name="Google Shape;1585;p18"/>
              <p:cNvGrpSpPr/>
              <p:nvPr/>
            </p:nvGrpSpPr>
            <p:grpSpPr>
              <a:xfrm>
                <a:off x="4733" y="1627"/>
                <a:ext cx="586" cy="151"/>
                <a:chOff x="611" y="2568"/>
                <a:chExt cx="730" cy="139"/>
              </a:xfrm>
            </p:grpSpPr>
            <p:sp>
              <p:nvSpPr>
                <p:cNvPr id="1586" name="Google Shape;1586;p18"/>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87" name="Google Shape;1587;p18"/>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588" name="Google Shape;1588;p1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589" name="Google Shape;1589;p18"/>
              <p:cNvGrpSpPr/>
              <p:nvPr/>
            </p:nvGrpSpPr>
            <p:grpSpPr>
              <a:xfrm>
                <a:off x="4739" y="1325"/>
                <a:ext cx="580" cy="140"/>
                <a:chOff x="614" y="2566"/>
                <a:chExt cx="723" cy="140"/>
              </a:xfrm>
            </p:grpSpPr>
            <p:sp>
              <p:nvSpPr>
                <p:cNvPr id="1590" name="Google Shape;1590;p18"/>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91" name="Google Shape;1591;p18"/>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592" name="Google Shape;1592;p18"/>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93" name="Google Shape;1593;p1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94" name="Google Shape;1594;p1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95" name="Google Shape;1595;p18"/>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96" name="Google Shape;1596;p1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97" name="Google Shape;1597;p18"/>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98" name="Google Shape;1598;p18"/>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599" name="Google Shape;1599;p18"/>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00" name="Google Shape;1600;p18"/>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1601" name="Google Shape;1601;p18"/>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02" name="Google Shape;1602;p18"/>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pic>
          <p:nvPicPr>
            <p:cNvPr id="1603" name="Google Shape;1603;p18" descr="Image result for firefox logo"/>
            <p:cNvPicPr preferRelativeResize="0"/>
            <p:nvPr/>
          </p:nvPicPr>
          <p:blipFill rotWithShape="1">
            <a:blip r:embed="rId4">
              <a:alphaModFix/>
            </a:blip>
            <a:srcRect/>
            <a:stretch/>
          </p:blipFill>
          <p:spPr>
            <a:xfrm>
              <a:off x="4326336" y="4363319"/>
              <a:ext cx="387318" cy="362674"/>
            </a:xfrm>
            <a:prstGeom prst="rect">
              <a:avLst/>
            </a:prstGeom>
            <a:noFill/>
            <a:ln>
              <a:noFill/>
            </a:ln>
          </p:spPr>
        </p:pic>
        <p:sp>
          <p:nvSpPr>
            <p:cNvPr id="1604" name="Google Shape;1604;p18"/>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HTTP server</a:t>
              </a:r>
              <a:endParaRPr/>
            </a:p>
          </p:txBody>
        </p:sp>
        <p:pic>
          <p:nvPicPr>
            <p:cNvPr id="1605" name="Google Shape;1605;p18" descr="Image result for apache web server logo"/>
            <p:cNvPicPr preferRelativeResize="0"/>
            <p:nvPr/>
          </p:nvPicPr>
          <p:blipFill rotWithShape="1">
            <a:blip r:embed="rId5">
              <a:alphaModFix/>
            </a:blip>
            <a:srcRect/>
            <a:stretch/>
          </p:blipFill>
          <p:spPr>
            <a:xfrm>
              <a:off x="5649399" y="3712220"/>
              <a:ext cx="1425575" cy="629170"/>
            </a:xfrm>
            <a:prstGeom prst="rect">
              <a:avLst/>
            </a:prstGeom>
            <a:noFill/>
            <a:ln>
              <a:noFill/>
            </a:ln>
          </p:spPr>
        </p:pic>
        <p:pic>
          <p:nvPicPr>
            <p:cNvPr id="1606" name="Google Shape;1606;p18" descr="Image result for firefox logo"/>
            <p:cNvPicPr preferRelativeResize="0"/>
            <p:nvPr/>
          </p:nvPicPr>
          <p:blipFill rotWithShape="1">
            <a:blip r:embed="rId4">
              <a:alphaModFix/>
            </a:blip>
            <a:srcRect/>
            <a:stretch/>
          </p:blipFill>
          <p:spPr>
            <a:xfrm>
              <a:off x="8557699" y="4326644"/>
              <a:ext cx="387318" cy="362674"/>
            </a:xfrm>
            <a:prstGeom prst="rect">
              <a:avLst/>
            </a:prstGeom>
            <a:noFill/>
            <a:ln>
              <a:noFill/>
            </a:ln>
          </p:spPr>
        </p:pic>
        <p:pic>
          <p:nvPicPr>
            <p:cNvPr id="1607" name="Google Shape;1607;p18" descr="Image result for skype logo"/>
            <p:cNvPicPr preferRelativeResize="0"/>
            <p:nvPr/>
          </p:nvPicPr>
          <p:blipFill rotWithShape="1">
            <a:blip r:embed="rId6">
              <a:alphaModFix/>
            </a:blip>
            <a:srcRect/>
            <a:stretch/>
          </p:blipFill>
          <p:spPr>
            <a:xfrm>
              <a:off x="3374515" y="4091654"/>
              <a:ext cx="387318" cy="392958"/>
            </a:xfrm>
            <a:prstGeom prst="rect">
              <a:avLst/>
            </a:prstGeom>
            <a:noFill/>
            <a:ln>
              <a:noFill/>
            </a:ln>
          </p:spPr>
        </p:pic>
        <p:sp>
          <p:nvSpPr>
            <p:cNvPr id="1608" name="Google Shape;1608;p18"/>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client</a:t>
              </a:r>
              <a:endParaRPr/>
            </a:p>
          </p:txBody>
        </p:sp>
        <p:pic>
          <p:nvPicPr>
            <p:cNvPr id="1609" name="Google Shape;1609;p18" descr="Image result for netflix logo png"/>
            <p:cNvPicPr preferRelativeResize="0"/>
            <p:nvPr/>
          </p:nvPicPr>
          <p:blipFill rotWithShape="1">
            <a:blip r:embed="rId7">
              <a:alphaModFix/>
            </a:blip>
            <a:srcRect/>
            <a:stretch/>
          </p:blipFill>
          <p:spPr>
            <a:xfrm>
              <a:off x="3632599" y="4424842"/>
              <a:ext cx="691469" cy="388951"/>
            </a:xfrm>
            <a:prstGeom prst="rect">
              <a:avLst/>
            </a:prstGeom>
            <a:noFill/>
            <a:ln>
              <a:noFill/>
            </a:ln>
          </p:spPr>
        </p:pic>
      </p:grpSp>
      <p:sp>
        <p:nvSpPr>
          <p:cNvPr id="1610" name="Google Shape;1610;p18"/>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1611" name="Google Shape;1611;p18"/>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612" name="Google Shape;1612;p18"/>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1613" name="Google Shape;1613;p18"/>
          <p:cNvGrpSpPr/>
          <p:nvPr/>
        </p:nvGrpSpPr>
        <p:grpSpPr>
          <a:xfrm>
            <a:off x="5525255" y="2683797"/>
            <a:ext cx="1407618" cy="386166"/>
            <a:chOff x="8593764" y="690692"/>
            <a:chExt cx="1407618" cy="386166"/>
          </a:xfrm>
        </p:grpSpPr>
        <p:sp>
          <p:nvSpPr>
            <p:cNvPr id="1614" name="Google Shape;1614;p18"/>
            <p:cNvSpPr/>
            <p:nvPr/>
          </p:nvSpPr>
          <p:spPr>
            <a:xfrm>
              <a:off x="8597936" y="756182"/>
              <a:ext cx="1403446"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15" name="Google Shape;1615;p18"/>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sp>
          <p:nvSpPr>
            <p:cNvPr id="1616" name="Google Shape;1616;p18"/>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t</a:t>
              </a:r>
              <a:endParaRPr sz="1800" b="0" i="0" u="none" strike="noStrike" cap="none" baseline="-25000">
                <a:solidFill>
                  <a:srgbClr val="000000"/>
                </a:solidFill>
                <a:latin typeface="Calibri"/>
                <a:ea typeface="Calibri"/>
                <a:cs typeface="Calibri"/>
                <a:sym typeface="Calibri"/>
              </a:endParaRPr>
            </a:p>
          </p:txBody>
        </p:sp>
      </p:grpSp>
      <p:grpSp>
        <p:nvGrpSpPr>
          <p:cNvPr id="1617" name="Google Shape;1617;p18"/>
          <p:cNvGrpSpPr/>
          <p:nvPr/>
        </p:nvGrpSpPr>
        <p:grpSpPr>
          <a:xfrm>
            <a:off x="5272320" y="3145339"/>
            <a:ext cx="1651423" cy="389371"/>
            <a:chOff x="8349959" y="687487"/>
            <a:chExt cx="1651423" cy="389371"/>
          </a:xfrm>
        </p:grpSpPr>
        <p:sp>
          <p:nvSpPr>
            <p:cNvPr id="1618" name="Google Shape;1618;p18"/>
            <p:cNvSpPr/>
            <p:nvPr/>
          </p:nvSpPr>
          <p:spPr>
            <a:xfrm>
              <a:off x="8369532" y="756182"/>
              <a:ext cx="1631850"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19" name="Google Shape;1619;p18"/>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sp>
          <p:nvSpPr>
            <p:cNvPr id="1620" name="Google Shape;1620;p18"/>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t</a:t>
              </a:r>
              <a:endParaRPr sz="1800" b="0" i="0" u="none" strike="noStrike" cap="none" baseline="-25000">
                <a:solidFill>
                  <a:srgbClr val="000000"/>
                </a:solidFill>
                <a:latin typeface="Calibri"/>
                <a:ea typeface="Calibri"/>
                <a:cs typeface="Calibri"/>
                <a:sym typeface="Calibri"/>
              </a:endParaRPr>
            </a:p>
          </p:txBody>
        </p:sp>
        <p:sp>
          <p:nvSpPr>
            <p:cNvPr id="1621" name="Google Shape;1621;p18"/>
            <p:cNvSpPr txBox="1"/>
            <p:nvPr/>
          </p:nvSpPr>
          <p:spPr>
            <a:xfrm>
              <a:off x="8349959" y="687487"/>
              <a:ext cx="4090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n</a:t>
              </a:r>
              <a:endParaRPr sz="1800" b="0" i="0" u="none" strike="noStrike" cap="none" baseline="-25000">
                <a:solidFill>
                  <a:srgbClr val="000000"/>
                </a:solidFill>
                <a:latin typeface="Calibri"/>
                <a:ea typeface="Calibri"/>
                <a:cs typeface="Calibri"/>
                <a:sym typeface="Calibri"/>
              </a:endParaRPr>
            </a:p>
          </p:txBody>
        </p:sp>
      </p:grpSp>
      <p:sp>
        <p:nvSpPr>
          <p:cNvPr id="1622" name="Google Shape;1622;p18"/>
          <p:cNvSpPr/>
          <p:nvPr/>
        </p:nvSpPr>
        <p:spPr>
          <a:xfrm>
            <a:off x="5864224" y="2340021"/>
            <a:ext cx="1063879"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23" name="Google Shape;1623;p18"/>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cxnSp>
        <p:nvCxnSpPr>
          <p:cNvPr id="1624" name="Google Shape;1624;p18"/>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625" name="Google Shape;1625;p18"/>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1626" name="Google Shape;1626;p18"/>
          <p:cNvSpPr/>
          <p:nvPr/>
        </p:nvSpPr>
        <p:spPr>
          <a:xfrm>
            <a:off x="5864224" y="2291365"/>
            <a:ext cx="1063879" cy="300547"/>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27" name="Google Shape;1627;p18"/>
          <p:cNvSpPr/>
          <p:nvPr/>
        </p:nvSpPr>
        <p:spPr>
          <a:xfrm>
            <a:off x="5474955" y="2744519"/>
            <a:ext cx="1478052" cy="284266"/>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28" name="Google Shape;1628;p1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823"/>
        <p:cNvGrpSpPr/>
        <p:nvPr/>
      </p:nvGrpSpPr>
      <p:grpSpPr>
        <a:xfrm>
          <a:off x="0" y="0"/>
          <a:ext cx="0" cy="0"/>
          <a:chOff x="0" y="0"/>
          <a:chExt cx="0" cy="0"/>
        </a:xfrm>
      </p:grpSpPr>
      <p:grpSp>
        <p:nvGrpSpPr>
          <p:cNvPr id="8824" name="Google Shape;8824;p135"/>
          <p:cNvGrpSpPr/>
          <p:nvPr/>
        </p:nvGrpSpPr>
        <p:grpSpPr>
          <a:xfrm>
            <a:off x="4094463" y="4691367"/>
            <a:ext cx="2885057" cy="1481137"/>
            <a:chOff x="4094463" y="4691367"/>
            <a:chExt cx="2885057" cy="1481137"/>
          </a:xfrm>
        </p:grpSpPr>
        <p:sp>
          <p:nvSpPr>
            <p:cNvPr id="8825" name="Google Shape;8825;p135"/>
            <p:cNvSpPr/>
            <p:nvPr/>
          </p:nvSpPr>
          <p:spPr>
            <a:xfrm>
              <a:off x="4129957" y="4691367"/>
              <a:ext cx="2849563" cy="1481137"/>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826" name="Google Shape;8826;p135"/>
            <p:cNvGrpSpPr/>
            <p:nvPr/>
          </p:nvGrpSpPr>
          <p:grpSpPr>
            <a:xfrm>
              <a:off x="5035264" y="5554092"/>
              <a:ext cx="496248" cy="260542"/>
              <a:chOff x="7141236" y="6068702"/>
              <a:chExt cx="496248" cy="260542"/>
            </a:xfrm>
          </p:grpSpPr>
          <p:sp>
            <p:nvSpPr>
              <p:cNvPr id="8827" name="Google Shape;8827;p135"/>
              <p:cNvSpPr/>
              <p:nvPr/>
            </p:nvSpPr>
            <p:spPr>
              <a:xfrm>
                <a:off x="7141236" y="6158887"/>
                <a:ext cx="496248" cy="170357"/>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lt1"/>
                  </a:gs>
                  <a:gs pos="51000">
                    <a:srgbClr val="ED356A"/>
                  </a:gs>
                  <a:gs pos="100000">
                    <a:srgbClr val="E40000"/>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828" name="Google Shape;8828;p135"/>
              <p:cNvSpPr/>
              <p:nvPr/>
            </p:nvSpPr>
            <p:spPr>
              <a:xfrm>
                <a:off x="7141522" y="6068702"/>
                <a:ext cx="495647" cy="168664"/>
              </a:xfrm>
              <a:prstGeom prst="ellipse">
                <a:avLst/>
              </a:prstGeom>
              <a:solidFill>
                <a:srgbClr val="FA376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829" name="Google Shape;8829;p135"/>
              <p:cNvGrpSpPr/>
              <p:nvPr/>
            </p:nvGrpSpPr>
            <p:grpSpPr>
              <a:xfrm>
                <a:off x="7214834" y="6090139"/>
                <a:ext cx="348960" cy="123931"/>
                <a:chOff x="7786941" y="2884917"/>
                <a:chExt cx="897649" cy="353919"/>
              </a:xfrm>
            </p:grpSpPr>
            <p:sp>
              <p:nvSpPr>
                <p:cNvPr id="8830" name="Google Shape;8830;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31" name="Google Shape;8831;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32" name="Google Shape;8832;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33" name="Google Shape;8833;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834" name="Google Shape;8834;p135"/>
            <p:cNvGrpSpPr/>
            <p:nvPr/>
          </p:nvGrpSpPr>
          <p:grpSpPr>
            <a:xfrm>
              <a:off x="6131364" y="5156690"/>
              <a:ext cx="496248" cy="260542"/>
              <a:chOff x="7493876" y="2774731"/>
              <a:chExt cx="1481958" cy="894622"/>
            </a:xfrm>
          </p:grpSpPr>
          <p:sp>
            <p:nvSpPr>
              <p:cNvPr id="8835" name="Google Shape;8835;p1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836" name="Google Shape;8836;p1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837" name="Google Shape;8837;p135"/>
              <p:cNvGrpSpPr/>
              <p:nvPr/>
            </p:nvGrpSpPr>
            <p:grpSpPr>
              <a:xfrm>
                <a:off x="7713663" y="2848339"/>
                <a:ext cx="1042107" cy="425543"/>
                <a:chOff x="7786941" y="2884917"/>
                <a:chExt cx="897649" cy="353919"/>
              </a:xfrm>
            </p:grpSpPr>
            <p:sp>
              <p:nvSpPr>
                <p:cNvPr id="8838" name="Google Shape;8838;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39" name="Google Shape;8839;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40" name="Google Shape;8840;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41" name="Google Shape;8841;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842" name="Google Shape;8842;p135"/>
            <p:cNvGrpSpPr/>
            <p:nvPr/>
          </p:nvGrpSpPr>
          <p:grpSpPr>
            <a:xfrm>
              <a:off x="5122533" y="4861037"/>
              <a:ext cx="496248" cy="260542"/>
              <a:chOff x="7493876" y="2774731"/>
              <a:chExt cx="1481958" cy="894622"/>
            </a:xfrm>
          </p:grpSpPr>
          <p:sp>
            <p:nvSpPr>
              <p:cNvPr id="8843" name="Google Shape;8843;p1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844" name="Google Shape;8844;p1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845" name="Google Shape;8845;p135"/>
              <p:cNvGrpSpPr/>
              <p:nvPr/>
            </p:nvGrpSpPr>
            <p:grpSpPr>
              <a:xfrm>
                <a:off x="7713663" y="2848339"/>
                <a:ext cx="1042107" cy="425543"/>
                <a:chOff x="7786941" y="2884917"/>
                <a:chExt cx="897649" cy="353919"/>
              </a:xfrm>
            </p:grpSpPr>
            <p:sp>
              <p:nvSpPr>
                <p:cNvPr id="8846" name="Google Shape;8846;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47" name="Google Shape;8847;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48" name="Google Shape;8848;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49" name="Google Shape;8849;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850" name="Google Shape;8850;p135"/>
            <p:cNvGrpSpPr/>
            <p:nvPr/>
          </p:nvGrpSpPr>
          <p:grpSpPr>
            <a:xfrm>
              <a:off x="4450588" y="5823254"/>
              <a:ext cx="496248" cy="260542"/>
              <a:chOff x="7493876" y="2774731"/>
              <a:chExt cx="1481958" cy="894622"/>
            </a:xfrm>
          </p:grpSpPr>
          <p:sp>
            <p:nvSpPr>
              <p:cNvPr id="8851" name="Google Shape;8851;p1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852" name="Google Shape;8852;p1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853" name="Google Shape;8853;p135"/>
              <p:cNvGrpSpPr/>
              <p:nvPr/>
            </p:nvGrpSpPr>
            <p:grpSpPr>
              <a:xfrm>
                <a:off x="7713663" y="2848339"/>
                <a:ext cx="1042107" cy="425543"/>
                <a:chOff x="7786941" y="2884917"/>
                <a:chExt cx="897649" cy="353919"/>
              </a:xfrm>
            </p:grpSpPr>
            <p:sp>
              <p:nvSpPr>
                <p:cNvPr id="8854" name="Google Shape;8854;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55" name="Google Shape;8855;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56" name="Google Shape;8856;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57" name="Google Shape;8857;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858" name="Google Shape;8858;p135"/>
            <p:cNvGrpSpPr/>
            <p:nvPr/>
          </p:nvGrpSpPr>
          <p:grpSpPr>
            <a:xfrm>
              <a:off x="4094463" y="5164346"/>
              <a:ext cx="496248" cy="260542"/>
              <a:chOff x="7493876" y="2774731"/>
              <a:chExt cx="1481958" cy="894622"/>
            </a:xfrm>
          </p:grpSpPr>
          <p:sp>
            <p:nvSpPr>
              <p:cNvPr id="8859" name="Google Shape;8859;p1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860" name="Google Shape;8860;p1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861" name="Google Shape;8861;p135"/>
              <p:cNvGrpSpPr/>
              <p:nvPr/>
            </p:nvGrpSpPr>
            <p:grpSpPr>
              <a:xfrm>
                <a:off x="7713663" y="2848339"/>
                <a:ext cx="1042107" cy="425543"/>
                <a:chOff x="7786941" y="2884917"/>
                <a:chExt cx="897649" cy="353919"/>
              </a:xfrm>
            </p:grpSpPr>
            <p:sp>
              <p:nvSpPr>
                <p:cNvPr id="8862" name="Google Shape;8862;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63" name="Google Shape;8863;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64" name="Google Shape;8864;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65" name="Google Shape;8865;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866" name="Google Shape;8866;p135"/>
            <p:cNvSpPr/>
            <p:nvPr/>
          </p:nvSpPr>
          <p:spPr>
            <a:xfrm>
              <a:off x="4581324" y="4994579"/>
              <a:ext cx="542925" cy="295275"/>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867" name="Google Shape;8867;p135"/>
            <p:cNvSpPr/>
            <p:nvPr/>
          </p:nvSpPr>
          <p:spPr>
            <a:xfrm>
              <a:off x="5622724" y="4988229"/>
              <a:ext cx="506413" cy="307975"/>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868" name="Google Shape;8868;p135"/>
            <p:cNvSpPr/>
            <p:nvPr/>
          </p:nvSpPr>
          <p:spPr>
            <a:xfrm>
              <a:off x="4557512" y="5380342"/>
              <a:ext cx="481012" cy="238125"/>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869" name="Google Shape;8869;p135"/>
            <p:cNvSpPr/>
            <p:nvPr/>
          </p:nvSpPr>
          <p:spPr>
            <a:xfrm>
              <a:off x="5505249" y="5356529"/>
              <a:ext cx="630238" cy="247650"/>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870" name="Google Shape;8870;p135"/>
            <p:cNvSpPr/>
            <p:nvPr/>
          </p:nvSpPr>
          <p:spPr>
            <a:xfrm>
              <a:off x="6173587" y="5410504"/>
              <a:ext cx="206375" cy="50800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871" name="Google Shape;8871;p135"/>
            <p:cNvSpPr/>
            <p:nvPr/>
          </p:nvSpPr>
          <p:spPr>
            <a:xfrm>
              <a:off x="4936923" y="5943904"/>
              <a:ext cx="970395" cy="81756"/>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872" name="Google Shape;8872;p135"/>
            <p:cNvSpPr/>
            <p:nvPr/>
          </p:nvSpPr>
          <p:spPr>
            <a:xfrm>
              <a:off x="4400349" y="5424888"/>
              <a:ext cx="193675" cy="404716"/>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873" name="Google Shape;8873;p135"/>
            <p:cNvGrpSpPr/>
            <p:nvPr/>
          </p:nvGrpSpPr>
          <p:grpSpPr>
            <a:xfrm>
              <a:off x="5868328" y="5862061"/>
              <a:ext cx="496248" cy="260542"/>
              <a:chOff x="7493876" y="2774731"/>
              <a:chExt cx="1481958" cy="894622"/>
            </a:xfrm>
          </p:grpSpPr>
          <p:sp>
            <p:nvSpPr>
              <p:cNvPr id="8874" name="Google Shape;8874;p1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875" name="Google Shape;8875;p1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876" name="Google Shape;8876;p135"/>
              <p:cNvGrpSpPr/>
              <p:nvPr/>
            </p:nvGrpSpPr>
            <p:grpSpPr>
              <a:xfrm>
                <a:off x="7713663" y="2848339"/>
                <a:ext cx="1042107" cy="425543"/>
                <a:chOff x="7786941" y="2884917"/>
                <a:chExt cx="897649" cy="353919"/>
              </a:xfrm>
            </p:grpSpPr>
            <p:sp>
              <p:nvSpPr>
                <p:cNvPr id="8877" name="Google Shape;8877;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78" name="Google Shape;8878;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79" name="Google Shape;8879;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80" name="Google Shape;8880;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sp>
        <p:nvSpPr>
          <p:cNvPr id="8881" name="Google Shape;8881;p135"/>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and the congested “bottleneck link”</a:t>
            </a:r>
            <a:endParaRPr sz="4400" b="0"/>
          </a:p>
        </p:txBody>
      </p:sp>
      <p:sp>
        <p:nvSpPr>
          <p:cNvPr id="8882" name="Google Shape;8882;p135"/>
          <p:cNvSpPr txBox="1"/>
          <p:nvPr/>
        </p:nvSpPr>
        <p:spPr>
          <a:xfrm>
            <a:off x="667043" y="1366203"/>
            <a:ext cx="11177587" cy="915177"/>
          </a:xfrm>
          <a:prstGeom prst="rect">
            <a:avLst/>
          </a:prstGeom>
          <a:noFill/>
          <a:ln>
            <a:noFill/>
          </a:ln>
        </p:spPr>
        <p:txBody>
          <a:bodyPr spcFirstLastPara="1" wrap="square" lIns="91425" tIns="45700" rIns="91425" bIns="45700" anchor="t" anchorCtr="0">
            <a:normAutofit/>
          </a:bodyPr>
          <a:lstStyle/>
          <a:p>
            <a:pPr marL="457200" marR="0" lvl="0" indent="-2159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TCP (classic, CUBIC) increase TCP’s sending rate until packet loss occurs at some router’s output: the </a:t>
            </a:r>
            <a:r>
              <a:rPr lang="en-US" sz="2800" b="0" i="1" u="none" strike="noStrike" cap="none">
                <a:solidFill>
                  <a:srgbClr val="C00000"/>
                </a:solidFill>
                <a:latin typeface="Calibri"/>
                <a:ea typeface="Calibri"/>
                <a:cs typeface="Calibri"/>
                <a:sym typeface="Calibri"/>
              </a:rPr>
              <a:t>bottleneck link</a:t>
            </a:r>
            <a:endParaRPr/>
          </a:p>
        </p:txBody>
      </p:sp>
      <p:sp>
        <p:nvSpPr>
          <p:cNvPr id="8883" name="Google Shape;8883;p135"/>
          <p:cNvSpPr txBox="1"/>
          <p:nvPr/>
        </p:nvSpPr>
        <p:spPr>
          <a:xfrm>
            <a:off x="3019425" y="3594045"/>
            <a:ext cx="7112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1" u="none" strike="noStrike" cap="none">
                <a:solidFill>
                  <a:srgbClr val="000099"/>
                </a:solidFill>
                <a:latin typeface="Arial"/>
                <a:ea typeface="Arial"/>
                <a:cs typeface="Arial"/>
                <a:sym typeface="Arial"/>
              </a:rPr>
              <a:t>source</a:t>
            </a:r>
            <a:endParaRPr sz="2000" b="0" i="1" u="none" strike="noStrike" cap="none">
              <a:solidFill>
                <a:srgbClr val="000099"/>
              </a:solidFill>
              <a:latin typeface="Arial"/>
              <a:ea typeface="Arial"/>
              <a:cs typeface="Arial"/>
              <a:sym typeface="Arial"/>
            </a:endParaRPr>
          </a:p>
        </p:txBody>
      </p:sp>
      <p:sp>
        <p:nvSpPr>
          <p:cNvPr id="8884" name="Google Shape;8884;p135"/>
          <p:cNvSpPr/>
          <p:nvPr/>
        </p:nvSpPr>
        <p:spPr>
          <a:xfrm flipH="1">
            <a:off x="2481263" y="3925832"/>
            <a:ext cx="326408" cy="1262816"/>
          </a:xfrm>
          <a:custGeom>
            <a:avLst/>
            <a:gdLst/>
            <a:ahLst/>
            <a:cxnLst/>
            <a:rect l="l" t="t" r="r" b="b"/>
            <a:pathLst>
              <a:path w="12213" h="10000" extrusionOk="0">
                <a:moveTo>
                  <a:pt x="11726" y="4661"/>
                </a:moveTo>
                <a:lnTo>
                  <a:pt x="0" y="0"/>
                </a:lnTo>
                <a:lnTo>
                  <a:pt x="0" y="10000"/>
                </a:lnTo>
                <a:lnTo>
                  <a:pt x="12213" y="6473"/>
                </a:lnTo>
                <a:lnTo>
                  <a:pt x="11726" y="4661"/>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885" name="Google Shape;8885;p135"/>
          <p:cNvSpPr/>
          <p:nvPr/>
        </p:nvSpPr>
        <p:spPr>
          <a:xfrm>
            <a:off x="2854326" y="3909956"/>
            <a:ext cx="1062368" cy="129063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8886" name="Google Shape;8886;p135"/>
          <p:cNvSpPr/>
          <p:nvPr/>
        </p:nvSpPr>
        <p:spPr>
          <a:xfrm>
            <a:off x="2814638" y="3949645"/>
            <a:ext cx="1066800" cy="1231900"/>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8887" name="Google Shape;8887;p135"/>
          <p:cNvCxnSpPr/>
          <p:nvPr/>
        </p:nvCxnSpPr>
        <p:spPr>
          <a:xfrm>
            <a:off x="2814638" y="4227457"/>
            <a:ext cx="1058862" cy="3175"/>
          </a:xfrm>
          <a:prstGeom prst="straightConnector1">
            <a:avLst/>
          </a:prstGeom>
          <a:noFill/>
          <a:ln w="19050" cap="flat" cmpd="sng">
            <a:solidFill>
              <a:srgbClr val="000000"/>
            </a:solidFill>
            <a:prstDash val="solid"/>
            <a:round/>
            <a:headEnd type="none" w="med" len="med"/>
            <a:tailEnd type="none" w="med" len="med"/>
          </a:ln>
        </p:spPr>
      </p:cxnSp>
      <p:sp>
        <p:nvSpPr>
          <p:cNvPr id="8888" name="Google Shape;8888;p135"/>
          <p:cNvSpPr txBox="1"/>
          <p:nvPr/>
        </p:nvSpPr>
        <p:spPr>
          <a:xfrm>
            <a:off x="2773604" y="3957054"/>
            <a:ext cx="1104900" cy="127476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application</a:t>
            </a:r>
            <a:endParaRPr/>
          </a:p>
          <a:p>
            <a:pPr marL="0" marR="0" lvl="0" indent="0" algn="ctr" rtl="0">
              <a:lnSpc>
                <a:spcPct val="110000"/>
              </a:lnSpc>
              <a:spcBef>
                <a:spcPts val="0"/>
              </a:spcBef>
              <a:spcAft>
                <a:spcPts val="0"/>
              </a:spcAft>
              <a:buClr>
                <a:srgbClr val="0000A3"/>
              </a:buClr>
              <a:buSzPts val="1400"/>
              <a:buFont typeface="Arial"/>
              <a:buNone/>
            </a:pPr>
            <a:r>
              <a:rPr lang="en-US" sz="1400" b="1" i="0" u="none" strike="noStrike" cap="none">
                <a:solidFill>
                  <a:srgbClr val="0000A3"/>
                </a:solidFill>
                <a:latin typeface="Arial"/>
                <a:ea typeface="Arial"/>
                <a:cs typeface="Arial"/>
                <a:sym typeface="Arial"/>
              </a:rPr>
              <a:t>TCP</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network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link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physical</a:t>
            </a:r>
            <a:endParaRPr/>
          </a:p>
        </p:txBody>
      </p:sp>
      <p:grpSp>
        <p:nvGrpSpPr>
          <p:cNvPr id="8889" name="Google Shape;8889;p135"/>
          <p:cNvGrpSpPr/>
          <p:nvPr/>
        </p:nvGrpSpPr>
        <p:grpSpPr>
          <a:xfrm flipH="1">
            <a:off x="2151063" y="4424307"/>
            <a:ext cx="673100" cy="701675"/>
            <a:chOff x="-44" y="1473"/>
            <a:chExt cx="981" cy="1105"/>
          </a:xfrm>
        </p:grpSpPr>
        <p:pic>
          <p:nvPicPr>
            <p:cNvPr id="8890" name="Google Shape;8890;p13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891" name="Google Shape;8891;p13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8892" name="Google Shape;8892;p135"/>
          <p:cNvCxnSpPr/>
          <p:nvPr/>
        </p:nvCxnSpPr>
        <p:spPr>
          <a:xfrm>
            <a:off x="2819400" y="4456057"/>
            <a:ext cx="1058863" cy="3175"/>
          </a:xfrm>
          <a:prstGeom prst="straightConnector1">
            <a:avLst/>
          </a:prstGeom>
          <a:noFill/>
          <a:ln w="19050" cap="flat" cmpd="sng">
            <a:solidFill>
              <a:srgbClr val="000000"/>
            </a:solidFill>
            <a:prstDash val="solid"/>
            <a:round/>
            <a:headEnd type="none" w="med" len="med"/>
            <a:tailEnd type="none" w="med" len="med"/>
          </a:ln>
        </p:spPr>
      </p:cxnSp>
      <p:cxnSp>
        <p:nvCxnSpPr>
          <p:cNvPr id="8893" name="Google Shape;8893;p135"/>
          <p:cNvCxnSpPr/>
          <p:nvPr/>
        </p:nvCxnSpPr>
        <p:spPr>
          <a:xfrm>
            <a:off x="2824163" y="4684657"/>
            <a:ext cx="1058862" cy="3175"/>
          </a:xfrm>
          <a:prstGeom prst="straightConnector1">
            <a:avLst/>
          </a:prstGeom>
          <a:noFill/>
          <a:ln w="19050" cap="flat" cmpd="sng">
            <a:solidFill>
              <a:srgbClr val="000000"/>
            </a:solidFill>
            <a:prstDash val="solid"/>
            <a:round/>
            <a:headEnd type="none" w="med" len="med"/>
            <a:tailEnd type="none" w="med" len="med"/>
          </a:ln>
        </p:spPr>
      </p:cxnSp>
      <p:cxnSp>
        <p:nvCxnSpPr>
          <p:cNvPr id="8894" name="Google Shape;8894;p135"/>
          <p:cNvCxnSpPr/>
          <p:nvPr/>
        </p:nvCxnSpPr>
        <p:spPr>
          <a:xfrm>
            <a:off x="2827338" y="4924370"/>
            <a:ext cx="1060450" cy="3175"/>
          </a:xfrm>
          <a:prstGeom prst="straightConnector1">
            <a:avLst/>
          </a:prstGeom>
          <a:noFill/>
          <a:ln w="19050" cap="flat" cmpd="sng">
            <a:solidFill>
              <a:srgbClr val="000000"/>
            </a:solidFill>
            <a:prstDash val="solid"/>
            <a:round/>
            <a:headEnd type="none" w="med" len="med"/>
            <a:tailEnd type="none" w="med" len="med"/>
          </a:ln>
        </p:spPr>
      </p:cxnSp>
      <p:grpSp>
        <p:nvGrpSpPr>
          <p:cNvPr id="8895" name="Google Shape;8895;p135"/>
          <p:cNvGrpSpPr/>
          <p:nvPr/>
        </p:nvGrpSpPr>
        <p:grpSpPr>
          <a:xfrm>
            <a:off x="7794625" y="3673978"/>
            <a:ext cx="2047875" cy="1620287"/>
            <a:chOff x="4882752" y="4007261"/>
            <a:chExt cx="2046816" cy="1619544"/>
          </a:xfrm>
        </p:grpSpPr>
        <p:sp>
          <p:nvSpPr>
            <p:cNvPr id="8896" name="Google Shape;8896;p135"/>
            <p:cNvSpPr txBox="1"/>
            <p:nvPr/>
          </p:nvSpPr>
          <p:spPr>
            <a:xfrm>
              <a:off x="4882752" y="4007261"/>
              <a:ext cx="122608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1" u="none" strike="noStrike" cap="none">
                  <a:solidFill>
                    <a:srgbClr val="000099"/>
                  </a:solidFill>
                  <a:latin typeface="Arial"/>
                  <a:ea typeface="Arial"/>
                  <a:cs typeface="Arial"/>
                  <a:sym typeface="Arial"/>
                </a:rPr>
                <a:t>destination</a:t>
              </a:r>
              <a:endParaRPr sz="2000" b="0" i="1" u="none" strike="noStrike" cap="none">
                <a:solidFill>
                  <a:srgbClr val="000099"/>
                </a:solidFill>
                <a:latin typeface="Arial"/>
                <a:ea typeface="Arial"/>
                <a:cs typeface="Arial"/>
                <a:sym typeface="Arial"/>
              </a:endParaRPr>
            </a:p>
          </p:txBody>
        </p:sp>
        <p:grpSp>
          <p:nvGrpSpPr>
            <p:cNvPr id="8897" name="Google Shape;8897;p135"/>
            <p:cNvGrpSpPr/>
            <p:nvPr/>
          </p:nvGrpSpPr>
          <p:grpSpPr>
            <a:xfrm>
              <a:off x="4927179" y="4319856"/>
              <a:ext cx="2002389" cy="1306949"/>
              <a:chOff x="1305623" y="4714561"/>
              <a:chExt cx="2002389" cy="1306949"/>
            </a:xfrm>
          </p:grpSpPr>
          <p:sp>
            <p:nvSpPr>
              <p:cNvPr id="8898" name="Google Shape;8898;p135"/>
              <p:cNvSpPr/>
              <p:nvPr/>
            </p:nvSpPr>
            <p:spPr>
              <a:xfrm>
                <a:off x="2426569" y="4714561"/>
                <a:ext cx="288261" cy="1290044"/>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899" name="Google Shape;8899;p135"/>
              <p:cNvSpPr/>
              <p:nvPr/>
            </p:nvSpPr>
            <p:spPr>
              <a:xfrm>
                <a:off x="1398616" y="4722494"/>
                <a:ext cx="1045433" cy="127129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8900" name="Google Shape;8900;p135"/>
              <p:cNvSpPr/>
              <p:nvPr/>
            </p:nvSpPr>
            <p:spPr>
              <a:xfrm>
                <a:off x="1341249" y="4752754"/>
                <a:ext cx="1067215" cy="1231976"/>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8901" name="Google Shape;8901;p135"/>
              <p:cNvCxnSpPr/>
              <p:nvPr/>
            </p:nvCxnSpPr>
            <p:spPr>
              <a:xfrm>
                <a:off x="1341249" y="5031313"/>
                <a:ext cx="1059231" cy="2888"/>
              </a:xfrm>
              <a:prstGeom prst="straightConnector1">
                <a:avLst/>
              </a:prstGeom>
              <a:noFill/>
              <a:ln w="19050" cap="flat" cmpd="sng">
                <a:solidFill>
                  <a:srgbClr val="000000"/>
                </a:solidFill>
                <a:prstDash val="solid"/>
                <a:round/>
                <a:headEnd type="none" w="med" len="med"/>
                <a:tailEnd type="none" w="med" len="med"/>
              </a:ln>
            </p:spPr>
          </p:cxnSp>
          <p:sp>
            <p:nvSpPr>
              <p:cNvPr id="8902" name="Google Shape;8902;p135"/>
              <p:cNvSpPr txBox="1"/>
              <p:nvPr/>
            </p:nvSpPr>
            <p:spPr>
              <a:xfrm>
                <a:off x="1305623" y="4747333"/>
                <a:ext cx="1104329" cy="127417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application</a:t>
                </a:r>
                <a:endParaRPr/>
              </a:p>
              <a:p>
                <a:pPr marL="0" marR="0" lvl="0" indent="0" algn="ctr" rtl="0">
                  <a:lnSpc>
                    <a:spcPct val="110000"/>
                  </a:lnSpc>
                  <a:spcBef>
                    <a:spcPts val="0"/>
                  </a:spcBef>
                  <a:spcAft>
                    <a:spcPts val="0"/>
                  </a:spcAft>
                  <a:buClr>
                    <a:srgbClr val="0000A3"/>
                  </a:buClr>
                  <a:buSzPts val="1400"/>
                  <a:buFont typeface="Arial"/>
                  <a:buNone/>
                </a:pPr>
                <a:r>
                  <a:rPr lang="en-US" sz="1400" b="1" i="0" u="none" strike="noStrike" cap="none">
                    <a:solidFill>
                      <a:srgbClr val="0000A3"/>
                    </a:solidFill>
                    <a:latin typeface="Arial"/>
                    <a:ea typeface="Arial"/>
                    <a:cs typeface="Arial"/>
                    <a:sym typeface="Arial"/>
                  </a:rPr>
                  <a:t>TCP</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network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link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physical</a:t>
                </a:r>
                <a:endParaRPr/>
              </a:p>
            </p:txBody>
          </p:sp>
          <p:grpSp>
            <p:nvGrpSpPr>
              <p:cNvPr id="8903" name="Google Shape;8903;p135"/>
              <p:cNvGrpSpPr/>
              <p:nvPr/>
            </p:nvGrpSpPr>
            <p:grpSpPr>
              <a:xfrm flipH="1">
                <a:off x="2634682" y="5076164"/>
                <a:ext cx="673330" cy="701684"/>
                <a:chOff x="-44" y="1473"/>
                <a:chExt cx="981" cy="1105"/>
              </a:xfrm>
            </p:grpSpPr>
            <p:pic>
              <p:nvPicPr>
                <p:cNvPr id="8904" name="Google Shape;8904;p13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905" name="Google Shape;8905;p13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8906" name="Google Shape;8906;p135"/>
              <p:cNvCxnSpPr/>
              <p:nvPr/>
            </p:nvCxnSpPr>
            <p:spPr>
              <a:xfrm>
                <a:off x="1345720" y="52602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8907" name="Google Shape;8907;p135"/>
              <p:cNvCxnSpPr/>
              <p:nvPr/>
            </p:nvCxnSpPr>
            <p:spPr>
              <a:xfrm>
                <a:off x="1350191" y="54891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8908" name="Google Shape;8908;p135"/>
              <p:cNvCxnSpPr/>
              <p:nvPr/>
            </p:nvCxnSpPr>
            <p:spPr>
              <a:xfrm>
                <a:off x="1354662" y="5728213"/>
                <a:ext cx="1059231" cy="2888"/>
              </a:xfrm>
              <a:prstGeom prst="straightConnector1">
                <a:avLst/>
              </a:prstGeom>
              <a:noFill/>
              <a:ln w="19050" cap="flat" cmpd="sng">
                <a:solidFill>
                  <a:srgbClr val="000000"/>
                </a:solidFill>
                <a:prstDash val="solid"/>
                <a:round/>
                <a:headEnd type="none" w="med" len="med"/>
                <a:tailEnd type="none" w="med" len="med"/>
              </a:ln>
            </p:spPr>
          </p:cxnSp>
        </p:grpSp>
      </p:grpSp>
      <p:sp>
        <p:nvSpPr>
          <p:cNvPr id="8909" name="Google Shape;8909;p135"/>
          <p:cNvSpPr/>
          <p:nvPr/>
        </p:nvSpPr>
        <p:spPr>
          <a:xfrm>
            <a:off x="3329610" y="4423977"/>
            <a:ext cx="5073926" cy="1298611"/>
          </a:xfrm>
          <a:custGeom>
            <a:avLst/>
            <a:gdLst/>
            <a:ahLst/>
            <a:cxnLst/>
            <a:rect l="l" t="t" r="r" b="b"/>
            <a:pathLst>
              <a:path w="5156094" h="1559667" extrusionOk="0">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cap="flat" cmpd="sng">
            <a:solidFill>
              <a:srgbClr val="0000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8910" name="Google Shape;8910;p135"/>
          <p:cNvSpPr txBox="1"/>
          <p:nvPr/>
        </p:nvSpPr>
        <p:spPr>
          <a:xfrm>
            <a:off x="640467" y="2288196"/>
            <a:ext cx="11177587" cy="915177"/>
          </a:xfrm>
          <a:prstGeom prst="rect">
            <a:avLst/>
          </a:prstGeom>
          <a:noFill/>
          <a:ln>
            <a:noFill/>
          </a:ln>
        </p:spPr>
        <p:txBody>
          <a:bodyPr spcFirstLastPara="1" wrap="square" lIns="91425" tIns="45700" rIns="91425" bIns="45700" anchor="t" anchorCtr="0">
            <a:normAutofit/>
          </a:bodyPr>
          <a:lstStyle/>
          <a:p>
            <a:pPr marL="457200" marR="0" lvl="0" indent="-2159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understanding congestion: useful to focus on congested bottleneck link</a:t>
            </a:r>
            <a:endParaRPr/>
          </a:p>
        </p:txBody>
      </p:sp>
      <p:grpSp>
        <p:nvGrpSpPr>
          <p:cNvPr id="8911" name="Google Shape;8911;p135"/>
          <p:cNvGrpSpPr/>
          <p:nvPr/>
        </p:nvGrpSpPr>
        <p:grpSpPr>
          <a:xfrm>
            <a:off x="4839045" y="5517878"/>
            <a:ext cx="876995" cy="403711"/>
            <a:chOff x="5033182" y="4091488"/>
            <a:chExt cx="876995" cy="403711"/>
          </a:xfrm>
        </p:grpSpPr>
        <p:cxnSp>
          <p:nvCxnSpPr>
            <p:cNvPr id="8912" name="Google Shape;8912;p135"/>
            <p:cNvCxnSpPr/>
            <p:nvPr/>
          </p:nvCxnSpPr>
          <p:spPr>
            <a:xfrm>
              <a:off x="5518407" y="4289261"/>
              <a:ext cx="86950" cy="0"/>
            </a:xfrm>
            <a:prstGeom prst="straightConnector1">
              <a:avLst/>
            </a:prstGeom>
            <a:noFill/>
            <a:ln w="19050" cap="flat" cmpd="sng">
              <a:solidFill>
                <a:schemeClr val="dk1"/>
              </a:solidFill>
              <a:prstDash val="solid"/>
              <a:miter lim="800000"/>
              <a:headEnd type="none" w="sm" len="sm"/>
              <a:tailEnd type="none" w="sm" len="sm"/>
            </a:ln>
          </p:spPr>
        </p:cxnSp>
        <p:sp>
          <p:nvSpPr>
            <p:cNvPr id="8913" name="Google Shape;8913;p135"/>
            <p:cNvSpPr/>
            <p:nvPr/>
          </p:nvSpPr>
          <p:spPr>
            <a:xfrm>
              <a:off x="5150875" y="4091488"/>
              <a:ext cx="382771" cy="403711"/>
            </a:xfrm>
            <a:prstGeom prst="rect">
              <a:avLst/>
            </a:prstGeom>
            <a:solidFill>
              <a:srgbClr val="E4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14" name="Google Shape;8914;p135"/>
            <p:cNvSpPr/>
            <p:nvPr/>
          </p:nvSpPr>
          <p:spPr>
            <a:xfrm>
              <a:off x="5565439" y="4115310"/>
              <a:ext cx="344738" cy="344738"/>
            </a:xfrm>
            <a:prstGeom prst="ellipse">
              <a:avLst/>
            </a:prstGeom>
            <a:solidFill>
              <a:srgbClr val="E4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915" name="Google Shape;8915;p135"/>
            <p:cNvCxnSpPr/>
            <p:nvPr/>
          </p:nvCxnSpPr>
          <p:spPr>
            <a:xfrm>
              <a:off x="5427947" y="4125482"/>
              <a:ext cx="0" cy="328557"/>
            </a:xfrm>
            <a:prstGeom prst="straightConnector1">
              <a:avLst/>
            </a:prstGeom>
            <a:noFill/>
            <a:ln w="15875" cap="flat" cmpd="sng">
              <a:solidFill>
                <a:schemeClr val="dk1"/>
              </a:solidFill>
              <a:prstDash val="solid"/>
              <a:miter lim="800000"/>
              <a:headEnd type="none" w="sm" len="sm"/>
              <a:tailEnd type="none" w="sm" len="sm"/>
            </a:ln>
          </p:spPr>
        </p:cxnSp>
        <p:cxnSp>
          <p:nvCxnSpPr>
            <p:cNvPr id="8916" name="Google Shape;8916;p135"/>
            <p:cNvCxnSpPr/>
            <p:nvPr/>
          </p:nvCxnSpPr>
          <p:spPr>
            <a:xfrm>
              <a:off x="5330094" y="4125482"/>
              <a:ext cx="0" cy="328557"/>
            </a:xfrm>
            <a:prstGeom prst="straightConnector1">
              <a:avLst/>
            </a:prstGeom>
            <a:noFill/>
            <a:ln w="15875" cap="flat" cmpd="sng">
              <a:solidFill>
                <a:schemeClr val="dk1"/>
              </a:solidFill>
              <a:prstDash val="solid"/>
              <a:miter lim="800000"/>
              <a:headEnd type="none" w="sm" len="sm"/>
              <a:tailEnd type="none" w="sm" len="sm"/>
            </a:ln>
          </p:spPr>
        </p:cxnSp>
        <p:cxnSp>
          <p:nvCxnSpPr>
            <p:cNvPr id="8917" name="Google Shape;8917;p135"/>
            <p:cNvCxnSpPr/>
            <p:nvPr/>
          </p:nvCxnSpPr>
          <p:spPr>
            <a:xfrm>
              <a:off x="5238591" y="4125482"/>
              <a:ext cx="0" cy="328557"/>
            </a:xfrm>
            <a:prstGeom prst="straightConnector1">
              <a:avLst/>
            </a:prstGeom>
            <a:noFill/>
            <a:ln w="15875" cap="flat" cmpd="sng">
              <a:solidFill>
                <a:schemeClr val="dk1"/>
              </a:solidFill>
              <a:prstDash val="solid"/>
              <a:miter lim="800000"/>
              <a:headEnd type="none" w="sm" len="sm"/>
              <a:tailEnd type="none" w="sm" len="sm"/>
            </a:ln>
          </p:spPr>
        </p:cxnSp>
        <p:sp>
          <p:nvSpPr>
            <p:cNvPr id="8918" name="Google Shape;8918;p135"/>
            <p:cNvSpPr/>
            <p:nvPr/>
          </p:nvSpPr>
          <p:spPr>
            <a:xfrm>
              <a:off x="5033182" y="4091488"/>
              <a:ext cx="112907" cy="40371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8919" name="Google Shape;8919;p135"/>
          <p:cNvGrpSpPr/>
          <p:nvPr/>
        </p:nvGrpSpPr>
        <p:grpSpPr>
          <a:xfrm>
            <a:off x="3613959" y="3330565"/>
            <a:ext cx="4288552" cy="1038257"/>
            <a:chOff x="3613959" y="3330565"/>
            <a:chExt cx="4288552" cy="1038257"/>
          </a:xfrm>
        </p:grpSpPr>
        <p:sp>
          <p:nvSpPr>
            <p:cNvPr id="8920" name="Google Shape;8920;p135"/>
            <p:cNvSpPr txBox="1"/>
            <p:nvPr/>
          </p:nvSpPr>
          <p:spPr>
            <a:xfrm>
              <a:off x="3932559" y="3330565"/>
              <a:ext cx="3969952" cy="840230"/>
            </a:xfrm>
            <a:prstGeom prst="rect">
              <a:avLst/>
            </a:prstGeom>
            <a:noFill/>
            <a:ln>
              <a:noFill/>
            </a:ln>
          </p:spPr>
          <p:txBody>
            <a:bodyPr spcFirstLastPara="1" wrap="square" lIns="91425" tIns="45700" rIns="91425" bIns="45700" anchor="t" anchorCtr="0">
              <a:spAutoFit/>
            </a:bodyPr>
            <a:lstStyle/>
            <a:p>
              <a:pPr marL="460375" marR="0" lvl="0" indent="-460375" algn="l" rtl="0">
                <a:lnSpc>
                  <a:spcPct val="90000"/>
                </a:lnSpc>
                <a:spcBef>
                  <a:spcPts val="0"/>
                </a:spcBef>
                <a:spcAft>
                  <a:spcPts val="0"/>
                </a:spcAft>
                <a:buClr>
                  <a:srgbClr val="0000A3"/>
                </a:buClr>
                <a:buSzPts val="1800"/>
                <a:buFont typeface="Calibri"/>
                <a:buNone/>
              </a:pPr>
              <a:r>
                <a:rPr lang="en-US" sz="1800" b="1" i="0" u="none" strike="noStrike" cap="none">
                  <a:solidFill>
                    <a:srgbClr val="0000A3"/>
                  </a:solidFill>
                  <a:latin typeface="Calibri"/>
                  <a:ea typeface="Calibri"/>
                  <a:cs typeface="Calibri"/>
                  <a:sym typeface="Calibri"/>
                </a:rPr>
                <a:t>insight: </a:t>
              </a:r>
              <a:r>
                <a:rPr lang="en-US" sz="1800" b="0" i="0" u="none" strike="noStrike" cap="none">
                  <a:solidFill>
                    <a:srgbClr val="000000"/>
                  </a:solidFill>
                  <a:latin typeface="Calibri"/>
                  <a:ea typeface="Calibri"/>
                  <a:cs typeface="Calibri"/>
                  <a:sym typeface="Calibri"/>
                </a:rPr>
                <a:t>increasing TCP sending rate will </a:t>
              </a:r>
              <a:r>
                <a:rPr lang="en-US" sz="1800" b="0" i="1" u="none" strike="noStrike" cap="none">
                  <a:solidFill>
                    <a:srgbClr val="000000"/>
                  </a:solidFill>
                  <a:latin typeface="Calibri"/>
                  <a:ea typeface="Calibri"/>
                  <a:cs typeface="Calibri"/>
                  <a:sym typeface="Calibri"/>
                </a:rPr>
                <a:t>not</a:t>
              </a:r>
              <a:r>
                <a:rPr lang="en-US" sz="1800" b="0" i="0" u="none" strike="noStrike" cap="none">
                  <a:solidFill>
                    <a:srgbClr val="000000"/>
                  </a:solidFill>
                  <a:latin typeface="Calibri"/>
                  <a:ea typeface="Calibri"/>
                  <a:cs typeface="Calibri"/>
                  <a:sym typeface="Calibri"/>
                </a:rPr>
                <a:t> increase end-end throughout with congested bottleneck</a:t>
              </a:r>
              <a:endParaRPr/>
            </a:p>
          </p:txBody>
        </p:sp>
        <p:cxnSp>
          <p:nvCxnSpPr>
            <p:cNvPr id="8921" name="Google Shape;8921;p135"/>
            <p:cNvCxnSpPr/>
            <p:nvPr/>
          </p:nvCxnSpPr>
          <p:spPr>
            <a:xfrm flipH="1">
              <a:off x="3613959" y="3751185"/>
              <a:ext cx="738967" cy="617637"/>
            </a:xfrm>
            <a:prstGeom prst="straightConnector1">
              <a:avLst/>
            </a:prstGeom>
            <a:noFill/>
            <a:ln w="9525" cap="flat" cmpd="sng">
              <a:solidFill>
                <a:schemeClr val="dk1"/>
              </a:solidFill>
              <a:prstDash val="solid"/>
              <a:miter lim="800000"/>
              <a:headEnd type="none" w="sm" len="sm"/>
              <a:tailEnd type="none" w="sm" len="sm"/>
            </a:ln>
          </p:spPr>
        </p:cxnSp>
      </p:grpSp>
      <p:grpSp>
        <p:nvGrpSpPr>
          <p:cNvPr id="8922" name="Google Shape;8922;p135"/>
          <p:cNvGrpSpPr/>
          <p:nvPr/>
        </p:nvGrpSpPr>
        <p:grpSpPr>
          <a:xfrm>
            <a:off x="477143" y="5329279"/>
            <a:ext cx="4243986" cy="840230"/>
            <a:chOff x="477143" y="5329279"/>
            <a:chExt cx="4243986" cy="840230"/>
          </a:xfrm>
        </p:grpSpPr>
        <p:sp>
          <p:nvSpPr>
            <p:cNvPr id="8923" name="Google Shape;8923;p135"/>
            <p:cNvSpPr txBox="1"/>
            <p:nvPr/>
          </p:nvSpPr>
          <p:spPr>
            <a:xfrm>
              <a:off x="477143" y="5329279"/>
              <a:ext cx="2818708" cy="840230"/>
            </a:xfrm>
            <a:prstGeom prst="rect">
              <a:avLst/>
            </a:prstGeom>
            <a:noFill/>
            <a:ln>
              <a:noFill/>
            </a:ln>
          </p:spPr>
          <p:txBody>
            <a:bodyPr spcFirstLastPara="1" wrap="square" lIns="91425" tIns="45700" rIns="91425" bIns="45700" anchor="t" anchorCtr="0">
              <a:spAutoFit/>
            </a:bodyPr>
            <a:lstStyle/>
            <a:p>
              <a:pPr marL="460375" marR="0" lvl="0" indent="-460375" algn="r" rtl="0">
                <a:lnSpc>
                  <a:spcPct val="90000"/>
                </a:lnSpc>
                <a:spcBef>
                  <a:spcPts val="0"/>
                </a:spcBef>
                <a:spcAft>
                  <a:spcPts val="0"/>
                </a:spcAft>
                <a:buClr>
                  <a:srgbClr val="0000A3"/>
                </a:buClr>
                <a:buSzPts val="1800"/>
                <a:buFont typeface="Calibri"/>
                <a:buNone/>
              </a:pPr>
              <a:r>
                <a:rPr lang="en-US" sz="1800" b="1" i="0" u="none" strike="noStrike" cap="none">
                  <a:solidFill>
                    <a:srgbClr val="0000A3"/>
                  </a:solidFill>
                  <a:latin typeface="Calibri"/>
                  <a:ea typeface="Calibri"/>
                  <a:cs typeface="Calibri"/>
                  <a:sym typeface="Calibri"/>
                </a:rPr>
                <a:t>insight: </a:t>
              </a:r>
              <a:r>
                <a:rPr lang="en-US" sz="1800" b="0" i="0" u="none" strike="noStrike" cap="none">
                  <a:solidFill>
                    <a:srgbClr val="000000"/>
                  </a:solidFill>
                  <a:latin typeface="Calibri"/>
                  <a:ea typeface="Calibri"/>
                  <a:cs typeface="Calibri"/>
                  <a:sym typeface="Calibri"/>
                </a:rPr>
                <a:t>increasing TCP sending rate </a:t>
              </a:r>
              <a:r>
                <a:rPr lang="en-US" sz="1800" b="0" i="1" u="none" strike="noStrike" cap="none">
                  <a:solidFill>
                    <a:srgbClr val="000000"/>
                  </a:solidFill>
                  <a:latin typeface="Calibri"/>
                  <a:ea typeface="Calibri"/>
                  <a:cs typeface="Calibri"/>
                  <a:sym typeface="Calibri"/>
                </a:rPr>
                <a:t>will</a:t>
              </a:r>
              <a:r>
                <a:rPr lang="en-US" sz="1800" b="0" i="0" u="none" strike="noStrike" cap="none">
                  <a:solidFill>
                    <a:srgbClr val="000000"/>
                  </a:solidFill>
                  <a:latin typeface="Calibri"/>
                  <a:ea typeface="Calibri"/>
                  <a:cs typeface="Calibri"/>
                  <a:sym typeface="Calibri"/>
                </a:rPr>
                <a:t> increase measured RTT</a:t>
              </a:r>
              <a:endParaRPr/>
            </a:p>
          </p:txBody>
        </p:sp>
        <p:cxnSp>
          <p:nvCxnSpPr>
            <p:cNvPr id="8924" name="Google Shape;8924;p135"/>
            <p:cNvCxnSpPr/>
            <p:nvPr/>
          </p:nvCxnSpPr>
          <p:spPr>
            <a:xfrm>
              <a:off x="3375025" y="5714069"/>
              <a:ext cx="1346104" cy="0"/>
            </a:xfrm>
            <a:prstGeom prst="straightConnector1">
              <a:avLst/>
            </a:prstGeom>
            <a:noFill/>
            <a:ln w="9525" cap="flat" cmpd="sng">
              <a:solidFill>
                <a:schemeClr val="dk1"/>
              </a:solidFill>
              <a:prstDash val="solid"/>
              <a:miter lim="800000"/>
              <a:headEnd type="none" w="sm" len="sm"/>
              <a:tailEnd type="none" w="sm" len="sm"/>
            </a:ln>
          </p:spPr>
        </p:cxnSp>
      </p:grpSp>
      <p:cxnSp>
        <p:nvCxnSpPr>
          <p:cNvPr id="8925" name="Google Shape;8925;p135"/>
          <p:cNvCxnSpPr/>
          <p:nvPr/>
        </p:nvCxnSpPr>
        <p:spPr>
          <a:xfrm>
            <a:off x="3375025" y="6443089"/>
            <a:ext cx="5028511" cy="0"/>
          </a:xfrm>
          <a:prstGeom prst="straightConnector1">
            <a:avLst/>
          </a:prstGeom>
          <a:noFill/>
          <a:ln w="15875" cap="flat" cmpd="sng">
            <a:solidFill>
              <a:schemeClr val="dk1"/>
            </a:solidFill>
            <a:prstDash val="solid"/>
            <a:miter lim="800000"/>
            <a:headEnd type="triangle" w="med" len="med"/>
            <a:tailEnd type="triangle" w="med" len="med"/>
          </a:ln>
        </p:spPr>
      </p:cxnSp>
      <p:sp>
        <p:nvSpPr>
          <p:cNvPr id="8926" name="Google Shape;8926;p135"/>
          <p:cNvSpPr txBox="1"/>
          <p:nvPr/>
        </p:nvSpPr>
        <p:spPr>
          <a:xfrm>
            <a:off x="4970635" y="6269341"/>
            <a:ext cx="5350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RTT</a:t>
            </a:r>
            <a:endParaRPr/>
          </a:p>
        </p:txBody>
      </p:sp>
      <p:sp>
        <p:nvSpPr>
          <p:cNvPr id="8927" name="Google Shape;8927;p135"/>
          <p:cNvSpPr txBox="1"/>
          <p:nvPr/>
        </p:nvSpPr>
        <p:spPr>
          <a:xfrm>
            <a:off x="5618466" y="5874964"/>
            <a:ext cx="7584409" cy="424732"/>
          </a:xfrm>
          <a:prstGeom prst="rect">
            <a:avLst/>
          </a:prstGeom>
          <a:noFill/>
          <a:ln>
            <a:noFill/>
          </a:ln>
        </p:spPr>
        <p:txBody>
          <a:bodyPr spcFirstLastPara="1" wrap="square" lIns="91425" tIns="45700" rIns="91425" bIns="45700" anchor="t" anchorCtr="0">
            <a:spAutoFit/>
          </a:bodyPr>
          <a:lstStyle/>
          <a:p>
            <a:pPr marL="587375" marR="0" lvl="0" indent="-587375" algn="l" rtl="0">
              <a:lnSpc>
                <a:spcPct val="90000"/>
              </a:lnSpc>
              <a:spcBef>
                <a:spcPts val="0"/>
              </a:spcBef>
              <a:spcAft>
                <a:spcPts val="0"/>
              </a:spcAft>
              <a:buClr>
                <a:srgbClr val="0000A3"/>
              </a:buClr>
              <a:buSzPts val="2400"/>
              <a:buFont typeface="Calibri"/>
              <a:buNone/>
            </a:pPr>
            <a:r>
              <a:rPr lang="en-US" sz="2400" b="1" i="1" u="none" strike="noStrike" cap="none">
                <a:solidFill>
                  <a:srgbClr val="0000A3"/>
                </a:solidFill>
                <a:latin typeface="Calibri"/>
                <a:ea typeface="Calibri"/>
                <a:cs typeface="Calibri"/>
                <a:sym typeface="Calibri"/>
              </a:rPr>
              <a:t>Goal: </a:t>
            </a:r>
            <a:r>
              <a:rPr lang="en-US" sz="2200" b="0" i="1" u="none" strike="noStrike" cap="none">
                <a:solidFill>
                  <a:srgbClr val="000000"/>
                </a:solidFill>
                <a:latin typeface="Calibri"/>
                <a:ea typeface="Calibri"/>
                <a:cs typeface="Calibri"/>
                <a:sym typeface="Calibri"/>
              </a:rPr>
              <a:t>“keep the end-end pipe just full, but not fuller”</a:t>
            </a:r>
            <a:endParaRPr/>
          </a:p>
        </p:txBody>
      </p:sp>
      <p:sp>
        <p:nvSpPr>
          <p:cNvPr id="8928" name="Google Shape;8928;p13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10"/>
                                        </p:tgtEl>
                                        <p:attrNameLst>
                                          <p:attrName>style.visibility</p:attrName>
                                        </p:attrNameLst>
                                      </p:cBhvr>
                                      <p:to>
                                        <p:strVal val="visible"/>
                                      </p:to>
                                    </p:set>
                                    <p:animEffect transition="in" filter="fade">
                                      <p:cBhvr>
                                        <p:cTn id="7" dur="500"/>
                                        <p:tgtEl>
                                          <p:spTgt spid="8910"/>
                                        </p:tgtEl>
                                      </p:cBhvr>
                                    </p:animEffect>
                                  </p:childTnLst>
                                </p:cTn>
                              </p:par>
                              <p:par>
                                <p:cTn id="8" presetID="10" presetClass="exit" presetSubtype="0" fill="hold" nodeType="withEffect">
                                  <p:stCondLst>
                                    <p:cond delay="0"/>
                                  </p:stCondLst>
                                  <p:childTnLst>
                                    <p:animEffect transition="out" filter="fade">
                                      <p:cBhvr>
                                        <p:cTn id="9" dur="500"/>
                                        <p:tgtEl>
                                          <p:spTgt spid="8824"/>
                                        </p:tgtEl>
                                      </p:cBhvr>
                                    </p:animEffect>
                                    <p:set>
                                      <p:cBhvr>
                                        <p:cTn id="10" dur="1" fill="hold">
                                          <p:stCondLst>
                                            <p:cond delay="500"/>
                                          </p:stCondLst>
                                        </p:cTn>
                                        <p:tgtEl>
                                          <p:spTgt spid="88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919"/>
                                        </p:tgtEl>
                                        <p:attrNameLst>
                                          <p:attrName>style.visibility</p:attrName>
                                        </p:attrNameLst>
                                      </p:cBhvr>
                                      <p:to>
                                        <p:strVal val="visible"/>
                                      </p:to>
                                    </p:set>
                                    <p:animEffect transition="in" filter="fade">
                                      <p:cBhvr>
                                        <p:cTn id="15" dur="500"/>
                                        <p:tgtEl>
                                          <p:spTgt spid="89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922"/>
                                        </p:tgtEl>
                                        <p:attrNameLst>
                                          <p:attrName>style.visibility</p:attrName>
                                        </p:attrNameLst>
                                      </p:cBhvr>
                                      <p:to>
                                        <p:strVal val="visible"/>
                                      </p:to>
                                    </p:set>
                                    <p:animEffect transition="in" filter="fade">
                                      <p:cBhvr>
                                        <p:cTn id="20" dur="500"/>
                                        <p:tgtEl>
                                          <p:spTgt spid="89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927"/>
                                        </p:tgtEl>
                                        <p:attrNameLst>
                                          <p:attrName>style.visibility</p:attrName>
                                        </p:attrNameLst>
                                      </p:cBhvr>
                                      <p:to>
                                        <p:strVal val="visible"/>
                                      </p:to>
                                    </p:set>
                                    <p:animEffect transition="in" filter="fade">
                                      <p:cBhvr>
                                        <p:cTn id="25" dur="500"/>
                                        <p:tgtEl>
                                          <p:spTgt spid="8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933"/>
        <p:cNvGrpSpPr/>
        <p:nvPr/>
      </p:nvGrpSpPr>
      <p:grpSpPr>
        <a:xfrm>
          <a:off x="0" y="0"/>
          <a:ext cx="0" cy="0"/>
          <a:chOff x="0" y="0"/>
          <a:chExt cx="0" cy="0"/>
        </a:xfrm>
      </p:grpSpPr>
      <p:sp>
        <p:nvSpPr>
          <p:cNvPr id="8934" name="Google Shape;8934;p136"/>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Delay-based TCP </a:t>
            </a:r>
            <a:r>
              <a:rPr lang="en-US"/>
              <a:t>c</a:t>
            </a:r>
            <a:r>
              <a:rPr lang="en-US" sz="4400"/>
              <a:t>ongestion </a:t>
            </a:r>
            <a:r>
              <a:rPr lang="en-US"/>
              <a:t>c</a:t>
            </a:r>
            <a:r>
              <a:rPr lang="en-US" sz="4400"/>
              <a:t>ontrol</a:t>
            </a:r>
            <a:endParaRPr sz="4400" b="0"/>
          </a:p>
        </p:txBody>
      </p:sp>
      <p:sp>
        <p:nvSpPr>
          <p:cNvPr id="8935" name="Google Shape;8935;p136"/>
          <p:cNvSpPr txBox="1"/>
          <p:nvPr/>
        </p:nvSpPr>
        <p:spPr>
          <a:xfrm>
            <a:off x="630271" y="1334752"/>
            <a:ext cx="11639957" cy="2190750"/>
          </a:xfrm>
          <a:prstGeom prst="rect">
            <a:avLst/>
          </a:prstGeom>
          <a:noFill/>
          <a:ln>
            <a:noFill/>
          </a:ln>
        </p:spPr>
        <p:txBody>
          <a:bodyPr spcFirstLastPara="1" wrap="square" lIns="91425" tIns="45700" rIns="91425" bIns="45700" anchor="t" anchorCtr="0">
            <a:normAutofit/>
          </a:bodyPr>
          <a:lstStyle/>
          <a:p>
            <a:pPr marL="241300" marR="0" lvl="0" indent="0" algn="l" rtl="0">
              <a:lnSpc>
                <a:spcPct val="10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Keeping sender-to-receiver pipe “just full enough, but no fuller”: keep bottleneck link busy transmitting, but avoid high delays/buffering</a:t>
            </a:r>
            <a:endParaRPr/>
          </a:p>
        </p:txBody>
      </p:sp>
      <p:grpSp>
        <p:nvGrpSpPr>
          <p:cNvPr id="8936" name="Google Shape;8936;p136"/>
          <p:cNvGrpSpPr/>
          <p:nvPr/>
        </p:nvGrpSpPr>
        <p:grpSpPr>
          <a:xfrm>
            <a:off x="1216626" y="2508955"/>
            <a:ext cx="5802008" cy="918937"/>
            <a:chOff x="2365663" y="2430127"/>
            <a:chExt cx="5802008" cy="918937"/>
          </a:xfrm>
        </p:grpSpPr>
        <p:grpSp>
          <p:nvGrpSpPr>
            <p:cNvPr id="8937" name="Google Shape;8937;p136"/>
            <p:cNvGrpSpPr/>
            <p:nvPr/>
          </p:nvGrpSpPr>
          <p:grpSpPr>
            <a:xfrm flipH="1">
              <a:off x="2365663" y="2430127"/>
              <a:ext cx="673100" cy="701675"/>
              <a:chOff x="-44" y="1473"/>
              <a:chExt cx="981" cy="1105"/>
            </a:xfrm>
          </p:grpSpPr>
          <p:pic>
            <p:nvPicPr>
              <p:cNvPr id="8938" name="Google Shape;8938;p13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939" name="Google Shape;8939;p13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8940" name="Google Shape;8940;p136"/>
            <p:cNvGrpSpPr/>
            <p:nvPr/>
          </p:nvGrpSpPr>
          <p:grpSpPr>
            <a:xfrm flipH="1">
              <a:off x="7493993" y="2467744"/>
              <a:ext cx="673678" cy="702006"/>
              <a:chOff x="-44" y="1473"/>
              <a:chExt cx="981" cy="1105"/>
            </a:xfrm>
          </p:grpSpPr>
          <p:pic>
            <p:nvPicPr>
              <p:cNvPr id="8941" name="Google Shape;8941;p13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942" name="Google Shape;8942;p13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8943" name="Google Shape;8943;p136"/>
            <p:cNvGrpSpPr/>
            <p:nvPr/>
          </p:nvGrpSpPr>
          <p:grpSpPr>
            <a:xfrm>
              <a:off x="5227521" y="2574515"/>
              <a:ext cx="876995" cy="403711"/>
              <a:chOff x="5033182" y="4091488"/>
              <a:chExt cx="876995" cy="403711"/>
            </a:xfrm>
          </p:grpSpPr>
          <p:cxnSp>
            <p:nvCxnSpPr>
              <p:cNvPr id="8944" name="Google Shape;8944;p136"/>
              <p:cNvCxnSpPr/>
              <p:nvPr/>
            </p:nvCxnSpPr>
            <p:spPr>
              <a:xfrm>
                <a:off x="5518407" y="4289261"/>
                <a:ext cx="86950" cy="0"/>
              </a:xfrm>
              <a:prstGeom prst="straightConnector1">
                <a:avLst/>
              </a:prstGeom>
              <a:noFill/>
              <a:ln w="19050" cap="flat" cmpd="sng">
                <a:solidFill>
                  <a:schemeClr val="dk1"/>
                </a:solidFill>
                <a:prstDash val="solid"/>
                <a:miter lim="800000"/>
                <a:headEnd type="none" w="sm" len="sm"/>
                <a:tailEnd type="none" w="sm" len="sm"/>
              </a:ln>
            </p:spPr>
          </p:cxnSp>
          <p:sp>
            <p:nvSpPr>
              <p:cNvPr id="8945" name="Google Shape;8945;p136"/>
              <p:cNvSpPr/>
              <p:nvPr/>
            </p:nvSpPr>
            <p:spPr>
              <a:xfrm>
                <a:off x="5150875" y="4091488"/>
                <a:ext cx="382771" cy="403711"/>
              </a:xfrm>
              <a:prstGeom prst="rect">
                <a:avLst/>
              </a:prstGeom>
              <a:solidFill>
                <a:srgbClr val="E4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46" name="Google Shape;8946;p136"/>
              <p:cNvSpPr/>
              <p:nvPr/>
            </p:nvSpPr>
            <p:spPr>
              <a:xfrm>
                <a:off x="5565439" y="4115310"/>
                <a:ext cx="344738" cy="344738"/>
              </a:xfrm>
              <a:prstGeom prst="ellipse">
                <a:avLst/>
              </a:prstGeom>
              <a:solidFill>
                <a:srgbClr val="E4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947" name="Google Shape;8947;p136"/>
              <p:cNvCxnSpPr/>
              <p:nvPr/>
            </p:nvCxnSpPr>
            <p:spPr>
              <a:xfrm>
                <a:off x="5427947" y="4125482"/>
                <a:ext cx="0" cy="328557"/>
              </a:xfrm>
              <a:prstGeom prst="straightConnector1">
                <a:avLst/>
              </a:prstGeom>
              <a:noFill/>
              <a:ln w="15875" cap="flat" cmpd="sng">
                <a:solidFill>
                  <a:schemeClr val="dk1"/>
                </a:solidFill>
                <a:prstDash val="solid"/>
                <a:miter lim="800000"/>
                <a:headEnd type="none" w="sm" len="sm"/>
                <a:tailEnd type="none" w="sm" len="sm"/>
              </a:ln>
            </p:spPr>
          </p:cxnSp>
          <p:cxnSp>
            <p:nvCxnSpPr>
              <p:cNvPr id="8948" name="Google Shape;8948;p136"/>
              <p:cNvCxnSpPr/>
              <p:nvPr/>
            </p:nvCxnSpPr>
            <p:spPr>
              <a:xfrm>
                <a:off x="5330094" y="4125482"/>
                <a:ext cx="0" cy="328557"/>
              </a:xfrm>
              <a:prstGeom prst="straightConnector1">
                <a:avLst/>
              </a:prstGeom>
              <a:noFill/>
              <a:ln w="15875" cap="flat" cmpd="sng">
                <a:solidFill>
                  <a:schemeClr val="dk1"/>
                </a:solidFill>
                <a:prstDash val="solid"/>
                <a:miter lim="800000"/>
                <a:headEnd type="none" w="sm" len="sm"/>
                <a:tailEnd type="none" w="sm" len="sm"/>
              </a:ln>
            </p:spPr>
          </p:cxnSp>
          <p:cxnSp>
            <p:nvCxnSpPr>
              <p:cNvPr id="8949" name="Google Shape;8949;p136"/>
              <p:cNvCxnSpPr/>
              <p:nvPr/>
            </p:nvCxnSpPr>
            <p:spPr>
              <a:xfrm>
                <a:off x="5238591" y="4125482"/>
                <a:ext cx="0" cy="328557"/>
              </a:xfrm>
              <a:prstGeom prst="straightConnector1">
                <a:avLst/>
              </a:prstGeom>
              <a:noFill/>
              <a:ln w="15875" cap="flat" cmpd="sng">
                <a:solidFill>
                  <a:schemeClr val="dk1"/>
                </a:solidFill>
                <a:prstDash val="solid"/>
                <a:miter lim="800000"/>
                <a:headEnd type="none" w="sm" len="sm"/>
                <a:tailEnd type="none" w="sm" len="sm"/>
              </a:ln>
            </p:spPr>
          </p:cxnSp>
          <p:sp>
            <p:nvSpPr>
              <p:cNvPr id="8950" name="Google Shape;8950;p136"/>
              <p:cNvSpPr/>
              <p:nvPr/>
            </p:nvSpPr>
            <p:spPr>
              <a:xfrm>
                <a:off x="5033182" y="4091488"/>
                <a:ext cx="112907" cy="40371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8951" name="Google Shape;8951;p136"/>
            <p:cNvGrpSpPr/>
            <p:nvPr/>
          </p:nvGrpSpPr>
          <p:grpSpPr>
            <a:xfrm>
              <a:off x="3067072" y="2776371"/>
              <a:ext cx="4456450" cy="344905"/>
              <a:chOff x="3391522" y="3946678"/>
              <a:chExt cx="4456450" cy="344905"/>
            </a:xfrm>
          </p:grpSpPr>
          <p:cxnSp>
            <p:nvCxnSpPr>
              <p:cNvPr id="8952" name="Google Shape;8952;p136"/>
              <p:cNvCxnSpPr/>
              <p:nvPr/>
            </p:nvCxnSpPr>
            <p:spPr>
              <a:xfrm>
                <a:off x="3391522" y="3946678"/>
                <a:ext cx="4456450" cy="0"/>
              </a:xfrm>
              <a:prstGeom prst="straightConnector1">
                <a:avLst/>
              </a:prstGeom>
              <a:noFill/>
              <a:ln w="15875" cap="flat" cmpd="sng">
                <a:solidFill>
                  <a:schemeClr val="dk1"/>
                </a:solidFill>
                <a:prstDash val="solid"/>
                <a:miter lim="800000"/>
                <a:headEnd type="none" w="sm" len="sm"/>
                <a:tailEnd type="triangle" w="med" len="med"/>
              </a:ln>
            </p:spPr>
          </p:cxnSp>
          <p:cxnSp>
            <p:nvCxnSpPr>
              <p:cNvPr id="8953" name="Google Shape;8953;p136"/>
              <p:cNvCxnSpPr/>
              <p:nvPr/>
            </p:nvCxnSpPr>
            <p:spPr>
              <a:xfrm>
                <a:off x="3391522" y="4291583"/>
                <a:ext cx="4456450" cy="0"/>
              </a:xfrm>
              <a:prstGeom prst="straightConnector1">
                <a:avLst/>
              </a:prstGeom>
              <a:noFill/>
              <a:ln w="15875" cap="flat" cmpd="sng">
                <a:solidFill>
                  <a:schemeClr val="dk1"/>
                </a:solidFill>
                <a:prstDash val="solid"/>
                <a:miter lim="800000"/>
                <a:headEnd type="triangle" w="med" len="med"/>
                <a:tailEnd type="none" w="sm" len="sm"/>
              </a:ln>
            </p:spPr>
          </p:cxnSp>
          <p:cxnSp>
            <p:nvCxnSpPr>
              <p:cNvPr id="8954" name="Google Shape;8954;p136"/>
              <p:cNvCxnSpPr/>
              <p:nvPr/>
            </p:nvCxnSpPr>
            <p:spPr>
              <a:xfrm>
                <a:off x="7847972" y="3946678"/>
                <a:ext cx="0" cy="344905"/>
              </a:xfrm>
              <a:prstGeom prst="straightConnector1">
                <a:avLst/>
              </a:prstGeom>
              <a:noFill/>
              <a:ln w="15875" cap="flat" cmpd="sng">
                <a:solidFill>
                  <a:schemeClr val="dk1"/>
                </a:solidFill>
                <a:prstDash val="solid"/>
                <a:miter lim="800000"/>
                <a:headEnd type="none" w="sm" len="sm"/>
                <a:tailEnd type="none" w="sm" len="sm"/>
              </a:ln>
            </p:spPr>
          </p:cxnSp>
        </p:grpSp>
        <p:sp>
          <p:nvSpPr>
            <p:cNvPr id="8955" name="Google Shape;8955;p136"/>
            <p:cNvSpPr txBox="1"/>
            <p:nvPr/>
          </p:nvSpPr>
          <p:spPr>
            <a:xfrm>
              <a:off x="3454066" y="2887399"/>
              <a:ext cx="1465722"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RTT</a:t>
              </a:r>
              <a:r>
                <a:rPr lang="en-US" sz="2400" b="0" i="0" u="none" strike="noStrike" cap="none" baseline="-25000">
                  <a:solidFill>
                    <a:srgbClr val="000000"/>
                  </a:solidFill>
                  <a:latin typeface="Calibri"/>
                  <a:ea typeface="Calibri"/>
                  <a:cs typeface="Calibri"/>
                  <a:sym typeface="Calibri"/>
                </a:rPr>
                <a:t>measured</a:t>
              </a:r>
              <a:endParaRPr sz="1800" b="0" i="0" u="none" strike="noStrike" cap="none" baseline="-25000">
                <a:solidFill>
                  <a:srgbClr val="000000"/>
                </a:solidFill>
                <a:latin typeface="Calibri"/>
                <a:ea typeface="Calibri"/>
                <a:cs typeface="Calibri"/>
                <a:sym typeface="Calibri"/>
              </a:endParaRPr>
            </a:p>
          </p:txBody>
        </p:sp>
      </p:grpSp>
      <p:sp>
        <p:nvSpPr>
          <p:cNvPr id="8956" name="Google Shape;8956;p136"/>
          <p:cNvSpPr txBox="1"/>
          <p:nvPr/>
        </p:nvSpPr>
        <p:spPr>
          <a:xfrm>
            <a:off x="750855" y="3728780"/>
            <a:ext cx="11639957" cy="2190750"/>
          </a:xfrm>
          <a:prstGeom prst="rect">
            <a:avLst/>
          </a:prstGeom>
          <a:noFill/>
          <a:ln>
            <a:noFill/>
          </a:ln>
        </p:spPr>
        <p:txBody>
          <a:bodyPr spcFirstLastPara="1" wrap="square" lIns="91425" tIns="45700" rIns="91425" bIns="45700" anchor="t" anchorCtr="0">
            <a:normAutofit/>
          </a:bodyPr>
          <a:lstStyle/>
          <a:p>
            <a:pPr marL="5080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C00000"/>
                </a:solidFill>
                <a:latin typeface="Calibri"/>
                <a:ea typeface="Calibri"/>
                <a:cs typeface="Calibri"/>
                <a:sym typeface="Calibri"/>
              </a:rPr>
              <a:t>Delay-based approach:</a:t>
            </a:r>
            <a:endParaRPr/>
          </a:p>
          <a:p>
            <a:pPr marL="523875" marR="0" lvl="0" indent="-282575"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RTT</a:t>
            </a:r>
            <a:r>
              <a:rPr lang="en-US" sz="2400" b="0" i="0" u="none" strike="noStrike" cap="none" baseline="-25000">
                <a:solidFill>
                  <a:srgbClr val="000000"/>
                </a:solidFill>
                <a:latin typeface="Calibri"/>
                <a:ea typeface="Calibri"/>
                <a:cs typeface="Calibri"/>
                <a:sym typeface="Calibri"/>
              </a:rPr>
              <a:t>min</a:t>
            </a:r>
            <a:r>
              <a:rPr lang="en-US" sz="2400" b="0" i="0" u="none" strike="noStrike" cap="none">
                <a:solidFill>
                  <a:srgbClr val="000000"/>
                </a:solidFill>
                <a:latin typeface="Calibri"/>
                <a:ea typeface="Calibri"/>
                <a:cs typeface="Calibri"/>
                <a:sym typeface="Calibri"/>
              </a:rPr>
              <a:t> - minimum observed RTT (uncongested path)</a:t>
            </a:r>
            <a:endParaRPr sz="2400" b="0" i="0" u="none" strike="noStrike" cap="none">
              <a:solidFill>
                <a:srgbClr val="000000"/>
              </a:solidFill>
              <a:latin typeface="Calibri"/>
              <a:ea typeface="Calibri"/>
              <a:cs typeface="Calibri"/>
              <a:sym typeface="Calibri"/>
            </a:endParaRPr>
          </a:p>
          <a:p>
            <a:pPr marL="523875" marR="0" lvl="0" indent="-282575"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uncongested throughput with congestion window </a:t>
            </a:r>
            <a:r>
              <a:rPr lang="en-US" sz="2400" b="0" i="0" u="none" strike="noStrike" cap="none">
                <a:solidFill>
                  <a:srgbClr val="000000"/>
                </a:solidFill>
                <a:latin typeface="Courier"/>
                <a:ea typeface="Courier"/>
                <a:cs typeface="Courier"/>
                <a:sym typeface="Courier"/>
              </a:rPr>
              <a:t>cwnd </a:t>
            </a:r>
            <a:r>
              <a:rPr lang="en-US" sz="2400" b="0" i="0" u="none" strike="noStrike" cap="none">
                <a:solidFill>
                  <a:srgbClr val="000000"/>
                </a:solidFill>
                <a:latin typeface="Calibri"/>
                <a:ea typeface="Calibri"/>
                <a:cs typeface="Calibri"/>
                <a:sym typeface="Calibri"/>
              </a:rPr>
              <a:t>is cwnd/RTT</a:t>
            </a:r>
            <a:r>
              <a:rPr lang="en-US" sz="2400" b="0" i="0" u="none" strike="noStrike" cap="none" baseline="-25000">
                <a:solidFill>
                  <a:srgbClr val="000000"/>
                </a:solidFill>
                <a:latin typeface="Calibri"/>
                <a:ea typeface="Calibri"/>
                <a:cs typeface="Calibri"/>
                <a:sym typeface="Calibri"/>
              </a:rPr>
              <a:t>min</a:t>
            </a:r>
            <a:endParaRPr sz="2400" b="0" i="0" u="none" strike="noStrike" cap="none" baseline="-25000">
              <a:solidFill>
                <a:srgbClr val="000000"/>
              </a:solidFill>
              <a:latin typeface="Calibri"/>
              <a:ea typeface="Calibri"/>
              <a:cs typeface="Calibri"/>
              <a:sym typeface="Calibri"/>
            </a:endParaRPr>
          </a:p>
        </p:txBody>
      </p:sp>
      <p:sp>
        <p:nvSpPr>
          <p:cNvPr id="8957" name="Google Shape;8957;p136"/>
          <p:cNvSpPr txBox="1"/>
          <p:nvPr/>
        </p:nvSpPr>
        <p:spPr>
          <a:xfrm>
            <a:off x="2305029" y="5206661"/>
            <a:ext cx="7555832"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if measured throughput “very close” to  uncongested throughput</a:t>
            </a:r>
            <a:endParaRPr/>
          </a:p>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        increase </a:t>
            </a:r>
            <a:r>
              <a:rPr lang="en-US" sz="2000" b="0" i="0" u="none" strike="noStrike" cap="none">
                <a:solidFill>
                  <a:srgbClr val="000000"/>
                </a:solidFill>
                <a:latin typeface="Courier"/>
                <a:ea typeface="Courier"/>
                <a:cs typeface="Courier"/>
                <a:sym typeface="Courier"/>
              </a:rPr>
              <a:t>cwnd</a:t>
            </a:r>
            <a:r>
              <a:rPr lang="en-US" sz="2000" b="0" i="0" u="none" strike="noStrike" cap="none">
                <a:solidFill>
                  <a:srgbClr val="000000"/>
                </a:solidFill>
                <a:latin typeface="Calibri"/>
                <a:ea typeface="Calibri"/>
                <a:cs typeface="Calibri"/>
                <a:sym typeface="Calibri"/>
              </a:rPr>
              <a:t> linearly                /* since path not congested */ </a:t>
            </a:r>
            <a:endParaRPr/>
          </a:p>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else if measured throughput “far below” uncongested throughout</a:t>
            </a:r>
            <a:endParaRPr/>
          </a:p>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      decrease </a:t>
            </a:r>
            <a:r>
              <a:rPr lang="en-US" sz="2000" b="0" i="0" u="none" strike="noStrike" cap="none">
                <a:solidFill>
                  <a:srgbClr val="000000"/>
                </a:solidFill>
                <a:latin typeface="Courier"/>
                <a:ea typeface="Courier"/>
                <a:cs typeface="Courier"/>
                <a:sym typeface="Courier"/>
              </a:rPr>
              <a:t>cwnd </a:t>
            </a:r>
            <a:r>
              <a:rPr lang="en-US" sz="2000" b="0" i="0" u="none" strike="noStrike" cap="none">
                <a:solidFill>
                  <a:srgbClr val="000000"/>
                </a:solidFill>
                <a:latin typeface="Calibri"/>
                <a:ea typeface="Calibri"/>
                <a:cs typeface="Calibri"/>
                <a:sym typeface="Calibri"/>
              </a:rPr>
              <a:t>linearly </a:t>
            </a:r>
            <a:r>
              <a:rPr lang="en-US" sz="2000" b="0" i="0" u="none" strike="noStrike" cap="none">
                <a:solidFill>
                  <a:srgbClr val="000000"/>
                </a:solidFill>
                <a:latin typeface="Courier"/>
                <a:ea typeface="Courier"/>
                <a:cs typeface="Courier"/>
                <a:sym typeface="Courier"/>
              </a:rPr>
              <a:t>     </a:t>
            </a:r>
            <a:r>
              <a:rPr lang="en-US" sz="2000" b="0" i="0" u="none" strike="noStrike" cap="none">
                <a:solidFill>
                  <a:srgbClr val="000000"/>
                </a:solidFill>
                <a:latin typeface="Calibri"/>
                <a:ea typeface="Calibri"/>
                <a:cs typeface="Calibri"/>
                <a:sym typeface="Calibri"/>
              </a:rPr>
              <a:t>/* since path is congested */</a:t>
            </a:r>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8958" name="Google Shape;8958;p136"/>
          <p:cNvGrpSpPr/>
          <p:nvPr/>
        </p:nvGrpSpPr>
        <p:grpSpPr>
          <a:xfrm>
            <a:off x="7368304" y="2588834"/>
            <a:ext cx="3548062" cy="1114151"/>
            <a:chOff x="7481866" y="2350865"/>
            <a:chExt cx="3548062" cy="1114151"/>
          </a:xfrm>
        </p:grpSpPr>
        <p:sp>
          <p:nvSpPr>
            <p:cNvPr id="8959" name="Google Shape;8959;p136"/>
            <p:cNvSpPr txBox="1"/>
            <p:nvPr/>
          </p:nvSpPr>
          <p:spPr>
            <a:xfrm>
              <a:off x="9172199" y="2941796"/>
              <a:ext cx="1675523"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RTT</a:t>
              </a:r>
              <a:r>
                <a:rPr lang="en-US" sz="2800" b="0" i="0" u="none" strike="noStrike" cap="none" baseline="-25000">
                  <a:solidFill>
                    <a:srgbClr val="000000"/>
                  </a:solidFill>
                  <a:latin typeface="Calibri"/>
                  <a:ea typeface="Calibri"/>
                  <a:cs typeface="Calibri"/>
                  <a:sym typeface="Calibri"/>
                </a:rPr>
                <a:t>measured</a:t>
              </a:r>
              <a:endParaRPr sz="2000" b="0" i="0" u="none" strike="noStrike" cap="none" baseline="-25000">
                <a:solidFill>
                  <a:srgbClr val="000000"/>
                </a:solidFill>
                <a:latin typeface="Calibri"/>
                <a:ea typeface="Calibri"/>
                <a:cs typeface="Calibri"/>
                <a:sym typeface="Calibri"/>
              </a:endParaRPr>
            </a:p>
          </p:txBody>
        </p:sp>
        <p:grpSp>
          <p:nvGrpSpPr>
            <p:cNvPr id="8960" name="Google Shape;8960;p136"/>
            <p:cNvGrpSpPr/>
            <p:nvPr/>
          </p:nvGrpSpPr>
          <p:grpSpPr>
            <a:xfrm>
              <a:off x="7481866" y="2350865"/>
              <a:ext cx="3548062" cy="923986"/>
              <a:chOff x="7519640" y="2453981"/>
              <a:chExt cx="3548062" cy="923986"/>
            </a:xfrm>
          </p:grpSpPr>
          <p:sp>
            <p:nvSpPr>
              <p:cNvPr id="8961" name="Google Shape;8961;p136"/>
              <p:cNvSpPr txBox="1"/>
              <p:nvPr/>
            </p:nvSpPr>
            <p:spPr>
              <a:xfrm>
                <a:off x="7519640" y="2731636"/>
                <a:ext cx="1371594"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measured </a:t>
                </a:r>
                <a:endParaRPr/>
              </a:p>
              <a:p>
                <a:pPr marL="0" marR="0" lvl="0" indent="0" algn="r"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throughput</a:t>
                </a:r>
                <a:endParaRPr/>
              </a:p>
            </p:txBody>
          </p:sp>
          <p:cxnSp>
            <p:nvCxnSpPr>
              <p:cNvPr id="8962" name="Google Shape;8962;p136"/>
              <p:cNvCxnSpPr/>
              <p:nvPr/>
            </p:nvCxnSpPr>
            <p:spPr>
              <a:xfrm>
                <a:off x="9284574" y="3075516"/>
                <a:ext cx="914400" cy="0"/>
              </a:xfrm>
              <a:prstGeom prst="straightConnector1">
                <a:avLst/>
              </a:prstGeom>
              <a:noFill/>
              <a:ln w="22225" cap="flat" cmpd="sng">
                <a:solidFill>
                  <a:schemeClr val="dk1"/>
                </a:solidFill>
                <a:prstDash val="solid"/>
                <a:miter lim="800000"/>
                <a:headEnd type="none" w="sm" len="sm"/>
                <a:tailEnd type="none" w="sm" len="sm"/>
              </a:ln>
            </p:spPr>
          </p:cxnSp>
          <p:sp>
            <p:nvSpPr>
              <p:cNvPr id="8963" name="Google Shape;8963;p136"/>
              <p:cNvSpPr txBox="1"/>
              <p:nvPr/>
            </p:nvSpPr>
            <p:spPr>
              <a:xfrm>
                <a:off x="8852626" y="2855966"/>
                <a:ext cx="3129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t>
                </a:r>
                <a:endParaRPr/>
              </a:p>
            </p:txBody>
          </p:sp>
          <p:sp>
            <p:nvSpPr>
              <p:cNvPr id="8964" name="Google Shape;8964;p136"/>
              <p:cNvSpPr txBox="1"/>
              <p:nvPr/>
            </p:nvSpPr>
            <p:spPr>
              <a:xfrm>
                <a:off x="9209973" y="2453981"/>
                <a:ext cx="1857729" cy="6463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 bytes sent in last RTT interval</a:t>
                </a:r>
                <a:endParaRPr/>
              </a:p>
            </p:txBody>
          </p:sp>
        </p:grpSp>
      </p:grpSp>
      <p:sp>
        <p:nvSpPr>
          <p:cNvPr id="8965" name="Google Shape;8965;p13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56"/>
                                        </p:tgtEl>
                                        <p:attrNameLst>
                                          <p:attrName>style.visibility</p:attrName>
                                        </p:attrNameLst>
                                      </p:cBhvr>
                                      <p:to>
                                        <p:strVal val="visible"/>
                                      </p:to>
                                    </p:set>
                                    <p:animEffect transition="in" filter="fade">
                                      <p:cBhvr>
                                        <p:cTn id="7" dur="500"/>
                                        <p:tgtEl>
                                          <p:spTgt spid="89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58"/>
                                        </p:tgtEl>
                                        <p:attrNameLst>
                                          <p:attrName>style.visibility</p:attrName>
                                        </p:attrNameLst>
                                      </p:cBhvr>
                                      <p:to>
                                        <p:strVal val="visible"/>
                                      </p:to>
                                    </p:set>
                                    <p:animEffect transition="in" filter="fade">
                                      <p:cBhvr>
                                        <p:cTn id="12" dur="500"/>
                                        <p:tgtEl>
                                          <p:spTgt spid="89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57"/>
                                        </p:tgtEl>
                                        <p:attrNameLst>
                                          <p:attrName>style.visibility</p:attrName>
                                        </p:attrNameLst>
                                      </p:cBhvr>
                                      <p:to>
                                        <p:strVal val="visible"/>
                                      </p:to>
                                    </p:set>
                                    <p:animEffect transition="in" filter="fade">
                                      <p:cBhvr>
                                        <p:cTn id="17" dur="500"/>
                                        <p:tgtEl>
                                          <p:spTgt spid="8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970"/>
        <p:cNvGrpSpPr/>
        <p:nvPr/>
      </p:nvGrpSpPr>
      <p:grpSpPr>
        <a:xfrm>
          <a:off x="0" y="0"/>
          <a:ext cx="0" cy="0"/>
          <a:chOff x="0" y="0"/>
          <a:chExt cx="0" cy="0"/>
        </a:xfrm>
      </p:grpSpPr>
      <p:sp>
        <p:nvSpPr>
          <p:cNvPr id="8971" name="Google Shape;8971;p137"/>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Delay-based TCP </a:t>
            </a:r>
            <a:r>
              <a:rPr lang="en-US"/>
              <a:t>c</a:t>
            </a:r>
            <a:r>
              <a:rPr lang="en-US" sz="4400"/>
              <a:t>ongestion </a:t>
            </a:r>
            <a:r>
              <a:rPr lang="en-US"/>
              <a:t>c</a:t>
            </a:r>
            <a:r>
              <a:rPr lang="en-US" sz="4400"/>
              <a:t>ontrol</a:t>
            </a:r>
            <a:endParaRPr sz="4400" b="0"/>
          </a:p>
        </p:txBody>
      </p:sp>
      <p:sp>
        <p:nvSpPr>
          <p:cNvPr id="8972" name="Google Shape;8972;p137"/>
          <p:cNvSpPr txBox="1"/>
          <p:nvPr/>
        </p:nvSpPr>
        <p:spPr>
          <a:xfrm>
            <a:off x="574392" y="1614177"/>
            <a:ext cx="11388423" cy="2190750"/>
          </a:xfrm>
          <a:prstGeom prst="rect">
            <a:avLst/>
          </a:prstGeom>
          <a:noFill/>
          <a:ln>
            <a:noFill/>
          </a:ln>
        </p:spPr>
        <p:txBody>
          <a:bodyPr spcFirstLastPara="1" wrap="square" lIns="91425" tIns="45700" rIns="91425" bIns="45700" anchor="t" anchorCtr="0">
            <a:normAutofit/>
          </a:bodyPr>
          <a:lstStyle/>
          <a:p>
            <a:pPr marL="523875" marR="0" lvl="0" indent="-282575"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congestion control without inducing/forcing loss</a:t>
            </a:r>
            <a:endParaRPr/>
          </a:p>
          <a:p>
            <a:pPr marL="523875" marR="0" lvl="0" indent="-282575"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maximizing throughout (“keeping the just pipe full… ”) while keeping delay low (“…but not fuller”)</a:t>
            </a:r>
            <a:endParaRPr/>
          </a:p>
        </p:txBody>
      </p:sp>
      <p:sp>
        <p:nvSpPr>
          <p:cNvPr id="8973" name="Google Shape;8973;p137"/>
          <p:cNvSpPr txBox="1"/>
          <p:nvPr/>
        </p:nvSpPr>
        <p:spPr>
          <a:xfrm>
            <a:off x="561692" y="2960377"/>
            <a:ext cx="11388423" cy="2190750"/>
          </a:xfrm>
          <a:prstGeom prst="rect">
            <a:avLst/>
          </a:prstGeom>
          <a:noFill/>
          <a:ln>
            <a:noFill/>
          </a:ln>
        </p:spPr>
        <p:txBody>
          <a:bodyPr spcFirstLastPara="1" wrap="square" lIns="91425" tIns="45700" rIns="91425" bIns="45700" anchor="t" anchorCtr="0">
            <a:normAutofit/>
          </a:bodyPr>
          <a:lstStyle/>
          <a:p>
            <a:pPr marL="523875" marR="0" lvl="0" indent="-282575"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a number of deployed TCPs take a delay-based approach</a:t>
            </a:r>
            <a:endParaRPr/>
          </a:p>
          <a:p>
            <a:pPr marL="866775" marR="0" lvl="1" indent="-282575"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BBR</a:t>
            </a:r>
            <a:r>
              <a:rPr lang="en-US" sz="2400" b="0" i="0" u="none" strike="noStrike" cap="none">
                <a:solidFill>
                  <a:srgbClr val="000000"/>
                </a:solidFill>
                <a:latin typeface="Calibri"/>
                <a:ea typeface="Calibri"/>
                <a:cs typeface="Calibri"/>
                <a:sym typeface="Calibri"/>
              </a:rPr>
              <a:t> deployed on Google’s (internal) backbone network</a:t>
            </a:r>
            <a:endParaRPr/>
          </a:p>
        </p:txBody>
      </p:sp>
      <p:sp>
        <p:nvSpPr>
          <p:cNvPr id="8974" name="Google Shape;8974;p13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3"/>
                                        </p:tgtEl>
                                        <p:attrNameLst>
                                          <p:attrName>style.visibility</p:attrName>
                                        </p:attrNameLst>
                                      </p:cBhvr>
                                      <p:to>
                                        <p:strVal val="visible"/>
                                      </p:to>
                                    </p:set>
                                    <p:animEffect transition="in" filter="fade">
                                      <p:cBhvr>
                                        <p:cTn id="7" dur="500"/>
                                        <p:tgtEl>
                                          <p:spTgt spid="8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979"/>
        <p:cNvGrpSpPr/>
        <p:nvPr/>
      </p:nvGrpSpPr>
      <p:grpSpPr>
        <a:xfrm>
          <a:off x="0" y="0"/>
          <a:ext cx="0" cy="0"/>
          <a:chOff x="0" y="0"/>
          <a:chExt cx="0" cy="0"/>
        </a:xfrm>
      </p:grpSpPr>
      <p:grpSp>
        <p:nvGrpSpPr>
          <p:cNvPr id="8980" name="Google Shape;8980;p138"/>
          <p:cNvGrpSpPr/>
          <p:nvPr/>
        </p:nvGrpSpPr>
        <p:grpSpPr>
          <a:xfrm>
            <a:off x="2250281" y="3864630"/>
            <a:ext cx="7691437" cy="2578459"/>
            <a:chOff x="2151063" y="3594045"/>
            <a:chExt cx="7691437" cy="2578459"/>
          </a:xfrm>
        </p:grpSpPr>
        <p:sp>
          <p:nvSpPr>
            <p:cNvPr id="8981" name="Google Shape;8981;p138"/>
            <p:cNvSpPr/>
            <p:nvPr/>
          </p:nvSpPr>
          <p:spPr>
            <a:xfrm>
              <a:off x="4129957" y="4691367"/>
              <a:ext cx="2849563" cy="1481137"/>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8982" name="Google Shape;8982;p138"/>
            <p:cNvGrpSpPr/>
            <p:nvPr/>
          </p:nvGrpSpPr>
          <p:grpSpPr>
            <a:xfrm>
              <a:off x="5035264" y="5554092"/>
              <a:ext cx="496248" cy="260542"/>
              <a:chOff x="7141236" y="6068702"/>
              <a:chExt cx="496248" cy="260542"/>
            </a:xfrm>
          </p:grpSpPr>
          <p:sp>
            <p:nvSpPr>
              <p:cNvPr id="8983" name="Google Shape;8983;p138"/>
              <p:cNvSpPr/>
              <p:nvPr/>
            </p:nvSpPr>
            <p:spPr>
              <a:xfrm>
                <a:off x="7141236" y="6158887"/>
                <a:ext cx="496248" cy="170357"/>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lt1"/>
                  </a:gs>
                  <a:gs pos="51000">
                    <a:srgbClr val="ED356A"/>
                  </a:gs>
                  <a:gs pos="100000">
                    <a:srgbClr val="E40000"/>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984" name="Google Shape;8984;p138"/>
              <p:cNvSpPr/>
              <p:nvPr/>
            </p:nvSpPr>
            <p:spPr>
              <a:xfrm>
                <a:off x="7141522" y="6068702"/>
                <a:ext cx="495647" cy="168664"/>
              </a:xfrm>
              <a:prstGeom prst="ellipse">
                <a:avLst/>
              </a:prstGeom>
              <a:solidFill>
                <a:srgbClr val="FA376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985" name="Google Shape;8985;p138"/>
              <p:cNvGrpSpPr/>
              <p:nvPr/>
            </p:nvGrpSpPr>
            <p:grpSpPr>
              <a:xfrm>
                <a:off x="7214834" y="6090139"/>
                <a:ext cx="348960" cy="123931"/>
                <a:chOff x="7786941" y="2884917"/>
                <a:chExt cx="897649" cy="353919"/>
              </a:xfrm>
            </p:grpSpPr>
            <p:sp>
              <p:nvSpPr>
                <p:cNvPr id="8986" name="Google Shape;8986;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87" name="Google Shape;8987;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88" name="Google Shape;8988;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89" name="Google Shape;8989;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990" name="Google Shape;8990;p138"/>
            <p:cNvGrpSpPr/>
            <p:nvPr/>
          </p:nvGrpSpPr>
          <p:grpSpPr>
            <a:xfrm>
              <a:off x="6131364" y="5156690"/>
              <a:ext cx="496248" cy="260542"/>
              <a:chOff x="7493876" y="2774731"/>
              <a:chExt cx="1481958" cy="894622"/>
            </a:xfrm>
          </p:grpSpPr>
          <p:sp>
            <p:nvSpPr>
              <p:cNvPr id="8991" name="Google Shape;8991;p13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992" name="Google Shape;8992;p13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993" name="Google Shape;8993;p138"/>
              <p:cNvGrpSpPr/>
              <p:nvPr/>
            </p:nvGrpSpPr>
            <p:grpSpPr>
              <a:xfrm>
                <a:off x="7713663" y="2848339"/>
                <a:ext cx="1042107" cy="425543"/>
                <a:chOff x="7786941" y="2884917"/>
                <a:chExt cx="897649" cy="353919"/>
              </a:xfrm>
            </p:grpSpPr>
            <p:sp>
              <p:nvSpPr>
                <p:cNvPr id="8994" name="Google Shape;8994;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95" name="Google Shape;8995;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96" name="Google Shape;8996;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97" name="Google Shape;8997;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998" name="Google Shape;8998;p138"/>
            <p:cNvGrpSpPr/>
            <p:nvPr/>
          </p:nvGrpSpPr>
          <p:grpSpPr>
            <a:xfrm>
              <a:off x="5122533" y="4861037"/>
              <a:ext cx="496248" cy="260542"/>
              <a:chOff x="7493876" y="2774731"/>
              <a:chExt cx="1481958" cy="894622"/>
            </a:xfrm>
          </p:grpSpPr>
          <p:sp>
            <p:nvSpPr>
              <p:cNvPr id="8999" name="Google Shape;8999;p13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000" name="Google Shape;9000;p13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001" name="Google Shape;9001;p138"/>
              <p:cNvGrpSpPr/>
              <p:nvPr/>
            </p:nvGrpSpPr>
            <p:grpSpPr>
              <a:xfrm>
                <a:off x="7713663" y="2848339"/>
                <a:ext cx="1042107" cy="425543"/>
                <a:chOff x="7786941" y="2884917"/>
                <a:chExt cx="897649" cy="353919"/>
              </a:xfrm>
            </p:grpSpPr>
            <p:sp>
              <p:nvSpPr>
                <p:cNvPr id="9002" name="Google Shape;9002;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03" name="Google Shape;9003;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04" name="Google Shape;9004;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05" name="Google Shape;9005;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006" name="Google Shape;9006;p138"/>
            <p:cNvGrpSpPr/>
            <p:nvPr/>
          </p:nvGrpSpPr>
          <p:grpSpPr>
            <a:xfrm>
              <a:off x="4450588" y="5823254"/>
              <a:ext cx="496248" cy="260542"/>
              <a:chOff x="7493876" y="2774731"/>
              <a:chExt cx="1481958" cy="894622"/>
            </a:xfrm>
          </p:grpSpPr>
          <p:sp>
            <p:nvSpPr>
              <p:cNvPr id="9007" name="Google Shape;9007;p13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008" name="Google Shape;9008;p13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009" name="Google Shape;9009;p138"/>
              <p:cNvGrpSpPr/>
              <p:nvPr/>
            </p:nvGrpSpPr>
            <p:grpSpPr>
              <a:xfrm>
                <a:off x="7713663" y="2848339"/>
                <a:ext cx="1042107" cy="425543"/>
                <a:chOff x="7786941" y="2884917"/>
                <a:chExt cx="897649" cy="353919"/>
              </a:xfrm>
            </p:grpSpPr>
            <p:sp>
              <p:nvSpPr>
                <p:cNvPr id="9010" name="Google Shape;9010;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11" name="Google Shape;9011;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12" name="Google Shape;9012;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13" name="Google Shape;9013;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014" name="Google Shape;9014;p138"/>
            <p:cNvGrpSpPr/>
            <p:nvPr/>
          </p:nvGrpSpPr>
          <p:grpSpPr>
            <a:xfrm>
              <a:off x="4094463" y="5164346"/>
              <a:ext cx="496248" cy="260542"/>
              <a:chOff x="7493876" y="2774731"/>
              <a:chExt cx="1481958" cy="894622"/>
            </a:xfrm>
          </p:grpSpPr>
          <p:sp>
            <p:nvSpPr>
              <p:cNvPr id="9015" name="Google Shape;9015;p13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016" name="Google Shape;9016;p13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017" name="Google Shape;9017;p138"/>
              <p:cNvGrpSpPr/>
              <p:nvPr/>
            </p:nvGrpSpPr>
            <p:grpSpPr>
              <a:xfrm>
                <a:off x="7713663" y="2848339"/>
                <a:ext cx="1042107" cy="425543"/>
                <a:chOff x="7786941" y="2884917"/>
                <a:chExt cx="897649" cy="353919"/>
              </a:xfrm>
            </p:grpSpPr>
            <p:sp>
              <p:nvSpPr>
                <p:cNvPr id="9018" name="Google Shape;9018;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19" name="Google Shape;9019;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20" name="Google Shape;9020;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21" name="Google Shape;9021;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9022" name="Google Shape;9022;p138"/>
            <p:cNvSpPr txBox="1"/>
            <p:nvPr/>
          </p:nvSpPr>
          <p:spPr>
            <a:xfrm>
              <a:off x="3019425" y="3594045"/>
              <a:ext cx="7112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1" u="none" strike="noStrike" cap="none">
                  <a:solidFill>
                    <a:srgbClr val="000099"/>
                  </a:solidFill>
                  <a:latin typeface="Arial"/>
                  <a:ea typeface="Arial"/>
                  <a:cs typeface="Arial"/>
                  <a:sym typeface="Arial"/>
                </a:rPr>
                <a:t>source</a:t>
              </a:r>
              <a:endParaRPr sz="2000" b="0" i="1" u="none" strike="noStrike" cap="none">
                <a:solidFill>
                  <a:srgbClr val="000099"/>
                </a:solidFill>
                <a:latin typeface="Arial"/>
                <a:ea typeface="Arial"/>
                <a:cs typeface="Arial"/>
                <a:sym typeface="Arial"/>
              </a:endParaRPr>
            </a:p>
          </p:txBody>
        </p:sp>
        <p:sp>
          <p:nvSpPr>
            <p:cNvPr id="9023" name="Google Shape;9023;p138"/>
            <p:cNvSpPr/>
            <p:nvPr/>
          </p:nvSpPr>
          <p:spPr>
            <a:xfrm flipH="1">
              <a:off x="2481263" y="3925832"/>
              <a:ext cx="326408" cy="1262816"/>
            </a:xfrm>
            <a:custGeom>
              <a:avLst/>
              <a:gdLst/>
              <a:ahLst/>
              <a:cxnLst/>
              <a:rect l="l" t="t" r="r" b="b"/>
              <a:pathLst>
                <a:path w="12213" h="10000" extrusionOk="0">
                  <a:moveTo>
                    <a:pt x="11726" y="4661"/>
                  </a:moveTo>
                  <a:lnTo>
                    <a:pt x="0" y="0"/>
                  </a:lnTo>
                  <a:lnTo>
                    <a:pt x="0" y="10000"/>
                  </a:lnTo>
                  <a:lnTo>
                    <a:pt x="12213" y="6473"/>
                  </a:lnTo>
                  <a:lnTo>
                    <a:pt x="11726" y="4661"/>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24" name="Google Shape;9024;p138"/>
            <p:cNvSpPr/>
            <p:nvPr/>
          </p:nvSpPr>
          <p:spPr>
            <a:xfrm>
              <a:off x="2854326" y="3909956"/>
              <a:ext cx="1062368" cy="129063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9025" name="Google Shape;9025;p138"/>
            <p:cNvSpPr/>
            <p:nvPr/>
          </p:nvSpPr>
          <p:spPr>
            <a:xfrm>
              <a:off x="2814638" y="3949645"/>
              <a:ext cx="1066800" cy="1231900"/>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9026" name="Google Shape;9026;p138"/>
            <p:cNvCxnSpPr/>
            <p:nvPr/>
          </p:nvCxnSpPr>
          <p:spPr>
            <a:xfrm>
              <a:off x="2814638" y="4227457"/>
              <a:ext cx="1058862" cy="3175"/>
            </a:xfrm>
            <a:prstGeom prst="straightConnector1">
              <a:avLst/>
            </a:prstGeom>
            <a:noFill/>
            <a:ln w="19050" cap="flat" cmpd="sng">
              <a:solidFill>
                <a:srgbClr val="000000"/>
              </a:solidFill>
              <a:prstDash val="solid"/>
              <a:round/>
              <a:headEnd type="none" w="med" len="med"/>
              <a:tailEnd type="none" w="med" len="med"/>
            </a:ln>
          </p:spPr>
        </p:cxnSp>
        <p:sp>
          <p:nvSpPr>
            <p:cNvPr id="9027" name="Google Shape;9027;p138"/>
            <p:cNvSpPr txBox="1"/>
            <p:nvPr/>
          </p:nvSpPr>
          <p:spPr>
            <a:xfrm>
              <a:off x="2773604" y="3957054"/>
              <a:ext cx="1104900" cy="127476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application</a:t>
              </a:r>
              <a:endParaRPr/>
            </a:p>
            <a:p>
              <a:pPr marL="0" marR="0" lvl="0" indent="0" algn="ctr" rtl="0">
                <a:lnSpc>
                  <a:spcPct val="110000"/>
                </a:lnSpc>
                <a:spcBef>
                  <a:spcPts val="0"/>
                </a:spcBef>
                <a:spcAft>
                  <a:spcPts val="0"/>
                </a:spcAft>
                <a:buClr>
                  <a:srgbClr val="0000A3"/>
                </a:buClr>
                <a:buSzPts val="1400"/>
                <a:buFont typeface="Arial"/>
                <a:buNone/>
              </a:pPr>
              <a:r>
                <a:rPr lang="en-US" sz="1400" b="1" i="0" u="none" strike="noStrike" cap="none">
                  <a:solidFill>
                    <a:srgbClr val="0000A3"/>
                  </a:solidFill>
                  <a:latin typeface="Arial"/>
                  <a:ea typeface="Arial"/>
                  <a:cs typeface="Arial"/>
                  <a:sym typeface="Arial"/>
                </a:rPr>
                <a:t>TCP</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network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link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physical</a:t>
              </a:r>
              <a:endParaRPr/>
            </a:p>
          </p:txBody>
        </p:sp>
        <p:grpSp>
          <p:nvGrpSpPr>
            <p:cNvPr id="9028" name="Google Shape;9028;p138"/>
            <p:cNvGrpSpPr/>
            <p:nvPr/>
          </p:nvGrpSpPr>
          <p:grpSpPr>
            <a:xfrm flipH="1">
              <a:off x="2151063" y="4424307"/>
              <a:ext cx="673100" cy="701675"/>
              <a:chOff x="-44" y="1473"/>
              <a:chExt cx="981" cy="1105"/>
            </a:xfrm>
          </p:grpSpPr>
          <p:pic>
            <p:nvPicPr>
              <p:cNvPr id="9029" name="Google Shape;9029;p13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030" name="Google Shape;9030;p13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9031" name="Google Shape;9031;p138"/>
            <p:cNvCxnSpPr/>
            <p:nvPr/>
          </p:nvCxnSpPr>
          <p:spPr>
            <a:xfrm>
              <a:off x="2819400" y="4456057"/>
              <a:ext cx="1058863" cy="3175"/>
            </a:xfrm>
            <a:prstGeom prst="straightConnector1">
              <a:avLst/>
            </a:prstGeom>
            <a:noFill/>
            <a:ln w="19050" cap="flat" cmpd="sng">
              <a:solidFill>
                <a:srgbClr val="000000"/>
              </a:solidFill>
              <a:prstDash val="solid"/>
              <a:round/>
              <a:headEnd type="none" w="med" len="med"/>
              <a:tailEnd type="none" w="med" len="med"/>
            </a:ln>
          </p:spPr>
        </p:cxnSp>
        <p:cxnSp>
          <p:nvCxnSpPr>
            <p:cNvPr id="9032" name="Google Shape;9032;p138"/>
            <p:cNvCxnSpPr/>
            <p:nvPr/>
          </p:nvCxnSpPr>
          <p:spPr>
            <a:xfrm>
              <a:off x="2824163" y="4684657"/>
              <a:ext cx="1058862" cy="3175"/>
            </a:xfrm>
            <a:prstGeom prst="straightConnector1">
              <a:avLst/>
            </a:prstGeom>
            <a:noFill/>
            <a:ln w="19050" cap="flat" cmpd="sng">
              <a:solidFill>
                <a:srgbClr val="000000"/>
              </a:solidFill>
              <a:prstDash val="solid"/>
              <a:round/>
              <a:headEnd type="none" w="med" len="med"/>
              <a:tailEnd type="none" w="med" len="med"/>
            </a:ln>
          </p:spPr>
        </p:cxnSp>
        <p:cxnSp>
          <p:nvCxnSpPr>
            <p:cNvPr id="9033" name="Google Shape;9033;p138"/>
            <p:cNvCxnSpPr/>
            <p:nvPr/>
          </p:nvCxnSpPr>
          <p:spPr>
            <a:xfrm>
              <a:off x="2827338" y="4924370"/>
              <a:ext cx="1060450" cy="3175"/>
            </a:xfrm>
            <a:prstGeom prst="straightConnector1">
              <a:avLst/>
            </a:prstGeom>
            <a:noFill/>
            <a:ln w="19050" cap="flat" cmpd="sng">
              <a:solidFill>
                <a:srgbClr val="000000"/>
              </a:solidFill>
              <a:prstDash val="solid"/>
              <a:round/>
              <a:headEnd type="none" w="med" len="med"/>
              <a:tailEnd type="none" w="med" len="med"/>
            </a:ln>
          </p:spPr>
        </p:cxnSp>
        <p:grpSp>
          <p:nvGrpSpPr>
            <p:cNvPr id="9034" name="Google Shape;9034;p138"/>
            <p:cNvGrpSpPr/>
            <p:nvPr/>
          </p:nvGrpSpPr>
          <p:grpSpPr>
            <a:xfrm>
              <a:off x="7794625" y="3673978"/>
              <a:ext cx="2047875" cy="1620287"/>
              <a:chOff x="4882752" y="4007261"/>
              <a:chExt cx="2046816" cy="1619544"/>
            </a:xfrm>
          </p:grpSpPr>
          <p:sp>
            <p:nvSpPr>
              <p:cNvPr id="9035" name="Google Shape;9035;p138"/>
              <p:cNvSpPr txBox="1"/>
              <p:nvPr/>
            </p:nvSpPr>
            <p:spPr>
              <a:xfrm>
                <a:off x="4882752" y="4007261"/>
                <a:ext cx="122608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1" u="none" strike="noStrike" cap="none">
                    <a:solidFill>
                      <a:srgbClr val="000099"/>
                    </a:solidFill>
                    <a:latin typeface="Arial"/>
                    <a:ea typeface="Arial"/>
                    <a:cs typeface="Arial"/>
                    <a:sym typeface="Arial"/>
                  </a:rPr>
                  <a:t>destination</a:t>
                </a:r>
                <a:endParaRPr sz="2000" b="0" i="1" u="none" strike="noStrike" cap="none">
                  <a:solidFill>
                    <a:srgbClr val="000099"/>
                  </a:solidFill>
                  <a:latin typeface="Arial"/>
                  <a:ea typeface="Arial"/>
                  <a:cs typeface="Arial"/>
                  <a:sym typeface="Arial"/>
                </a:endParaRPr>
              </a:p>
            </p:txBody>
          </p:sp>
          <p:grpSp>
            <p:nvGrpSpPr>
              <p:cNvPr id="9036" name="Google Shape;9036;p138"/>
              <p:cNvGrpSpPr/>
              <p:nvPr/>
            </p:nvGrpSpPr>
            <p:grpSpPr>
              <a:xfrm>
                <a:off x="4927179" y="4319856"/>
                <a:ext cx="2002389" cy="1306949"/>
                <a:chOff x="1305623" y="4714561"/>
                <a:chExt cx="2002389" cy="1306949"/>
              </a:xfrm>
            </p:grpSpPr>
            <p:sp>
              <p:nvSpPr>
                <p:cNvPr id="9037" name="Google Shape;9037;p138"/>
                <p:cNvSpPr/>
                <p:nvPr/>
              </p:nvSpPr>
              <p:spPr>
                <a:xfrm>
                  <a:off x="2426569" y="4714561"/>
                  <a:ext cx="288261" cy="1290044"/>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38" name="Google Shape;9038;p138"/>
                <p:cNvSpPr/>
                <p:nvPr/>
              </p:nvSpPr>
              <p:spPr>
                <a:xfrm>
                  <a:off x="1398616" y="4722494"/>
                  <a:ext cx="1045433" cy="127129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9039" name="Google Shape;9039;p138"/>
                <p:cNvSpPr/>
                <p:nvPr/>
              </p:nvSpPr>
              <p:spPr>
                <a:xfrm>
                  <a:off x="1341249" y="4752754"/>
                  <a:ext cx="1067215" cy="1231976"/>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9040" name="Google Shape;9040;p138"/>
                <p:cNvCxnSpPr/>
                <p:nvPr/>
              </p:nvCxnSpPr>
              <p:spPr>
                <a:xfrm>
                  <a:off x="1341249" y="5031313"/>
                  <a:ext cx="1059231" cy="2888"/>
                </a:xfrm>
                <a:prstGeom prst="straightConnector1">
                  <a:avLst/>
                </a:prstGeom>
                <a:noFill/>
                <a:ln w="19050" cap="flat" cmpd="sng">
                  <a:solidFill>
                    <a:srgbClr val="000000"/>
                  </a:solidFill>
                  <a:prstDash val="solid"/>
                  <a:round/>
                  <a:headEnd type="none" w="med" len="med"/>
                  <a:tailEnd type="none" w="med" len="med"/>
                </a:ln>
              </p:spPr>
            </p:cxnSp>
            <p:sp>
              <p:nvSpPr>
                <p:cNvPr id="9041" name="Google Shape;9041;p138"/>
                <p:cNvSpPr txBox="1"/>
                <p:nvPr/>
              </p:nvSpPr>
              <p:spPr>
                <a:xfrm>
                  <a:off x="1305623" y="4747333"/>
                  <a:ext cx="1104329" cy="127417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application</a:t>
                  </a:r>
                  <a:endParaRPr/>
                </a:p>
                <a:p>
                  <a:pPr marL="0" marR="0" lvl="0" indent="0" algn="ctr" rtl="0">
                    <a:lnSpc>
                      <a:spcPct val="110000"/>
                    </a:lnSpc>
                    <a:spcBef>
                      <a:spcPts val="0"/>
                    </a:spcBef>
                    <a:spcAft>
                      <a:spcPts val="0"/>
                    </a:spcAft>
                    <a:buClr>
                      <a:srgbClr val="0000A3"/>
                    </a:buClr>
                    <a:buSzPts val="1400"/>
                    <a:buFont typeface="Arial"/>
                    <a:buNone/>
                  </a:pPr>
                  <a:r>
                    <a:rPr lang="en-US" sz="1400" b="1" i="0" u="none" strike="noStrike" cap="none">
                      <a:solidFill>
                        <a:srgbClr val="0000A3"/>
                      </a:solidFill>
                      <a:latin typeface="Arial"/>
                      <a:ea typeface="Arial"/>
                      <a:cs typeface="Arial"/>
                      <a:sym typeface="Arial"/>
                    </a:rPr>
                    <a:t>TCP</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network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link</a:t>
                  </a:r>
                  <a:endParaRPr/>
                </a:p>
                <a:p>
                  <a:pPr marL="0" marR="0" lvl="0" indent="0" algn="ctr" rtl="0">
                    <a:lnSpc>
                      <a:spcPct val="110000"/>
                    </a:lnSpc>
                    <a:spcBef>
                      <a:spcPts val="0"/>
                    </a:spcBef>
                    <a:spcAft>
                      <a:spcPts val="0"/>
                    </a:spcAft>
                    <a:buClr>
                      <a:srgbClr val="BFBFBF"/>
                    </a:buClr>
                    <a:buSzPts val="1400"/>
                    <a:buFont typeface="Arial"/>
                    <a:buNone/>
                  </a:pPr>
                  <a:r>
                    <a:rPr lang="en-US" sz="1400" b="0" i="0" u="none" strike="noStrike" cap="none">
                      <a:solidFill>
                        <a:srgbClr val="BFBFBF"/>
                      </a:solidFill>
                      <a:latin typeface="Arial"/>
                      <a:ea typeface="Arial"/>
                      <a:cs typeface="Arial"/>
                      <a:sym typeface="Arial"/>
                    </a:rPr>
                    <a:t>physical</a:t>
                  </a:r>
                  <a:endParaRPr/>
                </a:p>
              </p:txBody>
            </p:sp>
            <p:grpSp>
              <p:nvGrpSpPr>
                <p:cNvPr id="9042" name="Google Shape;9042;p138"/>
                <p:cNvGrpSpPr/>
                <p:nvPr/>
              </p:nvGrpSpPr>
              <p:grpSpPr>
                <a:xfrm flipH="1">
                  <a:off x="2634682" y="5076164"/>
                  <a:ext cx="673330" cy="701684"/>
                  <a:chOff x="-44" y="1473"/>
                  <a:chExt cx="981" cy="1105"/>
                </a:xfrm>
              </p:grpSpPr>
              <p:pic>
                <p:nvPicPr>
                  <p:cNvPr id="9043" name="Google Shape;9043;p13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044" name="Google Shape;9044;p13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9045" name="Google Shape;9045;p138"/>
                <p:cNvCxnSpPr/>
                <p:nvPr/>
              </p:nvCxnSpPr>
              <p:spPr>
                <a:xfrm>
                  <a:off x="1345720" y="52602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9046" name="Google Shape;9046;p138"/>
                <p:cNvCxnSpPr/>
                <p:nvPr/>
              </p:nvCxnSpPr>
              <p:spPr>
                <a:xfrm>
                  <a:off x="1350191" y="54891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9047" name="Google Shape;9047;p138"/>
                <p:cNvCxnSpPr/>
                <p:nvPr/>
              </p:nvCxnSpPr>
              <p:spPr>
                <a:xfrm>
                  <a:off x="1354662" y="5728213"/>
                  <a:ext cx="1059231" cy="2888"/>
                </a:xfrm>
                <a:prstGeom prst="straightConnector1">
                  <a:avLst/>
                </a:prstGeom>
                <a:noFill/>
                <a:ln w="19050" cap="flat" cmpd="sng">
                  <a:solidFill>
                    <a:srgbClr val="000000"/>
                  </a:solidFill>
                  <a:prstDash val="solid"/>
                  <a:round/>
                  <a:headEnd type="none" w="med" len="med"/>
                  <a:tailEnd type="none" w="med" len="med"/>
                </a:ln>
              </p:spPr>
            </p:cxnSp>
          </p:grpSp>
        </p:grpSp>
        <p:sp>
          <p:nvSpPr>
            <p:cNvPr id="9048" name="Google Shape;9048;p138"/>
            <p:cNvSpPr/>
            <p:nvPr/>
          </p:nvSpPr>
          <p:spPr>
            <a:xfrm>
              <a:off x="4581324" y="4994579"/>
              <a:ext cx="542925" cy="295275"/>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49" name="Google Shape;9049;p138"/>
            <p:cNvSpPr/>
            <p:nvPr/>
          </p:nvSpPr>
          <p:spPr>
            <a:xfrm>
              <a:off x="5622724" y="4988229"/>
              <a:ext cx="506413" cy="307975"/>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50" name="Google Shape;9050;p138"/>
            <p:cNvSpPr/>
            <p:nvPr/>
          </p:nvSpPr>
          <p:spPr>
            <a:xfrm>
              <a:off x="4557512" y="5380342"/>
              <a:ext cx="481012" cy="238125"/>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51" name="Google Shape;9051;p138"/>
            <p:cNvSpPr/>
            <p:nvPr/>
          </p:nvSpPr>
          <p:spPr>
            <a:xfrm>
              <a:off x="5505249" y="5356529"/>
              <a:ext cx="630238" cy="247650"/>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52" name="Google Shape;9052;p138"/>
            <p:cNvSpPr/>
            <p:nvPr/>
          </p:nvSpPr>
          <p:spPr>
            <a:xfrm>
              <a:off x="6173587" y="5410504"/>
              <a:ext cx="206375" cy="50800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53" name="Google Shape;9053;p138"/>
            <p:cNvSpPr/>
            <p:nvPr/>
          </p:nvSpPr>
          <p:spPr>
            <a:xfrm>
              <a:off x="4936923" y="5943904"/>
              <a:ext cx="970395" cy="81756"/>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54" name="Google Shape;9054;p138"/>
            <p:cNvSpPr/>
            <p:nvPr/>
          </p:nvSpPr>
          <p:spPr>
            <a:xfrm>
              <a:off x="4400349" y="5424888"/>
              <a:ext cx="193675" cy="404716"/>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55" name="Google Shape;9055;p138"/>
            <p:cNvSpPr/>
            <p:nvPr/>
          </p:nvSpPr>
          <p:spPr>
            <a:xfrm>
              <a:off x="3329610" y="4423977"/>
              <a:ext cx="5073926" cy="1298611"/>
            </a:xfrm>
            <a:custGeom>
              <a:avLst/>
              <a:gdLst/>
              <a:ahLst/>
              <a:cxnLst/>
              <a:rect l="l" t="t" r="r" b="b"/>
              <a:pathLst>
                <a:path w="5156094" h="1559667" extrusionOk="0">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cap="flat" cmpd="sng">
              <a:solidFill>
                <a:srgbClr val="0000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056" name="Google Shape;9056;p138"/>
            <p:cNvGrpSpPr/>
            <p:nvPr/>
          </p:nvGrpSpPr>
          <p:grpSpPr>
            <a:xfrm>
              <a:off x="5868328" y="5862061"/>
              <a:ext cx="496248" cy="260542"/>
              <a:chOff x="7493876" y="2774731"/>
              <a:chExt cx="1481958" cy="894622"/>
            </a:xfrm>
          </p:grpSpPr>
          <p:sp>
            <p:nvSpPr>
              <p:cNvPr id="9057" name="Google Shape;9057;p13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058" name="Google Shape;9058;p13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059" name="Google Shape;9059;p138"/>
              <p:cNvGrpSpPr/>
              <p:nvPr/>
            </p:nvGrpSpPr>
            <p:grpSpPr>
              <a:xfrm>
                <a:off x="7713663" y="2848339"/>
                <a:ext cx="1042107" cy="425543"/>
                <a:chOff x="7786941" y="2884917"/>
                <a:chExt cx="897649" cy="353919"/>
              </a:xfrm>
            </p:grpSpPr>
            <p:sp>
              <p:nvSpPr>
                <p:cNvPr id="9060" name="Google Shape;9060;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61" name="Google Shape;9061;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62" name="Google Shape;9062;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63" name="Google Shape;9063;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sp>
        <p:nvSpPr>
          <p:cNvPr id="9064" name="Google Shape;9064;p138"/>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Explicit congestion notification </a:t>
            </a:r>
            <a:r>
              <a:rPr lang="en-US" sz="3600"/>
              <a:t>(ECN)</a:t>
            </a:r>
            <a:endParaRPr sz="4400" b="0"/>
          </a:p>
        </p:txBody>
      </p:sp>
      <p:sp>
        <p:nvSpPr>
          <p:cNvPr id="9065" name="Google Shape;9065;p138"/>
          <p:cNvSpPr txBox="1"/>
          <p:nvPr/>
        </p:nvSpPr>
        <p:spPr>
          <a:xfrm>
            <a:off x="719638" y="1274465"/>
            <a:ext cx="11177587" cy="2620218"/>
          </a:xfrm>
          <a:prstGeom prst="rect">
            <a:avLst/>
          </a:prstGeom>
          <a:noFill/>
          <a:ln>
            <a:noFill/>
          </a:ln>
        </p:spPr>
        <p:txBody>
          <a:bodyPr spcFirstLastPara="1" wrap="square" lIns="91425" tIns="45700" rIns="91425" bIns="45700" anchor="t" anchorCtr="0">
            <a:normAutofit/>
          </a:bodyPr>
          <a:lstStyle/>
          <a:p>
            <a:pPr marL="5080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TCP deployments often implement </a:t>
            </a:r>
            <a:r>
              <a:rPr lang="en-US" sz="2800" b="0" i="1" u="none" strike="noStrike" cap="none">
                <a:solidFill>
                  <a:srgbClr val="C00000"/>
                </a:solidFill>
                <a:latin typeface="Calibri"/>
                <a:ea typeface="Calibri"/>
                <a:cs typeface="Calibri"/>
                <a:sym typeface="Calibri"/>
              </a:rPr>
              <a:t>network-assisted </a:t>
            </a:r>
            <a:r>
              <a:rPr lang="en-US" sz="2800" b="0" i="0" u="none" strike="noStrike" cap="none">
                <a:solidFill>
                  <a:srgbClr val="000000"/>
                </a:solidFill>
                <a:latin typeface="Calibri"/>
                <a:ea typeface="Calibri"/>
                <a:cs typeface="Calibri"/>
                <a:sym typeface="Calibri"/>
              </a:rPr>
              <a:t>congestion control:</a:t>
            </a:r>
            <a:endParaRPr/>
          </a:p>
          <a:p>
            <a:pPr marL="457200" marR="0" lvl="0" indent="-21590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two bits in IP header (ToS field) marked </a:t>
            </a:r>
            <a:r>
              <a:rPr lang="en-US" sz="2400" b="0" i="1" u="none" strike="noStrike" cap="none">
                <a:solidFill>
                  <a:srgbClr val="C00000"/>
                </a:solidFill>
                <a:latin typeface="Calibri"/>
                <a:ea typeface="Calibri"/>
                <a:cs typeface="Calibri"/>
                <a:sym typeface="Calibri"/>
              </a:rPr>
              <a:t>by network router</a:t>
            </a:r>
            <a:r>
              <a:rPr lang="en-US" sz="2400" b="0" i="0" u="none" strike="noStrike" cap="none">
                <a:solidFill>
                  <a:srgbClr val="C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to indicate congestion</a:t>
            </a:r>
            <a:endParaRPr/>
          </a:p>
          <a:p>
            <a:pPr marL="800100" marR="0" lvl="1" indent="-215900" algn="l" rtl="0">
              <a:lnSpc>
                <a:spcPct val="90000"/>
              </a:lnSpc>
              <a:spcBef>
                <a:spcPts val="400"/>
              </a:spcBef>
              <a:spcAft>
                <a:spcPts val="0"/>
              </a:spcAft>
              <a:buClr>
                <a:srgbClr val="0000A3"/>
              </a:buClr>
              <a:buSzPts val="2400"/>
              <a:buFont typeface="Arial"/>
              <a:buChar char="•"/>
            </a:pPr>
            <a:r>
              <a:rPr lang="en-US" sz="2400" b="0" i="1" u="none" strike="noStrike" cap="none">
                <a:solidFill>
                  <a:srgbClr val="000000"/>
                </a:solidFill>
                <a:latin typeface="Calibri"/>
                <a:ea typeface="Calibri"/>
                <a:cs typeface="Calibri"/>
                <a:sym typeface="Calibri"/>
              </a:rPr>
              <a:t>policy </a:t>
            </a:r>
            <a:r>
              <a:rPr lang="en-US" sz="2400" b="0" i="0" u="none" strike="noStrike" cap="none">
                <a:solidFill>
                  <a:srgbClr val="000000"/>
                </a:solidFill>
                <a:latin typeface="Calibri"/>
                <a:ea typeface="Calibri"/>
                <a:cs typeface="Calibri"/>
                <a:sym typeface="Calibri"/>
              </a:rPr>
              <a:t>to determine marking chosen by network operator</a:t>
            </a:r>
            <a:endParaRPr/>
          </a:p>
          <a:p>
            <a:pPr marL="457200" marR="0" lvl="0" indent="-21590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congestion indication carried to destination</a:t>
            </a:r>
            <a:endParaRPr/>
          </a:p>
          <a:p>
            <a:pPr marL="457200" marR="0" lvl="0" indent="-21590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destination sets ECE bit on ACK segment to notify sender of congestion</a:t>
            </a:r>
            <a:endParaRPr/>
          </a:p>
          <a:p>
            <a:pPr marL="457200" marR="0" lvl="0" indent="-21590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involves both IP </a:t>
            </a:r>
            <a:r>
              <a:rPr lang="en-US" sz="2000" b="0" i="0" u="none" strike="noStrike" cap="none">
                <a:solidFill>
                  <a:srgbClr val="000000"/>
                </a:solidFill>
                <a:latin typeface="Calibri"/>
                <a:ea typeface="Calibri"/>
                <a:cs typeface="Calibri"/>
                <a:sym typeface="Calibri"/>
              </a:rPr>
              <a:t>(IP header ECN bit marking) </a:t>
            </a:r>
            <a:r>
              <a:rPr lang="en-US" sz="2400" b="0" i="0" u="none" strike="noStrike" cap="none">
                <a:solidFill>
                  <a:srgbClr val="000000"/>
                </a:solidFill>
                <a:latin typeface="Calibri"/>
                <a:ea typeface="Calibri"/>
                <a:cs typeface="Calibri"/>
                <a:sym typeface="Calibri"/>
              </a:rPr>
              <a:t>and TCP </a:t>
            </a:r>
            <a:r>
              <a:rPr lang="en-US" sz="2000" b="0" i="0" u="none" strike="noStrike" cap="none">
                <a:solidFill>
                  <a:srgbClr val="000000"/>
                </a:solidFill>
                <a:latin typeface="Calibri"/>
                <a:ea typeface="Calibri"/>
                <a:cs typeface="Calibri"/>
                <a:sym typeface="Calibri"/>
              </a:rPr>
              <a:t>(TCP header C,E bit marking)</a:t>
            </a:r>
            <a:endParaRPr sz="2400" b="0" i="0" u="none" strike="noStrike" cap="none">
              <a:solidFill>
                <a:srgbClr val="000000"/>
              </a:solidFill>
              <a:latin typeface="Calibri"/>
              <a:ea typeface="Calibri"/>
              <a:cs typeface="Calibri"/>
              <a:sym typeface="Calibri"/>
            </a:endParaRPr>
          </a:p>
        </p:txBody>
      </p:sp>
      <p:grpSp>
        <p:nvGrpSpPr>
          <p:cNvPr id="9066" name="Google Shape;9066;p138"/>
          <p:cNvGrpSpPr/>
          <p:nvPr/>
        </p:nvGrpSpPr>
        <p:grpSpPr>
          <a:xfrm>
            <a:off x="3226593" y="5686054"/>
            <a:ext cx="1493838" cy="307975"/>
            <a:chOff x="1502428" y="5844331"/>
            <a:chExt cx="1493249" cy="307777"/>
          </a:xfrm>
        </p:grpSpPr>
        <p:grpSp>
          <p:nvGrpSpPr>
            <p:cNvPr id="9067" name="Google Shape;9067;p138"/>
            <p:cNvGrpSpPr/>
            <p:nvPr/>
          </p:nvGrpSpPr>
          <p:grpSpPr>
            <a:xfrm>
              <a:off x="1502428" y="5844331"/>
              <a:ext cx="1493249" cy="307777"/>
              <a:chOff x="3621632" y="5775938"/>
              <a:chExt cx="1493249" cy="307777"/>
            </a:xfrm>
          </p:grpSpPr>
          <p:grpSp>
            <p:nvGrpSpPr>
              <p:cNvPr id="9068" name="Google Shape;9068;p138"/>
              <p:cNvGrpSpPr/>
              <p:nvPr/>
            </p:nvGrpSpPr>
            <p:grpSpPr>
              <a:xfrm>
                <a:off x="3999308" y="5783870"/>
                <a:ext cx="821517" cy="260606"/>
                <a:chOff x="-2975522" y="4129762"/>
                <a:chExt cx="1281721" cy="456281"/>
              </a:xfrm>
            </p:grpSpPr>
            <p:sp>
              <p:nvSpPr>
                <p:cNvPr id="9069" name="Google Shape;9069;p138"/>
                <p:cNvSpPr/>
                <p:nvPr/>
              </p:nvSpPr>
              <p:spPr>
                <a:xfrm>
                  <a:off x="-2903722" y="4135317"/>
                  <a:ext cx="1151258" cy="341655"/>
                </a:xfrm>
                <a:prstGeom prst="rect">
                  <a:avLst/>
                </a:prstGeom>
                <a:solidFill>
                  <a:srgbClr val="008000"/>
                </a:solidFill>
                <a:ln w="12700" cap="flat" cmpd="sng">
                  <a:solidFill>
                    <a:srgbClr val="00664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70" name="Google Shape;9070;p138"/>
                <p:cNvSpPr/>
                <p:nvPr/>
              </p:nvSpPr>
              <p:spPr>
                <a:xfrm>
                  <a:off x="-2968093" y="4221426"/>
                  <a:ext cx="1148783" cy="344432"/>
                </a:xfrm>
                <a:prstGeom prst="rect">
                  <a:avLst/>
                </a:prstGeom>
                <a:solidFill>
                  <a:srgbClr val="008000"/>
                </a:solidFill>
                <a:ln w="12700" cap="flat" cmpd="sng">
                  <a:solidFill>
                    <a:srgbClr val="00664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71" name="Google Shape;9071;p138"/>
                <p:cNvSpPr/>
                <p:nvPr/>
              </p:nvSpPr>
              <p:spPr>
                <a:xfrm>
                  <a:off x="-2975522" y="4129762"/>
                  <a:ext cx="1223057" cy="94441"/>
                </a:xfrm>
                <a:custGeom>
                  <a:avLst/>
                  <a:gdLst/>
                  <a:ahLst/>
                  <a:cxnLst/>
                  <a:rect l="l" t="t" r="r" b="b"/>
                  <a:pathLst>
                    <a:path w="1223105" h="93730" extrusionOk="0">
                      <a:moveTo>
                        <a:pt x="0" y="89042"/>
                      </a:moveTo>
                      <a:lnTo>
                        <a:pt x="70293" y="0"/>
                      </a:lnTo>
                      <a:lnTo>
                        <a:pt x="1223105" y="4687"/>
                      </a:lnTo>
                      <a:lnTo>
                        <a:pt x="1143439" y="93730"/>
                      </a:lnTo>
                      <a:lnTo>
                        <a:pt x="0" y="89042"/>
                      </a:lnTo>
                      <a:close/>
                    </a:path>
                  </a:pathLst>
                </a:custGeom>
                <a:solidFill>
                  <a:srgbClr val="32936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72" name="Google Shape;9072;p138"/>
                <p:cNvSpPr/>
                <p:nvPr/>
              </p:nvSpPr>
              <p:spPr>
                <a:xfrm rot="10411447" flipH="1">
                  <a:off x="-1853972" y="4146428"/>
                  <a:ext cx="136170" cy="433318"/>
                </a:xfrm>
                <a:custGeom>
                  <a:avLst/>
                  <a:gdLst/>
                  <a:ahLst/>
                  <a:cxnLst/>
                  <a:rect l="l" t="t" r="r" b="b"/>
                  <a:pathLst>
                    <a:path w="136342" h="891908" extrusionOk="0">
                      <a:moveTo>
                        <a:pt x="36019" y="731496"/>
                      </a:moveTo>
                      <a:lnTo>
                        <a:pt x="0" y="1"/>
                      </a:lnTo>
                      <a:lnTo>
                        <a:pt x="100909" y="172120"/>
                      </a:lnTo>
                      <a:lnTo>
                        <a:pt x="136342" y="891907"/>
                      </a:lnTo>
                      <a:lnTo>
                        <a:pt x="36019" y="731496"/>
                      </a:lnTo>
                      <a:close/>
                    </a:path>
                  </a:pathLst>
                </a:custGeom>
                <a:solidFill>
                  <a:srgbClr val="32936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073" name="Google Shape;9073;p138"/>
              <p:cNvSpPr txBox="1"/>
              <p:nvPr/>
            </p:nvSpPr>
            <p:spPr>
              <a:xfrm>
                <a:off x="3621632" y="5775938"/>
                <a:ext cx="14932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Tahoma"/>
                  <a:buNone/>
                </a:pPr>
                <a:r>
                  <a:rPr lang="en-US" sz="1400" b="0" i="0" u="none" strike="noStrike" cap="none">
                    <a:solidFill>
                      <a:srgbClr val="FFFFFF"/>
                    </a:solidFill>
                    <a:latin typeface="Tahoma"/>
                    <a:ea typeface="Tahoma"/>
                    <a:cs typeface="Tahoma"/>
                    <a:sym typeface="Tahoma"/>
                  </a:rPr>
                  <a:t>ECN=10</a:t>
                </a:r>
                <a:endParaRPr/>
              </a:p>
            </p:txBody>
          </p:sp>
        </p:grpSp>
        <p:cxnSp>
          <p:nvCxnSpPr>
            <p:cNvPr id="9074" name="Google Shape;9074;p138"/>
            <p:cNvCxnSpPr/>
            <p:nvPr/>
          </p:nvCxnSpPr>
          <p:spPr>
            <a:xfrm rot="10800000" flipH="1">
              <a:off x="2150568" y="6133267"/>
              <a:ext cx="612066" cy="1"/>
            </a:xfrm>
            <a:prstGeom prst="straightConnector1">
              <a:avLst/>
            </a:prstGeom>
            <a:noFill/>
            <a:ln w="9525" cap="flat" cmpd="sng">
              <a:solidFill>
                <a:srgbClr val="008000"/>
              </a:solidFill>
              <a:prstDash val="solid"/>
              <a:round/>
              <a:headEnd type="none" w="med" len="med"/>
              <a:tailEnd type="triangle" w="med" len="med"/>
            </a:ln>
          </p:spPr>
        </p:cxnSp>
      </p:grpSp>
      <p:grpSp>
        <p:nvGrpSpPr>
          <p:cNvPr id="9075" name="Google Shape;9075;p138"/>
          <p:cNvGrpSpPr/>
          <p:nvPr/>
        </p:nvGrpSpPr>
        <p:grpSpPr>
          <a:xfrm>
            <a:off x="5345906" y="5617791"/>
            <a:ext cx="1493837" cy="358775"/>
            <a:chOff x="3621632" y="5775938"/>
            <a:chExt cx="1493249" cy="357723"/>
          </a:xfrm>
        </p:grpSpPr>
        <p:grpSp>
          <p:nvGrpSpPr>
            <p:cNvPr id="9076" name="Google Shape;9076;p138"/>
            <p:cNvGrpSpPr/>
            <p:nvPr/>
          </p:nvGrpSpPr>
          <p:grpSpPr>
            <a:xfrm>
              <a:off x="3621632" y="5775938"/>
              <a:ext cx="1493249" cy="307777"/>
              <a:chOff x="3621632" y="5775938"/>
              <a:chExt cx="1493249" cy="307777"/>
            </a:xfrm>
          </p:grpSpPr>
          <p:grpSp>
            <p:nvGrpSpPr>
              <p:cNvPr id="9077" name="Google Shape;9077;p138"/>
              <p:cNvGrpSpPr/>
              <p:nvPr/>
            </p:nvGrpSpPr>
            <p:grpSpPr>
              <a:xfrm>
                <a:off x="3999308" y="5783852"/>
                <a:ext cx="821480" cy="260019"/>
                <a:chOff x="-2975522" y="4129732"/>
                <a:chExt cx="1281665" cy="455254"/>
              </a:xfrm>
            </p:grpSpPr>
            <p:sp>
              <p:nvSpPr>
                <p:cNvPr id="9078" name="Google Shape;9078;p138"/>
                <p:cNvSpPr/>
                <p:nvPr/>
              </p:nvSpPr>
              <p:spPr>
                <a:xfrm>
                  <a:off x="-2903723" y="4135274"/>
                  <a:ext cx="1151259" cy="340871"/>
                </a:xfrm>
                <a:prstGeom prst="rect">
                  <a:avLst/>
                </a:prstGeom>
                <a:solidFill>
                  <a:srgbClr val="008000"/>
                </a:solidFill>
                <a:ln w="12700" cap="flat" cmpd="sng">
                  <a:solidFill>
                    <a:srgbClr val="00664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79" name="Google Shape;9079;p138"/>
                <p:cNvSpPr/>
                <p:nvPr/>
              </p:nvSpPr>
              <p:spPr>
                <a:xfrm>
                  <a:off x="-2968095" y="4221184"/>
                  <a:ext cx="1148783" cy="343644"/>
                </a:xfrm>
                <a:prstGeom prst="rect">
                  <a:avLst/>
                </a:prstGeom>
                <a:solidFill>
                  <a:srgbClr val="008000"/>
                </a:solidFill>
                <a:ln w="12700" cap="flat" cmpd="sng">
                  <a:solidFill>
                    <a:srgbClr val="00664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80" name="Google Shape;9080;p138"/>
                <p:cNvSpPr/>
                <p:nvPr/>
              </p:nvSpPr>
              <p:spPr>
                <a:xfrm>
                  <a:off x="-2975522" y="4129732"/>
                  <a:ext cx="1223057" cy="94225"/>
                </a:xfrm>
                <a:custGeom>
                  <a:avLst/>
                  <a:gdLst/>
                  <a:ahLst/>
                  <a:cxnLst/>
                  <a:rect l="l" t="t" r="r" b="b"/>
                  <a:pathLst>
                    <a:path w="1223105" h="93730" extrusionOk="0">
                      <a:moveTo>
                        <a:pt x="0" y="89042"/>
                      </a:moveTo>
                      <a:lnTo>
                        <a:pt x="70293" y="0"/>
                      </a:lnTo>
                      <a:lnTo>
                        <a:pt x="1223105" y="4687"/>
                      </a:lnTo>
                      <a:lnTo>
                        <a:pt x="1143439" y="93730"/>
                      </a:lnTo>
                      <a:lnTo>
                        <a:pt x="0" y="89042"/>
                      </a:lnTo>
                      <a:close/>
                    </a:path>
                  </a:pathLst>
                </a:custGeom>
                <a:solidFill>
                  <a:srgbClr val="32936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81" name="Google Shape;9081;p138"/>
                <p:cNvSpPr/>
                <p:nvPr/>
              </p:nvSpPr>
              <p:spPr>
                <a:xfrm rot="10411447" flipH="1">
                  <a:off x="-1853974" y="4146360"/>
                  <a:ext cx="136171" cy="432326"/>
                </a:xfrm>
                <a:custGeom>
                  <a:avLst/>
                  <a:gdLst/>
                  <a:ahLst/>
                  <a:cxnLst/>
                  <a:rect l="l" t="t" r="r" b="b"/>
                  <a:pathLst>
                    <a:path w="136342" h="891908" extrusionOk="0">
                      <a:moveTo>
                        <a:pt x="36019" y="731496"/>
                      </a:moveTo>
                      <a:lnTo>
                        <a:pt x="0" y="1"/>
                      </a:lnTo>
                      <a:lnTo>
                        <a:pt x="100909" y="172120"/>
                      </a:lnTo>
                      <a:lnTo>
                        <a:pt x="136342" y="891907"/>
                      </a:lnTo>
                      <a:lnTo>
                        <a:pt x="36019" y="731496"/>
                      </a:lnTo>
                      <a:close/>
                    </a:path>
                  </a:pathLst>
                </a:custGeom>
                <a:solidFill>
                  <a:srgbClr val="32936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082" name="Google Shape;9082;p138"/>
              <p:cNvSpPr txBox="1"/>
              <p:nvPr/>
            </p:nvSpPr>
            <p:spPr>
              <a:xfrm>
                <a:off x="3621632" y="5775938"/>
                <a:ext cx="14932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Tahoma"/>
                  <a:buNone/>
                </a:pPr>
                <a:r>
                  <a:rPr lang="en-US" sz="1400" b="0" i="0" u="none" strike="noStrike" cap="none">
                    <a:solidFill>
                      <a:srgbClr val="FFFFFF"/>
                    </a:solidFill>
                    <a:latin typeface="Tahoma"/>
                    <a:ea typeface="Tahoma"/>
                    <a:cs typeface="Tahoma"/>
                    <a:sym typeface="Tahoma"/>
                  </a:rPr>
                  <a:t>ECN=</a:t>
                </a:r>
                <a:r>
                  <a:rPr lang="en-US" sz="1400" b="0" i="0" u="none" strike="noStrike" cap="none">
                    <a:solidFill>
                      <a:srgbClr val="FF0000"/>
                    </a:solidFill>
                    <a:latin typeface="Tahoma"/>
                    <a:ea typeface="Tahoma"/>
                    <a:cs typeface="Tahoma"/>
                    <a:sym typeface="Tahoma"/>
                  </a:rPr>
                  <a:t>11</a:t>
                </a:r>
                <a:endParaRPr/>
              </a:p>
            </p:txBody>
          </p:sp>
        </p:grpSp>
        <p:cxnSp>
          <p:nvCxnSpPr>
            <p:cNvPr id="9083" name="Google Shape;9083;p138"/>
            <p:cNvCxnSpPr/>
            <p:nvPr/>
          </p:nvCxnSpPr>
          <p:spPr>
            <a:xfrm rot="10800000" flipH="1">
              <a:off x="4483694" y="5949896"/>
              <a:ext cx="457353" cy="183765"/>
            </a:xfrm>
            <a:prstGeom prst="straightConnector1">
              <a:avLst/>
            </a:prstGeom>
            <a:noFill/>
            <a:ln w="9525" cap="flat" cmpd="sng">
              <a:solidFill>
                <a:srgbClr val="008000"/>
              </a:solidFill>
              <a:prstDash val="solid"/>
              <a:round/>
              <a:headEnd type="none" w="med" len="med"/>
              <a:tailEnd type="triangle" w="med" len="med"/>
            </a:ln>
          </p:spPr>
        </p:cxnSp>
      </p:grpSp>
      <p:grpSp>
        <p:nvGrpSpPr>
          <p:cNvPr id="9084" name="Google Shape;9084;p138"/>
          <p:cNvGrpSpPr/>
          <p:nvPr/>
        </p:nvGrpSpPr>
        <p:grpSpPr>
          <a:xfrm>
            <a:off x="4058443" y="4376366"/>
            <a:ext cx="3983038" cy="379413"/>
            <a:chOff x="2334273" y="4534486"/>
            <a:chExt cx="3981995" cy="378689"/>
          </a:xfrm>
        </p:grpSpPr>
        <p:grpSp>
          <p:nvGrpSpPr>
            <p:cNvPr id="9085" name="Google Shape;9085;p138"/>
            <p:cNvGrpSpPr/>
            <p:nvPr/>
          </p:nvGrpSpPr>
          <p:grpSpPr>
            <a:xfrm>
              <a:off x="3508876" y="4534486"/>
              <a:ext cx="1493249" cy="307777"/>
              <a:chOff x="3508876" y="4414358"/>
              <a:chExt cx="1493249" cy="307777"/>
            </a:xfrm>
          </p:grpSpPr>
          <p:sp>
            <p:nvSpPr>
              <p:cNvPr id="9086" name="Google Shape;9086;p138"/>
              <p:cNvSpPr/>
              <p:nvPr/>
            </p:nvSpPr>
            <p:spPr>
              <a:xfrm>
                <a:off x="3907074" y="4428619"/>
                <a:ext cx="736407" cy="194890"/>
              </a:xfrm>
              <a:prstGeom prst="rect">
                <a:avLst/>
              </a:prstGeom>
              <a:solidFill>
                <a:srgbClr val="008000"/>
              </a:solidFill>
              <a:ln w="12700" cap="flat" cmpd="sng">
                <a:solidFill>
                  <a:srgbClr val="00664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87" name="Google Shape;9087;p138"/>
              <p:cNvSpPr/>
              <p:nvPr/>
            </p:nvSpPr>
            <p:spPr>
              <a:xfrm>
                <a:off x="3863891" y="4478563"/>
                <a:ext cx="737073" cy="196032"/>
              </a:xfrm>
              <a:prstGeom prst="rect">
                <a:avLst/>
              </a:prstGeom>
              <a:solidFill>
                <a:srgbClr val="0000FF"/>
              </a:solidFill>
              <a:ln w="12700" cap="flat" cmpd="sng">
                <a:solidFill>
                  <a:srgbClr val="00009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9088" name="Google Shape;9088;p138"/>
              <p:cNvSpPr/>
              <p:nvPr/>
            </p:nvSpPr>
            <p:spPr>
              <a:xfrm>
                <a:off x="3859775" y="4425511"/>
                <a:ext cx="783947" cy="53534"/>
              </a:xfrm>
              <a:custGeom>
                <a:avLst/>
                <a:gdLst/>
                <a:ahLst/>
                <a:cxnLst/>
                <a:rect l="l" t="t" r="r" b="b"/>
                <a:pathLst>
                  <a:path w="1223105" h="93730" extrusionOk="0">
                    <a:moveTo>
                      <a:pt x="0" y="89042"/>
                    </a:moveTo>
                    <a:lnTo>
                      <a:pt x="70293" y="0"/>
                    </a:lnTo>
                    <a:lnTo>
                      <a:pt x="1223105" y="4687"/>
                    </a:lnTo>
                    <a:lnTo>
                      <a:pt x="1143439" y="93730"/>
                    </a:lnTo>
                    <a:lnTo>
                      <a:pt x="0" y="89042"/>
                    </a:lnTo>
                    <a:close/>
                  </a:path>
                </a:pathLst>
              </a:custGeom>
              <a:solidFill>
                <a:srgbClr val="3366FF"/>
              </a:solidFill>
              <a:ln w="9525" cap="flat" cmpd="sng">
                <a:solidFill>
                  <a:srgbClr val="0000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89" name="Google Shape;9089;p138"/>
              <p:cNvSpPr/>
              <p:nvPr/>
            </p:nvSpPr>
            <p:spPr>
              <a:xfrm rot="10411447" flipH="1">
                <a:off x="4579084" y="4434448"/>
                <a:ext cx="87388" cy="248479"/>
              </a:xfrm>
              <a:custGeom>
                <a:avLst/>
                <a:gdLst/>
                <a:ahLst/>
                <a:cxnLst/>
                <a:rect l="l" t="t" r="r" b="b"/>
                <a:pathLst>
                  <a:path w="136342" h="891908" extrusionOk="0">
                    <a:moveTo>
                      <a:pt x="36019" y="731496"/>
                    </a:moveTo>
                    <a:lnTo>
                      <a:pt x="0" y="1"/>
                    </a:lnTo>
                    <a:lnTo>
                      <a:pt x="100909" y="172120"/>
                    </a:lnTo>
                    <a:lnTo>
                      <a:pt x="136342" y="891907"/>
                    </a:lnTo>
                    <a:lnTo>
                      <a:pt x="36019" y="731496"/>
                    </a:lnTo>
                    <a:close/>
                  </a:path>
                </a:pathLst>
              </a:custGeom>
              <a:solidFill>
                <a:srgbClr val="3366FF"/>
              </a:solidFill>
              <a:ln w="9525" cap="flat" cmpd="sng">
                <a:solidFill>
                  <a:srgbClr val="0000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090" name="Google Shape;9090;p138"/>
              <p:cNvSpPr txBox="1"/>
              <p:nvPr/>
            </p:nvSpPr>
            <p:spPr>
              <a:xfrm>
                <a:off x="3508876" y="4414358"/>
                <a:ext cx="14932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Tahoma"/>
                  <a:buNone/>
                </a:pPr>
                <a:r>
                  <a:rPr lang="en-US" sz="1400" b="0" i="0" u="none" strike="noStrike" cap="none">
                    <a:solidFill>
                      <a:srgbClr val="FFFFFF"/>
                    </a:solidFill>
                    <a:latin typeface="Tahoma"/>
                    <a:ea typeface="Tahoma"/>
                    <a:cs typeface="Tahoma"/>
                    <a:sym typeface="Tahoma"/>
                  </a:rPr>
                  <a:t>ECE=</a:t>
                </a:r>
                <a:r>
                  <a:rPr lang="en-US" sz="1400" b="0" i="0" u="none" strike="noStrike" cap="none">
                    <a:solidFill>
                      <a:srgbClr val="FF0000"/>
                    </a:solidFill>
                    <a:latin typeface="Tahoma"/>
                    <a:ea typeface="Tahoma"/>
                    <a:cs typeface="Tahoma"/>
                    <a:sym typeface="Tahoma"/>
                  </a:rPr>
                  <a:t>1</a:t>
                </a:r>
                <a:endParaRPr/>
              </a:p>
            </p:txBody>
          </p:sp>
        </p:grpSp>
        <p:cxnSp>
          <p:nvCxnSpPr>
            <p:cNvPr id="9091" name="Google Shape;9091;p138"/>
            <p:cNvCxnSpPr/>
            <p:nvPr/>
          </p:nvCxnSpPr>
          <p:spPr>
            <a:xfrm rot="10800000">
              <a:off x="3801047" y="4905427"/>
              <a:ext cx="697737" cy="7748"/>
            </a:xfrm>
            <a:prstGeom prst="straightConnector1">
              <a:avLst/>
            </a:prstGeom>
            <a:noFill/>
            <a:ln w="9525" cap="flat" cmpd="sng">
              <a:solidFill>
                <a:srgbClr val="0000FF"/>
              </a:solidFill>
              <a:prstDash val="solid"/>
              <a:round/>
              <a:headEnd type="none" w="med" len="med"/>
              <a:tailEnd type="triangle" w="med" len="med"/>
            </a:ln>
          </p:spPr>
        </p:cxnSp>
        <p:cxnSp>
          <p:nvCxnSpPr>
            <p:cNvPr id="9092" name="Google Shape;9092;p138"/>
            <p:cNvCxnSpPr/>
            <p:nvPr/>
          </p:nvCxnSpPr>
          <p:spPr>
            <a:xfrm rot="10800000">
              <a:off x="2334273" y="4839428"/>
              <a:ext cx="3981995" cy="0"/>
            </a:xfrm>
            <a:prstGeom prst="straightConnector1">
              <a:avLst/>
            </a:prstGeom>
            <a:noFill/>
            <a:ln w="12700" cap="flat" cmpd="sng">
              <a:solidFill>
                <a:srgbClr val="0000FF"/>
              </a:solidFill>
              <a:prstDash val="solid"/>
              <a:round/>
              <a:headEnd type="none" w="med" len="med"/>
              <a:tailEnd type="triangle" w="med" len="med"/>
            </a:ln>
          </p:spPr>
        </p:cxnSp>
      </p:grpSp>
      <p:grpSp>
        <p:nvGrpSpPr>
          <p:cNvPr id="9093" name="Google Shape;9093;p138"/>
          <p:cNvGrpSpPr/>
          <p:nvPr/>
        </p:nvGrpSpPr>
        <p:grpSpPr>
          <a:xfrm>
            <a:off x="2626518" y="6003554"/>
            <a:ext cx="1160463" cy="461962"/>
            <a:chOff x="902416" y="6160831"/>
            <a:chExt cx="1160369" cy="462226"/>
          </a:xfrm>
        </p:grpSpPr>
        <p:sp>
          <p:nvSpPr>
            <p:cNvPr id="9094" name="Google Shape;9094;p138"/>
            <p:cNvSpPr txBox="1"/>
            <p:nvPr/>
          </p:nvSpPr>
          <p:spPr>
            <a:xfrm>
              <a:off x="902416" y="6315280"/>
              <a:ext cx="11603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IP datagram</a:t>
              </a:r>
              <a:endParaRPr/>
            </a:p>
          </p:txBody>
        </p:sp>
        <p:cxnSp>
          <p:nvCxnSpPr>
            <p:cNvPr id="9095" name="Google Shape;9095;p138"/>
            <p:cNvCxnSpPr/>
            <p:nvPr/>
          </p:nvCxnSpPr>
          <p:spPr>
            <a:xfrm flipH="1">
              <a:off x="1785033" y="6160831"/>
              <a:ext cx="274620" cy="240255"/>
            </a:xfrm>
            <a:prstGeom prst="straightConnector1">
              <a:avLst/>
            </a:prstGeom>
            <a:noFill/>
            <a:ln w="9525" cap="flat" cmpd="sng">
              <a:solidFill>
                <a:srgbClr val="000000"/>
              </a:solidFill>
              <a:prstDash val="solid"/>
              <a:round/>
              <a:headEnd type="none" w="med" len="med"/>
              <a:tailEnd type="none" w="med" len="med"/>
            </a:ln>
          </p:spPr>
        </p:cxnSp>
      </p:grpSp>
      <p:grpSp>
        <p:nvGrpSpPr>
          <p:cNvPr id="9096" name="Google Shape;9096;p138"/>
          <p:cNvGrpSpPr/>
          <p:nvPr/>
        </p:nvGrpSpPr>
        <p:grpSpPr>
          <a:xfrm>
            <a:off x="6257131" y="3838204"/>
            <a:ext cx="1620837" cy="515937"/>
            <a:chOff x="4531899" y="3996483"/>
            <a:chExt cx="1620957" cy="514832"/>
          </a:xfrm>
        </p:grpSpPr>
        <p:sp>
          <p:nvSpPr>
            <p:cNvPr id="9097" name="Google Shape;9097;p138"/>
            <p:cNvSpPr txBox="1"/>
            <p:nvPr/>
          </p:nvSpPr>
          <p:spPr>
            <a:xfrm>
              <a:off x="4531899" y="3996483"/>
              <a:ext cx="162095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TCP ACK segment</a:t>
              </a:r>
              <a:endParaRPr/>
            </a:p>
          </p:txBody>
        </p:sp>
        <p:cxnSp>
          <p:nvCxnSpPr>
            <p:cNvPr id="9098" name="Google Shape;9098;p138"/>
            <p:cNvCxnSpPr/>
            <p:nvPr/>
          </p:nvCxnSpPr>
          <p:spPr>
            <a:xfrm flipH="1">
              <a:off x="4632144" y="4271060"/>
              <a:ext cx="274620" cy="240255"/>
            </a:xfrm>
            <a:prstGeom prst="straightConnector1">
              <a:avLst/>
            </a:prstGeom>
            <a:noFill/>
            <a:ln w="9525" cap="flat" cmpd="sng">
              <a:solidFill>
                <a:srgbClr val="000000"/>
              </a:solidFill>
              <a:prstDash val="solid"/>
              <a:round/>
              <a:headEnd type="none" w="med" len="med"/>
              <a:tailEnd type="none" w="med" len="med"/>
            </a:ln>
          </p:spPr>
        </p:cxnSp>
      </p:grpSp>
      <p:sp>
        <p:nvSpPr>
          <p:cNvPr id="9099" name="Google Shape;9099;p13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66"/>
                                        </p:tgtEl>
                                        <p:attrNameLst>
                                          <p:attrName>style.visibility</p:attrName>
                                        </p:attrNameLst>
                                      </p:cBhvr>
                                      <p:to>
                                        <p:strVal val="visible"/>
                                      </p:to>
                                    </p:set>
                                    <p:animEffect transition="in" filter="fade">
                                      <p:cBhvr>
                                        <p:cTn id="7" dur="500"/>
                                        <p:tgtEl>
                                          <p:spTgt spid="90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093"/>
                                        </p:tgtEl>
                                        <p:attrNameLst>
                                          <p:attrName>style.visibility</p:attrName>
                                        </p:attrNameLst>
                                      </p:cBhvr>
                                      <p:to>
                                        <p:strVal val="visible"/>
                                      </p:to>
                                    </p:set>
                                    <p:animEffect transition="in" filter="fade">
                                      <p:cBhvr>
                                        <p:cTn id="11" dur="500"/>
                                        <p:tgtEl>
                                          <p:spTgt spid="909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075"/>
                                        </p:tgtEl>
                                        <p:attrNameLst>
                                          <p:attrName>style.visibility</p:attrName>
                                        </p:attrNameLst>
                                      </p:cBhvr>
                                      <p:to>
                                        <p:strVal val="visible"/>
                                      </p:to>
                                    </p:set>
                                    <p:animEffect transition="in" filter="fade">
                                      <p:cBhvr>
                                        <p:cTn id="15" dur="500"/>
                                        <p:tgtEl>
                                          <p:spTgt spid="90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084"/>
                                        </p:tgtEl>
                                        <p:attrNameLst>
                                          <p:attrName>style.visibility</p:attrName>
                                        </p:attrNameLst>
                                      </p:cBhvr>
                                      <p:to>
                                        <p:strVal val="visible"/>
                                      </p:to>
                                    </p:set>
                                    <p:animEffect transition="in" filter="fade">
                                      <p:cBhvr>
                                        <p:cTn id="19" dur="500"/>
                                        <p:tgtEl>
                                          <p:spTgt spid="9084"/>
                                        </p:tgtEl>
                                      </p:cBhvr>
                                    </p:animEffect>
                                  </p:childTnLst>
                                </p:cTn>
                              </p:par>
                              <p:par>
                                <p:cTn id="20" presetID="10" presetClass="entr" presetSubtype="0" fill="hold" nodeType="withEffect">
                                  <p:stCondLst>
                                    <p:cond delay="0"/>
                                  </p:stCondLst>
                                  <p:childTnLst>
                                    <p:set>
                                      <p:cBhvr>
                                        <p:cTn id="21" dur="1" fill="hold">
                                          <p:stCondLst>
                                            <p:cond delay="0"/>
                                          </p:stCondLst>
                                        </p:cTn>
                                        <p:tgtEl>
                                          <p:spTgt spid="9096"/>
                                        </p:tgtEl>
                                        <p:attrNameLst>
                                          <p:attrName>style.visibility</p:attrName>
                                        </p:attrNameLst>
                                      </p:cBhvr>
                                      <p:to>
                                        <p:strVal val="visible"/>
                                      </p:to>
                                    </p:set>
                                    <p:animEffect transition="in" filter="fade">
                                      <p:cBhvr>
                                        <p:cTn id="22" dur="500"/>
                                        <p:tgtEl>
                                          <p:spTgt spid="9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104"/>
        <p:cNvGrpSpPr/>
        <p:nvPr/>
      </p:nvGrpSpPr>
      <p:grpSpPr>
        <a:xfrm>
          <a:off x="0" y="0"/>
          <a:ext cx="0" cy="0"/>
          <a:chOff x="0" y="0"/>
          <a:chExt cx="0" cy="0"/>
        </a:xfrm>
      </p:grpSpPr>
      <p:grpSp>
        <p:nvGrpSpPr>
          <p:cNvPr id="9105" name="Google Shape;9105;p139"/>
          <p:cNvGrpSpPr/>
          <p:nvPr/>
        </p:nvGrpSpPr>
        <p:grpSpPr>
          <a:xfrm>
            <a:off x="7593761" y="3434252"/>
            <a:ext cx="1100814" cy="719137"/>
            <a:chOff x="7493876" y="2774731"/>
            <a:chExt cx="1481958" cy="894622"/>
          </a:xfrm>
        </p:grpSpPr>
        <p:sp>
          <p:nvSpPr>
            <p:cNvPr id="9106" name="Google Shape;9106;p13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107" name="Google Shape;9107;p13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108" name="Google Shape;9108;p139"/>
            <p:cNvGrpSpPr/>
            <p:nvPr/>
          </p:nvGrpSpPr>
          <p:grpSpPr>
            <a:xfrm>
              <a:off x="7713663" y="2848339"/>
              <a:ext cx="1042107" cy="425543"/>
              <a:chOff x="7786941" y="2884917"/>
              <a:chExt cx="897649" cy="353919"/>
            </a:xfrm>
          </p:grpSpPr>
          <p:sp>
            <p:nvSpPr>
              <p:cNvPr id="9109" name="Google Shape;9109;p13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10" name="Google Shape;9110;p13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11" name="Google Shape;9111;p13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12" name="Google Shape;9112;p13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113" name="Google Shape;9113;p139"/>
          <p:cNvGrpSpPr/>
          <p:nvPr/>
        </p:nvGrpSpPr>
        <p:grpSpPr>
          <a:xfrm>
            <a:off x="5720127" y="3438633"/>
            <a:ext cx="1100814" cy="719137"/>
            <a:chOff x="7493876" y="2774731"/>
            <a:chExt cx="1481958" cy="894622"/>
          </a:xfrm>
        </p:grpSpPr>
        <p:sp>
          <p:nvSpPr>
            <p:cNvPr id="9114" name="Google Shape;9114;p13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115" name="Google Shape;9115;p13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116" name="Google Shape;9116;p139"/>
            <p:cNvGrpSpPr/>
            <p:nvPr/>
          </p:nvGrpSpPr>
          <p:grpSpPr>
            <a:xfrm>
              <a:off x="7713663" y="2848339"/>
              <a:ext cx="1042107" cy="425543"/>
              <a:chOff x="7786941" y="2884917"/>
              <a:chExt cx="897649" cy="353919"/>
            </a:xfrm>
          </p:grpSpPr>
          <p:sp>
            <p:nvSpPr>
              <p:cNvPr id="9117" name="Google Shape;9117;p13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18" name="Google Shape;9118;p13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19" name="Google Shape;9119;p13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20" name="Google Shape;9120;p13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9121" name="Google Shape;9121;p139"/>
          <p:cNvSpPr txBox="1">
            <a:spLocks noGrp="1"/>
          </p:cNvSpPr>
          <p:nvPr>
            <p:ph type="title"/>
          </p:nvPr>
        </p:nvSpPr>
        <p:spPr>
          <a:xfrm>
            <a:off x="798719" y="27175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fairness</a:t>
            </a:r>
            <a:endParaRPr sz="4400" b="0"/>
          </a:p>
        </p:txBody>
      </p:sp>
      <p:sp>
        <p:nvSpPr>
          <p:cNvPr id="9122" name="Google Shape;9122;p139"/>
          <p:cNvSpPr txBox="1"/>
          <p:nvPr/>
        </p:nvSpPr>
        <p:spPr>
          <a:xfrm>
            <a:off x="876300" y="1271325"/>
            <a:ext cx="10174288" cy="108902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a:ea typeface="Calibri"/>
                <a:cs typeface="Calibri"/>
                <a:sym typeface="Calibri"/>
              </a:rPr>
              <a:t>Fairness goal:</a:t>
            </a:r>
            <a:r>
              <a:rPr lang="en-US" sz="3200" b="0" i="0" u="none" strike="noStrike" cap="none">
                <a:solidFill>
                  <a:srgbClr val="000000"/>
                </a:solidFill>
                <a:latin typeface="Calibri"/>
                <a:ea typeface="Calibri"/>
                <a:cs typeface="Calibri"/>
                <a:sym typeface="Calibri"/>
              </a:rPr>
              <a:t> if</a:t>
            </a:r>
            <a:r>
              <a:rPr lang="en-US" sz="3200" b="0" i="1" u="none" strike="noStrike" cap="none">
                <a:solidFill>
                  <a:srgbClr val="000000"/>
                </a:solidFill>
                <a:latin typeface="Calibri"/>
                <a:ea typeface="Calibri"/>
                <a:cs typeface="Calibri"/>
                <a:sym typeface="Calibri"/>
              </a:rPr>
              <a:t> K </a:t>
            </a:r>
            <a:r>
              <a:rPr lang="en-US" sz="3200" b="0" i="0" u="none" strike="noStrike" cap="none">
                <a:solidFill>
                  <a:srgbClr val="000000"/>
                </a:solidFill>
                <a:latin typeface="Calibri"/>
                <a:ea typeface="Calibri"/>
                <a:cs typeface="Calibri"/>
                <a:sym typeface="Calibri"/>
              </a:rPr>
              <a:t>TCP sessions share same bottleneck link of bandwidth </a:t>
            </a:r>
            <a:r>
              <a:rPr lang="en-US" sz="3200" b="0" i="1" u="none" strike="noStrike" cap="none">
                <a:solidFill>
                  <a:srgbClr val="000000"/>
                </a:solidFill>
                <a:latin typeface="Calibri"/>
                <a:ea typeface="Calibri"/>
                <a:cs typeface="Calibri"/>
                <a:sym typeface="Calibri"/>
              </a:rPr>
              <a:t>R</a:t>
            </a:r>
            <a:r>
              <a:rPr lang="en-US" sz="3200" b="0" i="0" u="none" strike="noStrike" cap="none">
                <a:solidFill>
                  <a:srgbClr val="000000"/>
                </a:solidFill>
                <a:latin typeface="Calibri"/>
                <a:ea typeface="Calibri"/>
                <a:cs typeface="Calibri"/>
                <a:sym typeface="Calibri"/>
              </a:rPr>
              <a:t>, each should have average rate of </a:t>
            </a:r>
            <a:r>
              <a:rPr lang="en-US" sz="3200" b="0" i="1" u="none" strike="noStrike" cap="none">
                <a:solidFill>
                  <a:srgbClr val="000000"/>
                </a:solidFill>
                <a:latin typeface="Calibri"/>
                <a:ea typeface="Calibri"/>
                <a:cs typeface="Calibri"/>
                <a:sym typeface="Calibri"/>
              </a:rPr>
              <a:t>R/K</a:t>
            </a:r>
            <a:endParaRPr/>
          </a:p>
        </p:txBody>
      </p:sp>
      <p:cxnSp>
        <p:nvCxnSpPr>
          <p:cNvPr id="9123" name="Google Shape;9123;p139"/>
          <p:cNvCxnSpPr/>
          <p:nvPr/>
        </p:nvCxnSpPr>
        <p:spPr>
          <a:xfrm rot="10800000" flipH="1">
            <a:off x="6816123" y="3752849"/>
            <a:ext cx="819151" cy="8919"/>
          </a:xfrm>
          <a:prstGeom prst="straightConnector1">
            <a:avLst/>
          </a:prstGeom>
          <a:noFill/>
          <a:ln w="28575" cap="flat" cmpd="sng">
            <a:solidFill>
              <a:srgbClr val="000000"/>
            </a:solidFill>
            <a:prstDash val="solid"/>
            <a:round/>
            <a:headEnd type="none" w="med" len="med"/>
            <a:tailEnd type="none" w="med" len="med"/>
          </a:ln>
        </p:spPr>
      </p:cxnSp>
      <p:sp>
        <p:nvSpPr>
          <p:cNvPr id="9124" name="Google Shape;9124;p139"/>
          <p:cNvSpPr/>
          <p:nvPr/>
        </p:nvSpPr>
        <p:spPr>
          <a:xfrm>
            <a:off x="6986588" y="3552825"/>
            <a:ext cx="147637" cy="200025"/>
          </a:xfrm>
          <a:prstGeom prst="rect">
            <a:avLst/>
          </a:prstGeom>
          <a:solidFill>
            <a:srgbClr val="0099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9125" name="Google Shape;9125;p139"/>
          <p:cNvSpPr/>
          <p:nvPr/>
        </p:nvSpPr>
        <p:spPr>
          <a:xfrm>
            <a:off x="6296025" y="3614738"/>
            <a:ext cx="147638" cy="200025"/>
          </a:xfrm>
          <a:prstGeom prst="rect">
            <a:avLst/>
          </a:prstGeom>
          <a:solidFill>
            <a:srgbClr val="0099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9126" name="Google Shape;9126;p139"/>
          <p:cNvSpPr/>
          <p:nvPr/>
        </p:nvSpPr>
        <p:spPr>
          <a:xfrm>
            <a:off x="6586538" y="3552825"/>
            <a:ext cx="147637" cy="200025"/>
          </a:xfrm>
          <a:prstGeom prst="rect">
            <a:avLst/>
          </a:prstGeom>
          <a:solidFill>
            <a:srgbClr val="0099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9127" name="Google Shape;9127;p139"/>
          <p:cNvSpPr txBox="1"/>
          <p:nvPr/>
        </p:nvSpPr>
        <p:spPr>
          <a:xfrm>
            <a:off x="2370566" y="2468215"/>
            <a:ext cx="23382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TCP connection 1</a:t>
            </a:r>
            <a:endParaRPr/>
          </a:p>
        </p:txBody>
      </p:sp>
      <p:sp>
        <p:nvSpPr>
          <p:cNvPr id="9128" name="Google Shape;9128;p139"/>
          <p:cNvSpPr txBox="1"/>
          <p:nvPr/>
        </p:nvSpPr>
        <p:spPr>
          <a:xfrm>
            <a:off x="5510979" y="4275418"/>
            <a:ext cx="1518813" cy="108952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bottleneck</a:t>
            </a:r>
            <a:endParaRPr/>
          </a:p>
          <a:p>
            <a:pPr marL="0" marR="0" lvl="0" indent="0" algn="ct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router</a:t>
            </a:r>
            <a:endParaRPr/>
          </a:p>
          <a:p>
            <a:pPr marL="0" marR="0" lvl="0" indent="0" algn="ct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capacity R</a:t>
            </a:r>
            <a:endParaRPr/>
          </a:p>
        </p:txBody>
      </p:sp>
      <p:sp>
        <p:nvSpPr>
          <p:cNvPr id="9129" name="Google Shape;9129;p139"/>
          <p:cNvSpPr/>
          <p:nvPr/>
        </p:nvSpPr>
        <p:spPr>
          <a:xfrm>
            <a:off x="4765675" y="2967952"/>
            <a:ext cx="4227323" cy="719138"/>
          </a:xfrm>
          <a:custGeom>
            <a:avLst/>
            <a:gdLst/>
            <a:ahLst/>
            <a:cxnLst/>
            <a:rect l="l" t="t" r="r" b="b"/>
            <a:pathLst>
              <a:path w="2412" h="453" extrusionOk="0">
                <a:moveTo>
                  <a:pt x="0" y="0"/>
                </a:moveTo>
                <a:cubicBezTo>
                  <a:pt x="93" y="65"/>
                  <a:pt x="156" y="318"/>
                  <a:pt x="558" y="390"/>
                </a:cubicBezTo>
                <a:cubicBezTo>
                  <a:pt x="959" y="453"/>
                  <a:pt x="2026" y="423"/>
                  <a:pt x="2412" y="432"/>
                </a:cubicBezTo>
              </a:path>
            </a:pathLst>
          </a:custGeom>
          <a:noFill/>
          <a:ln w="38100" cap="flat" cmpd="sng">
            <a:solidFill>
              <a:srgbClr val="009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9130" name="Google Shape;9130;p139"/>
          <p:cNvSpPr/>
          <p:nvPr/>
        </p:nvSpPr>
        <p:spPr>
          <a:xfrm>
            <a:off x="6457950" y="3614738"/>
            <a:ext cx="147638"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9131" name="Google Shape;9131;p139"/>
          <p:cNvSpPr/>
          <p:nvPr/>
        </p:nvSpPr>
        <p:spPr>
          <a:xfrm>
            <a:off x="4724400" y="3763963"/>
            <a:ext cx="4268598" cy="719137"/>
          </a:xfrm>
          <a:custGeom>
            <a:avLst/>
            <a:gdLst/>
            <a:ahLst/>
            <a:cxnLst/>
            <a:rect l="l" t="t" r="r" b="b"/>
            <a:pathLst>
              <a:path w="2412" h="453" extrusionOk="0">
                <a:moveTo>
                  <a:pt x="0" y="453"/>
                </a:moveTo>
                <a:cubicBezTo>
                  <a:pt x="93" y="388"/>
                  <a:pt x="156" y="134"/>
                  <a:pt x="558" y="63"/>
                </a:cubicBezTo>
                <a:cubicBezTo>
                  <a:pt x="959" y="0"/>
                  <a:pt x="2026" y="36"/>
                  <a:pt x="2412" y="29"/>
                </a:cubicBezTo>
              </a:path>
            </a:pathLst>
          </a:custGeom>
          <a:noFill/>
          <a:ln w="38100" cap="flat" cmpd="sng">
            <a:solidFill>
              <a:srgbClr val="3333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9132" name="Google Shape;9132;p139"/>
          <p:cNvSpPr txBox="1"/>
          <p:nvPr/>
        </p:nvSpPr>
        <p:spPr>
          <a:xfrm>
            <a:off x="2354381" y="4692948"/>
            <a:ext cx="23382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TCP connection 2</a:t>
            </a:r>
            <a:endParaRPr/>
          </a:p>
        </p:txBody>
      </p:sp>
      <p:grpSp>
        <p:nvGrpSpPr>
          <p:cNvPr id="9133" name="Google Shape;9133;p139"/>
          <p:cNvGrpSpPr/>
          <p:nvPr/>
        </p:nvGrpSpPr>
        <p:grpSpPr>
          <a:xfrm>
            <a:off x="3975100" y="2860675"/>
            <a:ext cx="766763" cy="704850"/>
            <a:chOff x="-44" y="1473"/>
            <a:chExt cx="981" cy="1105"/>
          </a:xfrm>
        </p:grpSpPr>
        <p:pic>
          <p:nvPicPr>
            <p:cNvPr id="9134" name="Google Shape;9134;p13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135" name="Google Shape;9135;p13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grpSp>
        <p:nvGrpSpPr>
          <p:cNvPr id="9136" name="Google Shape;9136;p139"/>
          <p:cNvGrpSpPr/>
          <p:nvPr/>
        </p:nvGrpSpPr>
        <p:grpSpPr>
          <a:xfrm>
            <a:off x="3978275" y="4106863"/>
            <a:ext cx="766763" cy="704850"/>
            <a:chOff x="-44" y="1473"/>
            <a:chExt cx="981" cy="1105"/>
          </a:xfrm>
        </p:grpSpPr>
        <p:pic>
          <p:nvPicPr>
            <p:cNvPr id="9137" name="Google Shape;9137;p13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138" name="Google Shape;9138;p13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sp>
        <p:nvSpPr>
          <p:cNvPr id="9139" name="Google Shape;9139;p13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144"/>
        <p:cNvGrpSpPr/>
        <p:nvPr/>
      </p:nvGrpSpPr>
      <p:grpSpPr>
        <a:xfrm>
          <a:off x="0" y="0"/>
          <a:ext cx="0" cy="0"/>
          <a:chOff x="0" y="0"/>
          <a:chExt cx="0" cy="0"/>
        </a:xfrm>
      </p:grpSpPr>
      <p:sp>
        <p:nvSpPr>
          <p:cNvPr id="9145" name="Google Shape;9145;p140"/>
          <p:cNvSpPr txBox="1">
            <a:spLocks noGrp="1"/>
          </p:cNvSpPr>
          <p:nvPr>
            <p:ph type="title"/>
          </p:nvPr>
        </p:nvSpPr>
        <p:spPr>
          <a:xfrm>
            <a:off x="798690" y="234526"/>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Q: is TCP Fair?</a:t>
            </a:r>
            <a:endParaRPr sz="4400" b="0"/>
          </a:p>
        </p:txBody>
      </p:sp>
      <p:sp>
        <p:nvSpPr>
          <p:cNvPr id="9146" name="Google Shape;9146;p140"/>
          <p:cNvSpPr txBox="1"/>
          <p:nvPr/>
        </p:nvSpPr>
        <p:spPr>
          <a:xfrm>
            <a:off x="1028116" y="1209675"/>
            <a:ext cx="10643184"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000000"/>
                </a:solidFill>
                <a:latin typeface="Calibri"/>
                <a:ea typeface="Calibri"/>
                <a:cs typeface="Calibri"/>
                <a:sym typeface="Calibri"/>
              </a:rPr>
              <a:t>Example: two competing TCP sessions:</a:t>
            </a:r>
            <a:endParaRPr/>
          </a:p>
          <a:p>
            <a:pPr marL="457200" marR="0" lvl="0" indent="-21590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additive increase gives slope of 1, as throughout increases</a:t>
            </a:r>
            <a:endParaRPr/>
          </a:p>
          <a:p>
            <a:pPr marL="457200" marR="0" lvl="0" indent="-21590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multiplicative decrease decreases throughput proportionally </a:t>
            </a:r>
            <a:endParaRPr/>
          </a:p>
        </p:txBody>
      </p:sp>
      <p:cxnSp>
        <p:nvCxnSpPr>
          <p:cNvPr id="9147" name="Google Shape;9147;p140"/>
          <p:cNvCxnSpPr/>
          <p:nvPr/>
        </p:nvCxnSpPr>
        <p:spPr>
          <a:xfrm>
            <a:off x="1701800" y="6091237"/>
            <a:ext cx="3638550" cy="0"/>
          </a:xfrm>
          <a:prstGeom prst="straightConnector1">
            <a:avLst/>
          </a:prstGeom>
          <a:noFill/>
          <a:ln w="38100" cap="flat" cmpd="sng">
            <a:solidFill>
              <a:srgbClr val="000000"/>
            </a:solidFill>
            <a:prstDash val="solid"/>
            <a:round/>
            <a:headEnd type="none" w="med" len="med"/>
            <a:tailEnd type="none" w="med" len="med"/>
          </a:ln>
        </p:spPr>
      </p:cxnSp>
      <p:cxnSp>
        <p:nvCxnSpPr>
          <p:cNvPr id="9148" name="Google Shape;9148;p140"/>
          <p:cNvCxnSpPr/>
          <p:nvPr/>
        </p:nvCxnSpPr>
        <p:spPr>
          <a:xfrm rot="10800000">
            <a:off x="1701800" y="2995612"/>
            <a:ext cx="0" cy="3086100"/>
          </a:xfrm>
          <a:prstGeom prst="straightConnector1">
            <a:avLst/>
          </a:prstGeom>
          <a:noFill/>
          <a:ln w="38100" cap="flat" cmpd="sng">
            <a:solidFill>
              <a:srgbClr val="000000"/>
            </a:solidFill>
            <a:prstDash val="solid"/>
            <a:round/>
            <a:headEnd type="none" w="med" len="med"/>
            <a:tailEnd type="none" w="med" len="med"/>
          </a:ln>
        </p:spPr>
      </p:cxnSp>
      <p:cxnSp>
        <p:nvCxnSpPr>
          <p:cNvPr id="9149" name="Google Shape;9149;p140"/>
          <p:cNvCxnSpPr/>
          <p:nvPr/>
        </p:nvCxnSpPr>
        <p:spPr>
          <a:xfrm rot="7861895">
            <a:off x="1095375" y="4730750"/>
            <a:ext cx="3560763" cy="14287"/>
          </a:xfrm>
          <a:prstGeom prst="straightConnector1">
            <a:avLst/>
          </a:prstGeom>
          <a:noFill/>
          <a:ln w="19050" cap="flat" cmpd="sng">
            <a:solidFill>
              <a:srgbClr val="000000"/>
            </a:solidFill>
            <a:prstDash val="dash"/>
            <a:round/>
            <a:headEnd type="none" w="med" len="med"/>
            <a:tailEnd type="none" w="med" len="med"/>
          </a:ln>
        </p:spPr>
      </p:cxnSp>
      <p:cxnSp>
        <p:nvCxnSpPr>
          <p:cNvPr id="9150" name="Google Shape;9150;p140"/>
          <p:cNvCxnSpPr/>
          <p:nvPr/>
        </p:nvCxnSpPr>
        <p:spPr>
          <a:xfrm>
            <a:off x="1682750" y="3243262"/>
            <a:ext cx="2819400" cy="2809875"/>
          </a:xfrm>
          <a:prstGeom prst="straightConnector1">
            <a:avLst/>
          </a:prstGeom>
          <a:noFill/>
          <a:ln w="38100" cap="flat" cmpd="sng">
            <a:solidFill>
              <a:srgbClr val="3333CC"/>
            </a:solidFill>
            <a:prstDash val="solid"/>
            <a:round/>
            <a:headEnd type="none" w="med" len="med"/>
            <a:tailEnd type="none" w="med" len="med"/>
          </a:ln>
        </p:spPr>
      </p:cxnSp>
      <p:sp>
        <p:nvSpPr>
          <p:cNvPr id="9151" name="Google Shape;9151;p140"/>
          <p:cNvSpPr txBox="1"/>
          <p:nvPr/>
        </p:nvSpPr>
        <p:spPr>
          <a:xfrm>
            <a:off x="1331913" y="3071812"/>
            <a:ext cx="4032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a:t>
            </a:r>
            <a:endParaRPr sz="1000" b="0" i="0" u="none" strike="noStrike" cap="none">
              <a:solidFill>
                <a:srgbClr val="000000"/>
              </a:solidFill>
              <a:latin typeface="Arial"/>
              <a:ea typeface="Arial"/>
              <a:cs typeface="Arial"/>
              <a:sym typeface="Arial"/>
            </a:endParaRPr>
          </a:p>
        </p:txBody>
      </p:sp>
      <p:sp>
        <p:nvSpPr>
          <p:cNvPr id="9152" name="Google Shape;9152;p140"/>
          <p:cNvSpPr txBox="1"/>
          <p:nvPr/>
        </p:nvSpPr>
        <p:spPr>
          <a:xfrm>
            <a:off x="4284663" y="6119812"/>
            <a:ext cx="4032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a:t>
            </a:r>
            <a:endParaRPr sz="1000" b="0" i="0" u="none" strike="noStrike" cap="none">
              <a:solidFill>
                <a:srgbClr val="000000"/>
              </a:solidFill>
              <a:latin typeface="Arial"/>
              <a:ea typeface="Arial"/>
              <a:cs typeface="Arial"/>
              <a:sym typeface="Arial"/>
            </a:endParaRPr>
          </a:p>
        </p:txBody>
      </p:sp>
      <p:sp>
        <p:nvSpPr>
          <p:cNvPr id="9153" name="Google Shape;9153;p140"/>
          <p:cNvSpPr txBox="1"/>
          <p:nvPr/>
        </p:nvSpPr>
        <p:spPr>
          <a:xfrm>
            <a:off x="2560638" y="3062287"/>
            <a:ext cx="35464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equal bandwidth share</a:t>
            </a:r>
            <a:endParaRPr sz="1000" b="0" i="0" u="none" strike="noStrike" cap="none">
              <a:solidFill>
                <a:srgbClr val="000000"/>
              </a:solidFill>
              <a:latin typeface="Arial"/>
              <a:ea typeface="Arial"/>
              <a:cs typeface="Arial"/>
              <a:sym typeface="Arial"/>
            </a:endParaRPr>
          </a:p>
        </p:txBody>
      </p:sp>
      <p:sp>
        <p:nvSpPr>
          <p:cNvPr id="9154" name="Google Shape;9154;p140"/>
          <p:cNvSpPr txBox="1"/>
          <p:nvPr/>
        </p:nvSpPr>
        <p:spPr>
          <a:xfrm>
            <a:off x="1141413" y="6100762"/>
            <a:ext cx="35464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Connection 1 throughput</a:t>
            </a:r>
            <a:endParaRPr sz="1000" b="0" i="0" u="none" strike="noStrike" cap="none">
              <a:solidFill>
                <a:srgbClr val="000000"/>
              </a:solidFill>
              <a:latin typeface="Arial"/>
              <a:ea typeface="Arial"/>
              <a:cs typeface="Arial"/>
              <a:sym typeface="Arial"/>
            </a:endParaRPr>
          </a:p>
        </p:txBody>
      </p:sp>
      <p:sp>
        <p:nvSpPr>
          <p:cNvPr id="9155" name="Google Shape;9155;p140"/>
          <p:cNvSpPr txBox="1"/>
          <p:nvPr/>
        </p:nvSpPr>
        <p:spPr>
          <a:xfrm rot="-5396642">
            <a:off x="-273844" y="4639469"/>
            <a:ext cx="35464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Connection 2 throughput</a:t>
            </a:r>
            <a:endParaRPr sz="1000" b="0" i="0" u="none" strike="noStrike" cap="none">
              <a:solidFill>
                <a:srgbClr val="000000"/>
              </a:solidFill>
              <a:latin typeface="Arial"/>
              <a:ea typeface="Arial"/>
              <a:cs typeface="Arial"/>
              <a:sym typeface="Arial"/>
            </a:endParaRPr>
          </a:p>
        </p:txBody>
      </p:sp>
      <p:cxnSp>
        <p:nvCxnSpPr>
          <p:cNvPr id="9156" name="Google Shape;9156;p140"/>
          <p:cNvCxnSpPr/>
          <p:nvPr/>
        </p:nvCxnSpPr>
        <p:spPr>
          <a:xfrm rot="7861895">
            <a:off x="2805112" y="5348288"/>
            <a:ext cx="1293813" cy="4762"/>
          </a:xfrm>
          <a:prstGeom prst="straightConnector1">
            <a:avLst/>
          </a:prstGeom>
          <a:noFill/>
          <a:ln w="19050" cap="flat" cmpd="sng">
            <a:solidFill>
              <a:srgbClr val="C00000"/>
            </a:solidFill>
            <a:prstDash val="solid"/>
            <a:round/>
            <a:headEnd type="triangle" w="med" len="med"/>
            <a:tailEnd type="none" w="med" len="med"/>
          </a:ln>
        </p:spPr>
      </p:cxnSp>
      <p:sp>
        <p:nvSpPr>
          <p:cNvPr id="9157" name="Google Shape;9157;p140"/>
          <p:cNvSpPr txBox="1"/>
          <p:nvPr/>
        </p:nvSpPr>
        <p:spPr>
          <a:xfrm>
            <a:off x="3475038" y="4919662"/>
            <a:ext cx="45370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congestion avoidance: additive increase</a:t>
            </a:r>
            <a:endParaRPr sz="1000" b="0" i="0" u="none" strike="noStrike" cap="none">
              <a:solidFill>
                <a:srgbClr val="000000"/>
              </a:solidFill>
              <a:latin typeface="Arial"/>
              <a:ea typeface="Arial"/>
              <a:cs typeface="Arial"/>
              <a:sym typeface="Arial"/>
            </a:endParaRPr>
          </a:p>
        </p:txBody>
      </p:sp>
      <p:cxnSp>
        <p:nvCxnSpPr>
          <p:cNvPr id="9158" name="Google Shape;9158;p140"/>
          <p:cNvCxnSpPr/>
          <p:nvPr/>
        </p:nvCxnSpPr>
        <p:spPr>
          <a:xfrm flipH="1">
            <a:off x="2692400" y="4881562"/>
            <a:ext cx="1171575" cy="631825"/>
          </a:xfrm>
          <a:prstGeom prst="straightConnector1">
            <a:avLst/>
          </a:prstGeom>
          <a:noFill/>
          <a:ln w="19050" cap="flat" cmpd="sng">
            <a:solidFill>
              <a:srgbClr val="C00000"/>
            </a:solidFill>
            <a:prstDash val="solid"/>
            <a:round/>
            <a:headEnd type="none" w="med" len="med"/>
            <a:tailEnd type="triangle" w="med" len="med"/>
          </a:ln>
        </p:spPr>
      </p:cxnSp>
      <p:sp>
        <p:nvSpPr>
          <p:cNvPr id="9159" name="Google Shape;9159;p140"/>
          <p:cNvSpPr txBox="1"/>
          <p:nvPr/>
        </p:nvSpPr>
        <p:spPr>
          <a:xfrm>
            <a:off x="4006850" y="4675187"/>
            <a:ext cx="34607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loss: decrease window by factor of 2</a:t>
            </a:r>
            <a:endParaRPr sz="1000" b="0" i="0" u="none" strike="noStrike" cap="none">
              <a:solidFill>
                <a:srgbClr val="000000"/>
              </a:solidFill>
              <a:latin typeface="Arial"/>
              <a:ea typeface="Arial"/>
              <a:cs typeface="Arial"/>
              <a:sym typeface="Arial"/>
            </a:endParaRPr>
          </a:p>
        </p:txBody>
      </p:sp>
      <p:cxnSp>
        <p:nvCxnSpPr>
          <p:cNvPr id="9160" name="Google Shape;9160;p140"/>
          <p:cNvCxnSpPr/>
          <p:nvPr/>
        </p:nvCxnSpPr>
        <p:spPr>
          <a:xfrm rot="7861895">
            <a:off x="2484438" y="5021262"/>
            <a:ext cx="1303337" cy="23813"/>
          </a:xfrm>
          <a:prstGeom prst="straightConnector1">
            <a:avLst/>
          </a:prstGeom>
          <a:noFill/>
          <a:ln w="19050" cap="flat" cmpd="sng">
            <a:solidFill>
              <a:srgbClr val="C00000"/>
            </a:solidFill>
            <a:prstDash val="solid"/>
            <a:round/>
            <a:headEnd type="triangle" w="med" len="med"/>
            <a:tailEnd type="none" w="med" len="med"/>
          </a:ln>
        </p:spPr>
      </p:cxnSp>
      <p:sp>
        <p:nvSpPr>
          <p:cNvPr id="9161" name="Google Shape;9161;p140"/>
          <p:cNvSpPr txBox="1"/>
          <p:nvPr/>
        </p:nvSpPr>
        <p:spPr>
          <a:xfrm>
            <a:off x="3189288" y="4433887"/>
            <a:ext cx="45370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congestion avoidance: additive increase</a:t>
            </a:r>
            <a:endParaRPr sz="1000" b="0" i="0" u="none" strike="noStrike" cap="none">
              <a:solidFill>
                <a:srgbClr val="000000"/>
              </a:solidFill>
              <a:latin typeface="Arial"/>
              <a:ea typeface="Arial"/>
              <a:cs typeface="Arial"/>
              <a:sym typeface="Arial"/>
            </a:endParaRPr>
          </a:p>
        </p:txBody>
      </p:sp>
      <p:cxnSp>
        <p:nvCxnSpPr>
          <p:cNvPr id="9162" name="Google Shape;9162;p140"/>
          <p:cNvCxnSpPr/>
          <p:nvPr/>
        </p:nvCxnSpPr>
        <p:spPr>
          <a:xfrm flipH="1">
            <a:off x="2549525" y="4595812"/>
            <a:ext cx="981075" cy="765175"/>
          </a:xfrm>
          <a:prstGeom prst="straightConnector1">
            <a:avLst/>
          </a:prstGeom>
          <a:noFill/>
          <a:ln w="19050" cap="flat" cmpd="sng">
            <a:solidFill>
              <a:srgbClr val="C00000"/>
            </a:solidFill>
            <a:prstDash val="solid"/>
            <a:round/>
            <a:headEnd type="none" w="med" len="med"/>
            <a:tailEnd type="triangle" w="med" len="med"/>
          </a:ln>
        </p:spPr>
      </p:cxnSp>
      <p:sp>
        <p:nvSpPr>
          <p:cNvPr id="9163" name="Google Shape;9163;p140"/>
          <p:cNvSpPr txBox="1"/>
          <p:nvPr/>
        </p:nvSpPr>
        <p:spPr>
          <a:xfrm>
            <a:off x="3606800" y="4227512"/>
            <a:ext cx="34607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loss: decrease window by factor of 2</a:t>
            </a:r>
            <a:endParaRPr sz="1000" b="0" i="0" u="none" strike="noStrike" cap="none">
              <a:solidFill>
                <a:srgbClr val="000000"/>
              </a:solidFill>
              <a:latin typeface="Arial"/>
              <a:ea typeface="Arial"/>
              <a:cs typeface="Arial"/>
              <a:sym typeface="Arial"/>
            </a:endParaRPr>
          </a:p>
        </p:txBody>
      </p:sp>
      <p:cxnSp>
        <p:nvCxnSpPr>
          <p:cNvPr id="9164" name="Google Shape;9164;p140"/>
          <p:cNvCxnSpPr/>
          <p:nvPr/>
        </p:nvCxnSpPr>
        <p:spPr>
          <a:xfrm rot="7861895">
            <a:off x="2340769" y="4874419"/>
            <a:ext cx="1279525" cy="14287"/>
          </a:xfrm>
          <a:prstGeom prst="straightConnector1">
            <a:avLst/>
          </a:prstGeom>
          <a:noFill/>
          <a:ln w="19050" cap="flat" cmpd="sng">
            <a:solidFill>
              <a:srgbClr val="C00000"/>
            </a:solidFill>
            <a:prstDash val="solid"/>
            <a:round/>
            <a:headEnd type="triangle" w="med" len="med"/>
            <a:tailEnd type="none" w="med" len="med"/>
          </a:ln>
        </p:spPr>
      </p:cxnSp>
      <p:cxnSp>
        <p:nvCxnSpPr>
          <p:cNvPr id="9165" name="Google Shape;9165;p140"/>
          <p:cNvCxnSpPr/>
          <p:nvPr/>
        </p:nvCxnSpPr>
        <p:spPr>
          <a:xfrm flipH="1">
            <a:off x="2482850" y="4414837"/>
            <a:ext cx="911225" cy="889000"/>
          </a:xfrm>
          <a:prstGeom prst="straightConnector1">
            <a:avLst/>
          </a:prstGeom>
          <a:noFill/>
          <a:ln w="19050" cap="flat" cmpd="sng">
            <a:solidFill>
              <a:srgbClr val="C00000"/>
            </a:solidFill>
            <a:prstDash val="solid"/>
            <a:round/>
            <a:headEnd type="none" w="med" len="med"/>
            <a:tailEnd type="triangle" w="med" len="med"/>
          </a:ln>
        </p:spPr>
      </p:cxnSp>
      <p:cxnSp>
        <p:nvCxnSpPr>
          <p:cNvPr id="9166" name="Google Shape;9166;p140"/>
          <p:cNvCxnSpPr/>
          <p:nvPr/>
        </p:nvCxnSpPr>
        <p:spPr>
          <a:xfrm rot="7861895">
            <a:off x="2261394" y="4810919"/>
            <a:ext cx="1279525" cy="14287"/>
          </a:xfrm>
          <a:prstGeom prst="straightConnector1">
            <a:avLst/>
          </a:prstGeom>
          <a:noFill/>
          <a:ln w="19050" cap="flat" cmpd="sng">
            <a:solidFill>
              <a:srgbClr val="C00000"/>
            </a:solidFill>
            <a:prstDash val="solid"/>
            <a:round/>
            <a:headEnd type="triangle" w="med" len="med"/>
            <a:tailEnd type="none" w="med" len="med"/>
          </a:ln>
        </p:spPr>
      </p:cxnSp>
      <p:grpSp>
        <p:nvGrpSpPr>
          <p:cNvPr id="9167" name="Google Shape;9167;p140"/>
          <p:cNvGrpSpPr/>
          <p:nvPr/>
        </p:nvGrpSpPr>
        <p:grpSpPr>
          <a:xfrm>
            <a:off x="7983110" y="3205277"/>
            <a:ext cx="3864041" cy="2713458"/>
            <a:chOff x="7983110" y="3205277"/>
            <a:chExt cx="3864041" cy="2713458"/>
          </a:xfrm>
        </p:grpSpPr>
        <p:sp>
          <p:nvSpPr>
            <p:cNvPr id="9168" name="Google Shape;9168;p140"/>
            <p:cNvSpPr txBox="1"/>
            <p:nvPr/>
          </p:nvSpPr>
          <p:spPr>
            <a:xfrm>
              <a:off x="8130707" y="3671674"/>
              <a:ext cx="3703160" cy="219752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C00000"/>
                </a:buClr>
                <a:buSzPts val="2800"/>
                <a:buFont typeface="Calibri"/>
                <a:buNone/>
              </a:pPr>
              <a:r>
                <a:rPr lang="en-US" sz="2800" b="0" i="1" u="none" strike="noStrike" cap="none">
                  <a:solidFill>
                    <a:srgbClr val="C00000"/>
                  </a:solidFill>
                  <a:latin typeface="Calibri"/>
                  <a:ea typeface="Calibri"/>
                  <a:cs typeface="Calibri"/>
                  <a:sym typeface="Calibri"/>
                </a:rPr>
                <a:t>A: </a:t>
              </a:r>
              <a:r>
                <a:rPr lang="en-US" sz="2800" b="0" i="0" u="none" strike="noStrike" cap="none">
                  <a:solidFill>
                    <a:srgbClr val="000000"/>
                  </a:solidFill>
                  <a:latin typeface="Calibri"/>
                  <a:ea typeface="Calibri"/>
                  <a:cs typeface="Calibri"/>
                  <a:sym typeface="Calibri"/>
                </a:rPr>
                <a:t>Yes, under idealized assumptions:</a:t>
              </a:r>
              <a:endParaRPr/>
            </a:p>
            <a:p>
              <a:pPr marL="342900" marR="0" lvl="0" indent="-228600" algn="l" rtl="0">
                <a:lnSpc>
                  <a:spcPct val="90000"/>
                </a:lnSpc>
                <a:spcBef>
                  <a:spcPts val="0"/>
                </a:spcBef>
                <a:spcAft>
                  <a:spcPts val="0"/>
                </a:spcAft>
                <a:buClr>
                  <a:srgbClr val="0000A8"/>
                </a:buClr>
                <a:buSzPts val="2400"/>
                <a:buFont typeface="Noto Sans Symbols"/>
                <a:buChar char="▪"/>
              </a:pPr>
              <a:r>
                <a:rPr lang="en-US" sz="2400" b="0" i="0" u="none" strike="noStrike" cap="none">
                  <a:solidFill>
                    <a:srgbClr val="000000"/>
                  </a:solidFill>
                  <a:latin typeface="Calibri"/>
                  <a:ea typeface="Calibri"/>
                  <a:cs typeface="Calibri"/>
                  <a:sym typeface="Calibri"/>
                </a:rPr>
                <a:t>same RTT</a:t>
              </a:r>
              <a:endParaRPr/>
            </a:p>
            <a:p>
              <a:pPr marL="342900" marR="0" lvl="0" indent="-228600" algn="l" rtl="0">
                <a:lnSpc>
                  <a:spcPct val="90000"/>
                </a:lnSpc>
                <a:spcBef>
                  <a:spcPts val="0"/>
                </a:spcBef>
                <a:spcAft>
                  <a:spcPts val="0"/>
                </a:spcAft>
                <a:buClr>
                  <a:srgbClr val="0000A8"/>
                </a:buClr>
                <a:buSzPts val="2400"/>
                <a:buFont typeface="Noto Sans Symbols"/>
                <a:buChar char="▪"/>
              </a:pPr>
              <a:r>
                <a:rPr lang="en-US" sz="2400" b="0" i="0" u="none" strike="noStrike" cap="none">
                  <a:solidFill>
                    <a:srgbClr val="000000"/>
                  </a:solidFill>
                  <a:latin typeface="Calibri"/>
                  <a:ea typeface="Calibri"/>
                  <a:cs typeface="Calibri"/>
                  <a:sym typeface="Calibri"/>
                </a:rPr>
                <a:t>fixed number of sessions only in congestion avoidance </a:t>
              </a:r>
              <a:endParaRPr/>
            </a:p>
          </p:txBody>
        </p:sp>
        <p:sp>
          <p:nvSpPr>
            <p:cNvPr id="9169" name="Google Shape;9169;p140"/>
            <p:cNvSpPr/>
            <p:nvPr/>
          </p:nvSpPr>
          <p:spPr>
            <a:xfrm>
              <a:off x="7983110" y="3468687"/>
              <a:ext cx="3864041" cy="2450048"/>
            </a:xfrm>
            <a:prstGeom prst="rect">
              <a:avLst/>
            </a:prstGeom>
            <a:noFill/>
            <a:ln w="222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70" name="Google Shape;9170;p140"/>
            <p:cNvSpPr/>
            <p:nvPr/>
          </p:nvSpPr>
          <p:spPr>
            <a:xfrm>
              <a:off x="8338252" y="3328994"/>
              <a:ext cx="1762727" cy="2555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71" name="Google Shape;9171;p140"/>
            <p:cNvSpPr txBox="1"/>
            <p:nvPr/>
          </p:nvSpPr>
          <p:spPr>
            <a:xfrm>
              <a:off x="8332482" y="3205277"/>
              <a:ext cx="17684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800"/>
                <a:buFont typeface="Calibri"/>
                <a:buNone/>
              </a:pPr>
              <a:r>
                <a:rPr lang="en-US" sz="2800" b="0" i="1" u="none" strike="noStrike" cap="none">
                  <a:solidFill>
                    <a:srgbClr val="C00000"/>
                  </a:solidFill>
                  <a:latin typeface="Calibri"/>
                  <a:ea typeface="Calibri"/>
                  <a:cs typeface="Calibri"/>
                  <a:sym typeface="Calibri"/>
                </a:rPr>
                <a:t>Is</a:t>
              </a:r>
              <a:r>
                <a:rPr lang="en-US" sz="2800" b="0" i="0" u="none" strike="noStrike" cap="none">
                  <a:solidFill>
                    <a:srgbClr val="C00000"/>
                  </a:solidFill>
                  <a:latin typeface="Calibri"/>
                  <a:ea typeface="Calibri"/>
                  <a:cs typeface="Calibri"/>
                  <a:sym typeface="Calibri"/>
                </a:rPr>
                <a:t> TCP fair?</a:t>
              </a:r>
              <a:endParaRPr/>
            </a:p>
          </p:txBody>
        </p:sp>
      </p:grpSp>
      <p:sp>
        <p:nvSpPr>
          <p:cNvPr id="9172" name="Google Shape;9172;p140"/>
          <p:cNvSpPr/>
          <p:nvPr/>
        </p:nvSpPr>
        <p:spPr>
          <a:xfrm>
            <a:off x="2998274" y="5695379"/>
            <a:ext cx="166255" cy="16625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73" name="Google Shape;9173;p14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56"/>
                                        </p:tgtEl>
                                        <p:attrNameLst>
                                          <p:attrName>style.visibility</p:attrName>
                                        </p:attrNameLst>
                                      </p:cBhvr>
                                      <p:to>
                                        <p:strVal val="visible"/>
                                      </p:to>
                                    </p:set>
                                    <p:animEffect transition="in" filter="fade">
                                      <p:cBhvr>
                                        <p:cTn id="7" dur="500"/>
                                        <p:tgtEl>
                                          <p:spTgt spid="9156"/>
                                        </p:tgtEl>
                                      </p:cBhvr>
                                    </p:animEffect>
                                  </p:childTnLst>
                                </p:cTn>
                              </p:par>
                              <p:par>
                                <p:cTn id="8" presetID="10" presetClass="exit" presetSubtype="0" fill="hold" nodeType="withEffect">
                                  <p:stCondLst>
                                    <p:cond delay="0"/>
                                  </p:stCondLst>
                                  <p:childTnLst>
                                    <p:animEffect transition="out" filter="fade">
                                      <p:cBhvr>
                                        <p:cTn id="9" dur="500"/>
                                        <p:tgtEl>
                                          <p:spTgt spid="9172"/>
                                        </p:tgtEl>
                                      </p:cBhvr>
                                    </p:animEffect>
                                    <p:set>
                                      <p:cBhvr>
                                        <p:cTn id="10" dur="1" fill="hold">
                                          <p:stCondLst>
                                            <p:cond delay="500"/>
                                          </p:stCondLst>
                                        </p:cTn>
                                        <p:tgtEl>
                                          <p:spTgt spid="917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157"/>
                                        </p:tgtEl>
                                        <p:attrNameLst>
                                          <p:attrName>style.visibility</p:attrName>
                                        </p:attrNameLst>
                                      </p:cBhvr>
                                      <p:to>
                                        <p:strVal val="visible"/>
                                      </p:to>
                                    </p:set>
                                    <p:animEffect transition="in" filter="fade">
                                      <p:cBhvr>
                                        <p:cTn id="14" dur="500"/>
                                        <p:tgtEl>
                                          <p:spTgt spid="915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158"/>
                                        </p:tgtEl>
                                        <p:attrNameLst>
                                          <p:attrName>style.visibility</p:attrName>
                                        </p:attrNameLst>
                                      </p:cBhvr>
                                      <p:to>
                                        <p:strVal val="visible"/>
                                      </p:to>
                                    </p:set>
                                    <p:animEffect transition="in" filter="fade">
                                      <p:cBhvr>
                                        <p:cTn id="19" dur="500"/>
                                        <p:tgtEl>
                                          <p:spTgt spid="9158"/>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159"/>
                                        </p:tgtEl>
                                        <p:attrNameLst>
                                          <p:attrName>style.visibility</p:attrName>
                                        </p:attrNameLst>
                                      </p:cBhvr>
                                      <p:to>
                                        <p:strVal val="visible"/>
                                      </p:to>
                                    </p:set>
                                    <p:animEffect transition="in" filter="fade">
                                      <p:cBhvr>
                                        <p:cTn id="23" dur="500"/>
                                        <p:tgtEl>
                                          <p:spTgt spid="915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160"/>
                                        </p:tgtEl>
                                        <p:attrNameLst>
                                          <p:attrName>style.visibility</p:attrName>
                                        </p:attrNameLst>
                                      </p:cBhvr>
                                      <p:to>
                                        <p:strVal val="visible"/>
                                      </p:to>
                                    </p:set>
                                    <p:animEffect transition="in" filter="fade">
                                      <p:cBhvr>
                                        <p:cTn id="28" dur="500"/>
                                        <p:tgtEl>
                                          <p:spTgt spid="916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9161"/>
                                        </p:tgtEl>
                                        <p:attrNameLst>
                                          <p:attrName>style.visibility</p:attrName>
                                        </p:attrNameLst>
                                      </p:cBhvr>
                                      <p:to>
                                        <p:strVal val="visible"/>
                                      </p:to>
                                    </p:set>
                                    <p:animEffect transition="in" filter="fade">
                                      <p:cBhvr>
                                        <p:cTn id="32" dur="500"/>
                                        <p:tgtEl>
                                          <p:spTgt spid="91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162"/>
                                        </p:tgtEl>
                                        <p:attrNameLst>
                                          <p:attrName>style.visibility</p:attrName>
                                        </p:attrNameLst>
                                      </p:cBhvr>
                                      <p:to>
                                        <p:strVal val="visible"/>
                                      </p:to>
                                    </p:set>
                                    <p:animEffect transition="in" filter="fade">
                                      <p:cBhvr>
                                        <p:cTn id="37" dur="500"/>
                                        <p:tgtEl>
                                          <p:spTgt spid="916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163"/>
                                        </p:tgtEl>
                                        <p:attrNameLst>
                                          <p:attrName>style.visibility</p:attrName>
                                        </p:attrNameLst>
                                      </p:cBhvr>
                                      <p:to>
                                        <p:strVal val="visible"/>
                                      </p:to>
                                    </p:set>
                                    <p:animEffect transition="in" filter="fade">
                                      <p:cBhvr>
                                        <p:cTn id="41" dur="500"/>
                                        <p:tgtEl>
                                          <p:spTgt spid="916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164"/>
                                        </p:tgtEl>
                                        <p:attrNameLst>
                                          <p:attrName>style.visibility</p:attrName>
                                        </p:attrNameLst>
                                      </p:cBhvr>
                                      <p:to>
                                        <p:strVal val="visible"/>
                                      </p:to>
                                    </p:set>
                                    <p:animEffect transition="in" filter="fade">
                                      <p:cBhvr>
                                        <p:cTn id="46" dur="500"/>
                                        <p:tgtEl>
                                          <p:spTgt spid="916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165"/>
                                        </p:tgtEl>
                                        <p:attrNameLst>
                                          <p:attrName>style.visibility</p:attrName>
                                        </p:attrNameLst>
                                      </p:cBhvr>
                                      <p:to>
                                        <p:strVal val="visible"/>
                                      </p:to>
                                    </p:set>
                                    <p:animEffect transition="in" filter="fade">
                                      <p:cBhvr>
                                        <p:cTn id="51" dur="500"/>
                                        <p:tgtEl>
                                          <p:spTgt spid="916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166"/>
                                        </p:tgtEl>
                                        <p:attrNameLst>
                                          <p:attrName>style.visibility</p:attrName>
                                        </p:attrNameLst>
                                      </p:cBhvr>
                                      <p:to>
                                        <p:strVal val="visible"/>
                                      </p:to>
                                    </p:set>
                                    <p:animEffect transition="in" filter="fade">
                                      <p:cBhvr>
                                        <p:cTn id="56" dur="500"/>
                                        <p:tgtEl>
                                          <p:spTgt spid="916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9167"/>
                                        </p:tgtEl>
                                        <p:attrNameLst>
                                          <p:attrName>style.visibility</p:attrName>
                                        </p:attrNameLst>
                                      </p:cBhvr>
                                      <p:to>
                                        <p:strVal val="visible"/>
                                      </p:to>
                                    </p:set>
                                    <p:animEffect transition="in" filter="fade">
                                      <p:cBhvr>
                                        <p:cTn id="61" dur="500"/>
                                        <p:tgtEl>
                                          <p:spTgt spid="9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178"/>
        <p:cNvGrpSpPr/>
        <p:nvPr/>
      </p:nvGrpSpPr>
      <p:grpSpPr>
        <a:xfrm>
          <a:off x="0" y="0"/>
          <a:ext cx="0" cy="0"/>
          <a:chOff x="0" y="0"/>
          <a:chExt cx="0" cy="0"/>
        </a:xfrm>
      </p:grpSpPr>
      <p:sp>
        <p:nvSpPr>
          <p:cNvPr id="9179" name="Google Shape;9179;p141"/>
          <p:cNvSpPr txBox="1">
            <a:spLocks noGrp="1"/>
          </p:cNvSpPr>
          <p:nvPr>
            <p:ph type="title"/>
          </p:nvPr>
        </p:nvSpPr>
        <p:spPr>
          <a:xfrm>
            <a:off x="780345" y="261078"/>
            <a:ext cx="108345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Fairness: must all network apps be “fair”?</a:t>
            </a:r>
            <a:endParaRPr sz="4400" b="0"/>
          </a:p>
        </p:txBody>
      </p:sp>
      <p:sp>
        <p:nvSpPr>
          <p:cNvPr id="9180" name="Google Shape;9180;p141"/>
          <p:cNvSpPr txBox="1"/>
          <p:nvPr/>
        </p:nvSpPr>
        <p:spPr>
          <a:xfrm>
            <a:off x="749300" y="1219200"/>
            <a:ext cx="5207000" cy="4648200"/>
          </a:xfrm>
          <a:prstGeom prst="rect">
            <a:avLst/>
          </a:prstGeom>
          <a:noFill/>
          <a:ln>
            <a:noFill/>
          </a:ln>
        </p:spPr>
        <p:txBody>
          <a:bodyPr spcFirstLastPara="1" wrap="square" lIns="91425" tIns="45700" rIns="91425" bIns="45700" anchor="t" anchorCtr="0">
            <a:normAutofit lnSpcReduction="10000"/>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000099"/>
                </a:solidFill>
                <a:latin typeface="Calibri"/>
                <a:ea typeface="Calibri"/>
                <a:cs typeface="Calibri"/>
                <a:sym typeface="Calibri"/>
              </a:rPr>
              <a:t>Fairness and UDP</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multimedia apps often do not use TCP</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do not want rate throttled by congestion control</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instead use UDP:</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send audio/video at constant rate, tolerate packet loss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there is no “Internet police” policing use of congestion control</a:t>
            </a:r>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9181" name="Google Shape;9181;p141"/>
          <p:cNvSpPr txBox="1"/>
          <p:nvPr/>
        </p:nvSpPr>
        <p:spPr>
          <a:xfrm>
            <a:off x="6210301" y="1193800"/>
            <a:ext cx="5575300" cy="50673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000099"/>
                </a:solidFill>
                <a:latin typeface="Calibri"/>
                <a:ea typeface="Calibri"/>
                <a:cs typeface="Calibri"/>
                <a:sym typeface="Calibri"/>
              </a:rPr>
              <a:t>Fairness, parallel TCP connections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application can open </a:t>
            </a:r>
            <a:r>
              <a:rPr lang="en-US" sz="2800" b="0" i="1" u="none" strike="noStrike" cap="none">
                <a:solidFill>
                  <a:srgbClr val="000000"/>
                </a:solidFill>
                <a:latin typeface="Calibri"/>
                <a:ea typeface="Calibri"/>
                <a:cs typeface="Calibri"/>
                <a:sym typeface="Calibri"/>
              </a:rPr>
              <a:t>multiple</a:t>
            </a:r>
            <a:r>
              <a:rPr lang="en-US" sz="2800" b="0" i="0" u="none" strike="noStrike" cap="none">
                <a:solidFill>
                  <a:srgbClr val="000000"/>
                </a:solidFill>
                <a:latin typeface="Calibri"/>
                <a:ea typeface="Calibri"/>
                <a:cs typeface="Calibri"/>
                <a:sym typeface="Calibri"/>
              </a:rPr>
              <a:t> parallel connections between two hosts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web browsers do this , e.g., link of rate R with 9 existing connections: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new app asks for 1 TCP, gets rate R/10</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new app asks for 11 TCPs, gets R/2 </a:t>
            </a:r>
            <a:endParaRPr/>
          </a:p>
          <a:p>
            <a:pPr marL="352425" marR="0" lvl="0"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9182" name="Google Shape;9182;p14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81"/>
                                        </p:tgtEl>
                                        <p:attrNameLst>
                                          <p:attrName>style.visibility</p:attrName>
                                        </p:attrNameLst>
                                      </p:cBhvr>
                                      <p:to>
                                        <p:strVal val="visible"/>
                                      </p:to>
                                    </p:set>
                                    <p:animEffect transition="in" filter="fade">
                                      <p:cBhvr>
                                        <p:cTn id="7" dur="500"/>
                                        <p:tgtEl>
                                          <p:spTgt spid="9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187"/>
        <p:cNvGrpSpPr/>
        <p:nvPr/>
      </p:nvGrpSpPr>
      <p:grpSpPr>
        <a:xfrm>
          <a:off x="0" y="0"/>
          <a:ext cx="0" cy="0"/>
          <a:chOff x="0" y="0"/>
          <a:chExt cx="0" cy="0"/>
        </a:xfrm>
      </p:grpSpPr>
      <p:sp>
        <p:nvSpPr>
          <p:cNvPr id="9188" name="Google Shape;9188;p142"/>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Transport layer: roadmap</a:t>
            </a:r>
            <a:endParaRPr sz="4400"/>
          </a:p>
        </p:txBody>
      </p:sp>
      <p:sp>
        <p:nvSpPr>
          <p:cNvPr id="9189" name="Google Shape;9189;p142"/>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a:p>
          <a:p>
            <a:pPr marL="403225" lvl="0" indent="-285750" algn="l" rtl="0">
              <a:lnSpc>
                <a:spcPct val="90000"/>
              </a:lnSpc>
              <a:spcBef>
                <a:spcPts val="800"/>
              </a:spcBef>
              <a:spcAft>
                <a:spcPts val="0"/>
              </a:spcAft>
              <a:buSzPts val="3200"/>
              <a:buChar char="▪"/>
            </a:pPr>
            <a:r>
              <a:rPr lang="en-US" sz="3200"/>
              <a:t>Evolution of transport-layer functionality</a:t>
            </a:r>
            <a:endParaRPr/>
          </a:p>
          <a:p>
            <a:pPr marL="352425" lvl="0" indent="-222250" algn="l" rtl="0">
              <a:lnSpc>
                <a:spcPct val="90000"/>
              </a:lnSpc>
              <a:spcBef>
                <a:spcPts val="1000"/>
              </a:spcBef>
              <a:spcAft>
                <a:spcPts val="0"/>
              </a:spcAft>
              <a:buSzPts val="2400"/>
              <a:buFont typeface="Noto Sans Symbols"/>
              <a:buNone/>
            </a:pPr>
            <a:endParaRPr sz="2400"/>
          </a:p>
        </p:txBody>
      </p:sp>
      <p:sp>
        <p:nvSpPr>
          <p:cNvPr id="9190" name="Google Shape;9190;p14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137</a:t>
            </a:fld>
            <a:endParaRPr/>
          </a:p>
        </p:txBody>
      </p:sp>
      <p:pic>
        <p:nvPicPr>
          <p:cNvPr id="9191" name="Google Shape;9191;p142"/>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196"/>
        <p:cNvGrpSpPr/>
        <p:nvPr/>
      </p:nvGrpSpPr>
      <p:grpSpPr>
        <a:xfrm>
          <a:off x="0" y="0"/>
          <a:ext cx="0" cy="0"/>
          <a:chOff x="0" y="0"/>
          <a:chExt cx="0" cy="0"/>
        </a:xfrm>
      </p:grpSpPr>
      <p:sp>
        <p:nvSpPr>
          <p:cNvPr id="9197" name="Google Shape;9197;p143"/>
          <p:cNvSpPr txBox="1">
            <a:spLocks noGrp="1"/>
          </p:cNvSpPr>
          <p:nvPr>
            <p:ph type="body" idx="1"/>
          </p:nvPr>
        </p:nvSpPr>
        <p:spPr>
          <a:xfrm>
            <a:off x="825500" y="1489243"/>
            <a:ext cx="10515600" cy="987257"/>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TCP, UDP: principal transport protocols for 40 years</a:t>
            </a:r>
            <a:endParaRPr sz="2600"/>
          </a:p>
          <a:p>
            <a:pPr marL="352425" lvl="0" indent="-222250" algn="l" rtl="0">
              <a:lnSpc>
                <a:spcPct val="90000"/>
              </a:lnSpc>
              <a:spcBef>
                <a:spcPts val="600"/>
              </a:spcBef>
              <a:spcAft>
                <a:spcPts val="0"/>
              </a:spcAft>
              <a:buSzPts val="2800"/>
              <a:buChar char="▪"/>
            </a:pPr>
            <a:r>
              <a:rPr lang="en-US"/>
              <a:t>different “flavors” of TCP developed, for specific scenarios:</a:t>
            </a:r>
            <a:endParaRPr sz="2600"/>
          </a:p>
          <a:p>
            <a:pPr marL="463550" lvl="1" indent="0" algn="l" rtl="0">
              <a:lnSpc>
                <a:spcPct val="90000"/>
              </a:lnSpc>
              <a:spcBef>
                <a:spcPts val="500"/>
              </a:spcBef>
              <a:spcAft>
                <a:spcPts val="0"/>
              </a:spcAft>
              <a:buSzPts val="2400"/>
              <a:buNone/>
            </a:pPr>
            <a:endParaRPr/>
          </a:p>
        </p:txBody>
      </p:sp>
      <p:sp>
        <p:nvSpPr>
          <p:cNvPr id="9198" name="Google Shape;9198;p143"/>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b="0"/>
              <a:t>Evolving transport-layer functionality</a:t>
            </a:r>
            <a:endParaRPr sz="4400" b="0"/>
          </a:p>
        </p:txBody>
      </p:sp>
      <p:sp>
        <p:nvSpPr>
          <p:cNvPr id="9199" name="Google Shape;9199;p143"/>
          <p:cNvSpPr txBox="1"/>
          <p:nvPr/>
        </p:nvSpPr>
        <p:spPr>
          <a:xfrm>
            <a:off x="787400" y="4953000"/>
            <a:ext cx="10515600" cy="1485900"/>
          </a:xfrm>
          <a:prstGeom prst="rect">
            <a:avLst/>
          </a:prstGeom>
          <a:noFill/>
          <a:ln>
            <a:noFill/>
          </a:ln>
        </p:spPr>
        <p:txBody>
          <a:bodyPr spcFirstLastPara="1" wrap="square" lIns="91425" tIns="45700" rIns="91425" bIns="45700" anchor="t" anchorCtr="0">
            <a:normAutofit/>
          </a:bodyPr>
          <a:lstStyle/>
          <a:p>
            <a:pPr marL="463550" marR="0" lvl="1" indent="0" algn="l" rtl="0">
              <a:lnSpc>
                <a:spcPct val="90000"/>
              </a:lnSpc>
              <a:spcBef>
                <a:spcPts val="0"/>
              </a:spcBef>
              <a:spcAft>
                <a:spcPts val="0"/>
              </a:spcAft>
              <a:buClr>
                <a:srgbClr val="0000A8"/>
              </a:buClr>
              <a:buSzPts val="2400"/>
              <a:buFont typeface="Arial"/>
              <a:buNone/>
            </a:pPr>
            <a:endParaRPr sz="2400" b="0" i="0" u="none" strike="noStrike" cap="none">
              <a:solidFill>
                <a:srgbClr val="000000"/>
              </a:solidFill>
              <a:latin typeface="Calibri"/>
              <a:ea typeface="Calibri"/>
              <a:cs typeface="Calibri"/>
              <a:sym typeface="Calibri"/>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moving transport–layer functions to application layer, on top of UDP</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HTTP/3: QUIC</a:t>
            </a:r>
            <a:endParaRPr/>
          </a:p>
        </p:txBody>
      </p:sp>
      <p:graphicFrame>
        <p:nvGraphicFramePr>
          <p:cNvPr id="9200" name="Google Shape;9200;p143"/>
          <p:cNvGraphicFramePr/>
          <p:nvPr/>
        </p:nvGraphicFramePr>
        <p:xfrm>
          <a:off x="2124074" y="2591594"/>
          <a:ext cx="3000000" cy="3000000"/>
        </p:xfrm>
        <a:graphic>
          <a:graphicData uri="http://schemas.openxmlformats.org/drawingml/2006/table">
            <a:tbl>
              <a:tblPr>
                <a:noFill/>
                <a:tableStyleId>{C48FC3D9-A158-42D3-9A08-AB1567EC856D}</a:tableStyleId>
              </a:tblPr>
              <a:tblGrid>
                <a:gridCol w="3451225">
                  <a:extLst>
                    <a:ext uri="{9D8B030D-6E8A-4147-A177-3AD203B41FA5}">
                      <a16:colId xmlns:a16="http://schemas.microsoft.com/office/drawing/2014/main" val="20000"/>
                    </a:ext>
                  </a:extLst>
                </a:gridCol>
                <a:gridCol w="4470400">
                  <a:extLst>
                    <a:ext uri="{9D8B030D-6E8A-4147-A177-3AD203B41FA5}">
                      <a16:colId xmlns:a16="http://schemas.microsoft.com/office/drawing/2014/main" val="20001"/>
                    </a:ext>
                  </a:extLst>
                </a:gridCol>
              </a:tblGrid>
              <a:tr h="254000">
                <a:tc>
                  <a:txBody>
                    <a:bodyPr/>
                    <a:lstStyle/>
                    <a:p>
                      <a:pPr marL="0" marR="0" lvl="0" indent="0" algn="l" rtl="0">
                        <a:spcBef>
                          <a:spcPts val="0"/>
                        </a:spcBef>
                        <a:spcAft>
                          <a:spcPts val="0"/>
                        </a:spcAft>
                        <a:buNone/>
                      </a:pPr>
                      <a:r>
                        <a:rPr lang="en-US" sz="2000" u="none" strike="noStrike" cap="none">
                          <a:solidFill>
                            <a:schemeClr val="lt1"/>
                          </a:solidFill>
                          <a:latin typeface="Calibri"/>
                          <a:ea typeface="Calibri"/>
                          <a:cs typeface="Calibri"/>
                          <a:sym typeface="Calibri"/>
                        </a:rPr>
                        <a:t>Scenario</a:t>
                      </a:r>
                      <a:endParaRPr sz="1200" u="none" strike="noStrike" cap="none">
                        <a:solidFill>
                          <a:schemeClr val="lt1"/>
                        </a:solidFill>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2000" u="none" strike="noStrike" cap="none">
                          <a:solidFill>
                            <a:srgbClr val="FFFFFF"/>
                          </a:solidFill>
                          <a:latin typeface="Calibri"/>
                          <a:ea typeface="Calibri"/>
                          <a:cs typeface="Calibri"/>
                          <a:sym typeface="Calibri"/>
                        </a:rPr>
                        <a:t>Challenges</a:t>
                      </a:r>
                      <a:endParaRPr sz="12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00000"/>
                    </a:solidFill>
                  </a:tcPr>
                </a:tc>
                <a:extLst>
                  <a:ext uri="{0D108BD9-81ED-4DB2-BD59-A6C34878D82A}">
                    <a16:rowId xmlns:a16="http://schemas.microsoft.com/office/drawing/2014/main" val="10000"/>
                  </a:ext>
                </a:extLst>
              </a:tr>
              <a:tr h="254000">
                <a:tc>
                  <a:txBody>
                    <a:bodyPr/>
                    <a:lstStyle/>
                    <a:p>
                      <a:pPr marL="0" marR="0" lvl="0" indent="0" algn="l" rtl="0">
                        <a:spcBef>
                          <a:spcPts val="0"/>
                        </a:spcBef>
                        <a:spcAft>
                          <a:spcPts val="0"/>
                        </a:spcAft>
                        <a:buNone/>
                      </a:pPr>
                      <a:r>
                        <a:rPr lang="en-US" sz="2000" u="none" strike="noStrike" cap="none">
                          <a:latin typeface="Calibri"/>
                          <a:ea typeface="Calibri"/>
                          <a:cs typeface="Calibri"/>
                          <a:sym typeface="Calibri"/>
                        </a:rPr>
                        <a:t>Long, fat pipes (large data transfers)</a:t>
                      </a:r>
                      <a:endParaRPr sz="12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000" u="none" strike="noStrike" cap="none">
                          <a:latin typeface="Calibri"/>
                          <a:ea typeface="Calibri"/>
                          <a:cs typeface="Calibri"/>
                          <a:sym typeface="Calibri"/>
                        </a:rPr>
                        <a:t>Many packets “in flight”; loss shuts down pipeline</a:t>
                      </a:r>
                      <a:endParaRPr sz="12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4000">
                <a:tc>
                  <a:txBody>
                    <a:bodyPr/>
                    <a:lstStyle/>
                    <a:p>
                      <a:pPr marL="0" marR="0" lvl="0" indent="0" algn="l" rtl="0">
                        <a:spcBef>
                          <a:spcPts val="0"/>
                        </a:spcBef>
                        <a:spcAft>
                          <a:spcPts val="0"/>
                        </a:spcAft>
                        <a:buNone/>
                      </a:pPr>
                      <a:r>
                        <a:rPr lang="en-US" sz="2000" u="none" strike="noStrike" cap="none">
                          <a:latin typeface="Calibri"/>
                          <a:ea typeface="Calibri"/>
                          <a:cs typeface="Calibri"/>
                          <a:sym typeface="Calibri"/>
                        </a:rPr>
                        <a:t>Wireless networks</a:t>
                      </a:r>
                      <a:endParaRPr sz="12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000" u="none" strike="noStrike" cap="none">
                          <a:latin typeface="Calibri"/>
                          <a:ea typeface="Calibri"/>
                          <a:cs typeface="Calibri"/>
                          <a:sym typeface="Calibri"/>
                        </a:rPr>
                        <a:t>Loss due to noisy wireless links, mobility; TCP treat this as congestion loss</a:t>
                      </a:r>
                      <a:endParaRPr sz="12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4000">
                <a:tc>
                  <a:txBody>
                    <a:bodyPr/>
                    <a:lstStyle/>
                    <a:p>
                      <a:pPr marL="0" marR="0" lvl="0" indent="0" algn="l" rtl="0">
                        <a:spcBef>
                          <a:spcPts val="0"/>
                        </a:spcBef>
                        <a:spcAft>
                          <a:spcPts val="0"/>
                        </a:spcAft>
                        <a:buNone/>
                      </a:pPr>
                      <a:r>
                        <a:rPr lang="en-US" sz="2000" u="none" strike="noStrike" cap="none">
                          <a:latin typeface="Calibri"/>
                          <a:ea typeface="Calibri"/>
                          <a:cs typeface="Calibri"/>
                          <a:sym typeface="Calibri"/>
                        </a:rPr>
                        <a:t>Long-delay links</a:t>
                      </a:r>
                      <a:endParaRPr sz="12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000" u="none" strike="noStrike" cap="none">
                          <a:latin typeface="Calibri"/>
                          <a:ea typeface="Calibri"/>
                          <a:cs typeface="Calibri"/>
                          <a:sym typeface="Calibri"/>
                        </a:rPr>
                        <a:t>Extremely long RTTs</a:t>
                      </a:r>
                      <a:endParaRPr sz="12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4000">
                <a:tc>
                  <a:txBody>
                    <a:bodyPr/>
                    <a:lstStyle/>
                    <a:p>
                      <a:pPr marL="0" marR="0" lvl="0" indent="0" algn="l" rtl="0">
                        <a:spcBef>
                          <a:spcPts val="0"/>
                        </a:spcBef>
                        <a:spcAft>
                          <a:spcPts val="0"/>
                        </a:spcAft>
                        <a:buNone/>
                      </a:pPr>
                      <a:r>
                        <a:rPr lang="en-US" sz="2000" u="none" strike="noStrike" cap="none">
                          <a:latin typeface="Calibri"/>
                          <a:ea typeface="Calibri"/>
                          <a:cs typeface="Calibri"/>
                          <a:sym typeface="Calibri"/>
                        </a:rPr>
                        <a:t>Data center networks</a:t>
                      </a:r>
                      <a:endParaRPr sz="12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000" u="none" strike="noStrike" cap="none">
                          <a:latin typeface="Calibri"/>
                          <a:ea typeface="Calibri"/>
                          <a:cs typeface="Calibri"/>
                          <a:sym typeface="Calibri"/>
                        </a:rPr>
                        <a:t>Latency sensitive</a:t>
                      </a:r>
                      <a:endParaRPr sz="12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54000">
                <a:tc>
                  <a:txBody>
                    <a:bodyPr/>
                    <a:lstStyle/>
                    <a:p>
                      <a:pPr marL="0" marR="0" lvl="0" indent="0" algn="l" rtl="0">
                        <a:spcBef>
                          <a:spcPts val="0"/>
                        </a:spcBef>
                        <a:spcAft>
                          <a:spcPts val="0"/>
                        </a:spcAft>
                        <a:buNone/>
                      </a:pPr>
                      <a:r>
                        <a:rPr lang="en-US" sz="2000" u="none" strike="noStrike" cap="none">
                          <a:latin typeface="Calibri"/>
                          <a:ea typeface="Calibri"/>
                          <a:cs typeface="Calibri"/>
                          <a:sym typeface="Calibri"/>
                        </a:rPr>
                        <a:t>Background traffic flows</a:t>
                      </a:r>
                      <a:endParaRPr sz="12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000" u="none" strike="noStrike" cap="none">
                          <a:latin typeface="Calibri"/>
                          <a:ea typeface="Calibri"/>
                          <a:cs typeface="Calibri"/>
                          <a:sym typeface="Calibri"/>
                        </a:rPr>
                        <a:t>Low priority, “background” TCP flows </a:t>
                      </a:r>
                      <a:endParaRPr sz="120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201" name="Google Shape;9201;p14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7">
                                            <p:txEl>
                                              <p:pRg st="0" end="0"/>
                                            </p:txEl>
                                          </p:spTgt>
                                        </p:tgtEl>
                                        <p:attrNameLst>
                                          <p:attrName>style.visibility</p:attrName>
                                        </p:attrNameLst>
                                      </p:cBhvr>
                                      <p:to>
                                        <p:strVal val="visible"/>
                                      </p:to>
                                    </p:set>
                                    <p:animEffect transition="in" filter="fade">
                                      <p:cBhvr>
                                        <p:cTn id="7" dur="500"/>
                                        <p:tgtEl>
                                          <p:spTgt spid="9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97">
                                            <p:txEl>
                                              <p:pRg st="1" end="1"/>
                                            </p:txEl>
                                          </p:spTgt>
                                        </p:tgtEl>
                                        <p:attrNameLst>
                                          <p:attrName>style.visibility</p:attrName>
                                        </p:attrNameLst>
                                      </p:cBhvr>
                                      <p:to>
                                        <p:strVal val="visible"/>
                                      </p:to>
                                    </p:set>
                                    <p:animEffect transition="in" filter="fade">
                                      <p:cBhvr>
                                        <p:cTn id="12" dur="500"/>
                                        <p:tgtEl>
                                          <p:spTgt spid="9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97">
                                            <p:txEl>
                                              <p:pRg st="2" end="2"/>
                                            </p:txEl>
                                          </p:spTgt>
                                        </p:tgtEl>
                                        <p:attrNameLst>
                                          <p:attrName>style.visibility</p:attrName>
                                        </p:attrNameLst>
                                      </p:cBhvr>
                                      <p:to>
                                        <p:strVal val="visible"/>
                                      </p:to>
                                    </p:set>
                                    <p:animEffect transition="in" filter="fade">
                                      <p:cBhvr>
                                        <p:cTn id="17" dur="500"/>
                                        <p:tgtEl>
                                          <p:spTgt spid="9197">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200"/>
                                        </p:tgtEl>
                                        <p:attrNameLst>
                                          <p:attrName>style.visibility</p:attrName>
                                        </p:attrNameLst>
                                      </p:cBhvr>
                                      <p:to>
                                        <p:strVal val="visible"/>
                                      </p:to>
                                    </p:set>
                                    <p:animEffect transition="in" filter="fade">
                                      <p:cBhvr>
                                        <p:cTn id="21" dur="500"/>
                                        <p:tgtEl>
                                          <p:spTgt spid="920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199"/>
                                        </p:tgtEl>
                                        <p:attrNameLst>
                                          <p:attrName>style.visibility</p:attrName>
                                        </p:attrNameLst>
                                      </p:cBhvr>
                                      <p:to>
                                        <p:strVal val="visible"/>
                                      </p:to>
                                    </p:set>
                                    <p:animEffect transition="in" filter="fade">
                                      <p:cBhvr>
                                        <p:cTn id="26" dur="500"/>
                                        <p:tgtEl>
                                          <p:spTgt spid="9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206"/>
        <p:cNvGrpSpPr/>
        <p:nvPr/>
      </p:nvGrpSpPr>
      <p:grpSpPr>
        <a:xfrm>
          <a:off x="0" y="0"/>
          <a:ext cx="0" cy="0"/>
          <a:chOff x="0" y="0"/>
          <a:chExt cx="0" cy="0"/>
        </a:xfrm>
      </p:grpSpPr>
      <p:sp>
        <p:nvSpPr>
          <p:cNvPr id="9207" name="Google Shape;9207;p144"/>
          <p:cNvSpPr txBox="1">
            <a:spLocks noGrp="1"/>
          </p:cNvSpPr>
          <p:nvPr>
            <p:ph type="body" idx="1"/>
          </p:nvPr>
        </p:nvSpPr>
        <p:spPr>
          <a:xfrm>
            <a:off x="838200" y="1540043"/>
            <a:ext cx="10515600" cy="1419057"/>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application-layer protocol, on top of UDP</a:t>
            </a:r>
            <a:endParaRPr/>
          </a:p>
          <a:p>
            <a:pPr marL="695325" lvl="1" indent="-231775" algn="l" rtl="0">
              <a:lnSpc>
                <a:spcPct val="90000"/>
              </a:lnSpc>
              <a:spcBef>
                <a:spcPts val="500"/>
              </a:spcBef>
              <a:spcAft>
                <a:spcPts val="0"/>
              </a:spcAft>
              <a:buSzPts val="2600"/>
              <a:buChar char="•"/>
            </a:pPr>
            <a:r>
              <a:rPr lang="en-US" sz="2600"/>
              <a:t>increase performance of HTTP</a:t>
            </a:r>
            <a:endParaRPr/>
          </a:p>
          <a:p>
            <a:pPr marL="695325" lvl="1" indent="-231775" algn="l" rtl="0">
              <a:lnSpc>
                <a:spcPct val="90000"/>
              </a:lnSpc>
              <a:spcBef>
                <a:spcPts val="500"/>
              </a:spcBef>
              <a:spcAft>
                <a:spcPts val="0"/>
              </a:spcAft>
              <a:buSzPts val="2600"/>
              <a:buChar char="•"/>
            </a:pPr>
            <a:r>
              <a:rPr lang="en-US" sz="2600"/>
              <a:t>deployed on many Google servers, apps (Chrome, mobile YouTube app) </a:t>
            </a:r>
            <a:endParaRPr/>
          </a:p>
          <a:p>
            <a:pPr marL="130175" lvl="0" indent="0" algn="l" rtl="0">
              <a:lnSpc>
                <a:spcPct val="90000"/>
              </a:lnSpc>
              <a:spcBef>
                <a:spcPts val="1000"/>
              </a:spcBef>
              <a:spcAft>
                <a:spcPts val="0"/>
              </a:spcAft>
              <a:buSzPts val="2800"/>
              <a:buNone/>
            </a:pPr>
            <a:endParaRPr/>
          </a:p>
        </p:txBody>
      </p:sp>
      <p:sp>
        <p:nvSpPr>
          <p:cNvPr id="9208" name="Google Shape;9208;p14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QUIC: Quick UDP Internet Connections</a:t>
            </a:r>
            <a:endParaRPr sz="4400" b="0"/>
          </a:p>
        </p:txBody>
      </p:sp>
      <p:grpSp>
        <p:nvGrpSpPr>
          <p:cNvPr id="9209" name="Google Shape;9209;p144"/>
          <p:cNvGrpSpPr/>
          <p:nvPr/>
        </p:nvGrpSpPr>
        <p:grpSpPr>
          <a:xfrm>
            <a:off x="2484036" y="3362958"/>
            <a:ext cx="6857901" cy="2748783"/>
            <a:chOff x="2217336" y="1877058"/>
            <a:chExt cx="6857901" cy="2748783"/>
          </a:xfrm>
        </p:grpSpPr>
        <p:sp>
          <p:nvSpPr>
            <p:cNvPr id="9210" name="Google Shape;9210;p144"/>
            <p:cNvSpPr/>
            <p:nvPr/>
          </p:nvSpPr>
          <p:spPr>
            <a:xfrm>
              <a:off x="3743058" y="3625405"/>
              <a:ext cx="1905057" cy="455280"/>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11" name="Google Shape;9211;p144"/>
            <p:cNvSpPr txBox="1"/>
            <p:nvPr/>
          </p:nvSpPr>
          <p:spPr>
            <a:xfrm>
              <a:off x="4518545" y="3668766"/>
              <a:ext cx="3642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IP</a:t>
              </a:r>
              <a:endParaRPr/>
            </a:p>
          </p:txBody>
        </p:sp>
        <p:sp>
          <p:nvSpPr>
            <p:cNvPr id="9212" name="Google Shape;9212;p144"/>
            <p:cNvSpPr/>
            <p:nvPr/>
          </p:nvSpPr>
          <p:spPr>
            <a:xfrm>
              <a:off x="3744927" y="3054009"/>
              <a:ext cx="1905057" cy="455280"/>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13" name="Google Shape;9213;p144"/>
            <p:cNvSpPr txBox="1"/>
            <p:nvPr/>
          </p:nvSpPr>
          <p:spPr>
            <a:xfrm>
              <a:off x="4434744" y="3100445"/>
              <a:ext cx="53948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TCP</a:t>
              </a:r>
              <a:endParaRPr/>
            </a:p>
          </p:txBody>
        </p:sp>
        <p:sp>
          <p:nvSpPr>
            <p:cNvPr id="9214" name="Google Shape;9214;p144"/>
            <p:cNvSpPr/>
            <p:nvPr/>
          </p:nvSpPr>
          <p:spPr>
            <a:xfrm>
              <a:off x="3745776" y="2472222"/>
              <a:ext cx="1905057" cy="455280"/>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15" name="Google Shape;9215;p144"/>
            <p:cNvSpPr txBox="1"/>
            <p:nvPr/>
          </p:nvSpPr>
          <p:spPr>
            <a:xfrm>
              <a:off x="4435593" y="2518658"/>
              <a:ext cx="50025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TLS</a:t>
              </a:r>
              <a:endParaRPr/>
            </a:p>
          </p:txBody>
        </p:sp>
        <p:grpSp>
          <p:nvGrpSpPr>
            <p:cNvPr id="9216" name="Google Shape;9216;p144"/>
            <p:cNvGrpSpPr/>
            <p:nvPr/>
          </p:nvGrpSpPr>
          <p:grpSpPr>
            <a:xfrm>
              <a:off x="3743058" y="1887725"/>
              <a:ext cx="1905057" cy="455283"/>
              <a:chOff x="975444" y="4703759"/>
              <a:chExt cx="2128813" cy="498521"/>
            </a:xfrm>
          </p:grpSpPr>
          <p:sp>
            <p:nvSpPr>
              <p:cNvPr id="9217" name="Google Shape;9217;p144"/>
              <p:cNvSpPr/>
              <p:nvPr/>
            </p:nvSpPr>
            <p:spPr>
              <a:xfrm>
                <a:off x="975444" y="4703759"/>
                <a:ext cx="2128813" cy="498521"/>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18" name="Google Shape;9218;p144"/>
              <p:cNvSpPr txBox="1"/>
              <p:nvPr/>
            </p:nvSpPr>
            <p:spPr>
              <a:xfrm>
                <a:off x="1576949" y="4754605"/>
                <a:ext cx="982079" cy="40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HTTP/2</a:t>
                </a:r>
                <a:endParaRPr/>
              </a:p>
            </p:txBody>
          </p:sp>
        </p:grpSp>
        <p:sp>
          <p:nvSpPr>
            <p:cNvPr id="9219" name="Google Shape;9219;p144"/>
            <p:cNvSpPr/>
            <p:nvPr/>
          </p:nvSpPr>
          <p:spPr>
            <a:xfrm>
              <a:off x="6229839" y="3627880"/>
              <a:ext cx="1905057" cy="455279"/>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20" name="Google Shape;9220;p144"/>
            <p:cNvSpPr txBox="1"/>
            <p:nvPr/>
          </p:nvSpPr>
          <p:spPr>
            <a:xfrm>
              <a:off x="7005326" y="3671238"/>
              <a:ext cx="3642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IP</a:t>
              </a:r>
              <a:endParaRPr/>
            </a:p>
          </p:txBody>
        </p:sp>
        <p:sp>
          <p:nvSpPr>
            <p:cNvPr id="9221" name="Google Shape;9221;p144"/>
            <p:cNvSpPr/>
            <p:nvPr/>
          </p:nvSpPr>
          <p:spPr>
            <a:xfrm>
              <a:off x="6231708" y="3143406"/>
              <a:ext cx="1905057" cy="368352"/>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22" name="Google Shape;9222;p144"/>
            <p:cNvSpPr txBox="1"/>
            <p:nvPr/>
          </p:nvSpPr>
          <p:spPr>
            <a:xfrm>
              <a:off x="6908533" y="3132142"/>
              <a:ext cx="5950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UDP</a:t>
              </a:r>
              <a:endParaRPr/>
            </a:p>
          </p:txBody>
        </p:sp>
        <p:sp>
          <p:nvSpPr>
            <p:cNvPr id="9223" name="Google Shape;9223;p144"/>
            <p:cNvSpPr/>
            <p:nvPr/>
          </p:nvSpPr>
          <p:spPr>
            <a:xfrm>
              <a:off x="6232557" y="2348686"/>
              <a:ext cx="1905057" cy="574888"/>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24" name="Google Shape;9224;p144"/>
            <p:cNvSpPr txBox="1"/>
            <p:nvPr/>
          </p:nvSpPr>
          <p:spPr>
            <a:xfrm>
              <a:off x="6790903" y="2455138"/>
              <a:ext cx="67197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QUIC</a:t>
              </a:r>
              <a:endParaRPr/>
            </a:p>
          </p:txBody>
        </p:sp>
        <p:sp>
          <p:nvSpPr>
            <p:cNvPr id="9225" name="Google Shape;9225;p144"/>
            <p:cNvSpPr/>
            <p:nvPr/>
          </p:nvSpPr>
          <p:spPr>
            <a:xfrm>
              <a:off x="6229839" y="1877061"/>
              <a:ext cx="1905057" cy="397789"/>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26" name="Google Shape;9226;p144"/>
            <p:cNvSpPr txBox="1"/>
            <p:nvPr/>
          </p:nvSpPr>
          <p:spPr>
            <a:xfrm>
              <a:off x="6351472" y="1877058"/>
              <a:ext cx="17676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HTTP/2 </a:t>
              </a:r>
              <a:r>
                <a:rPr lang="en-US" sz="1600" b="0" i="0" u="none" strike="noStrike" cap="none">
                  <a:solidFill>
                    <a:srgbClr val="000000"/>
                  </a:solidFill>
                  <a:latin typeface="Calibri"/>
                  <a:ea typeface="Calibri"/>
                  <a:cs typeface="Calibri"/>
                  <a:sym typeface="Calibri"/>
                </a:rPr>
                <a:t>(slimmed)</a:t>
              </a:r>
              <a:endParaRPr/>
            </a:p>
          </p:txBody>
        </p:sp>
        <p:cxnSp>
          <p:nvCxnSpPr>
            <p:cNvPr id="9227" name="Google Shape;9227;p144"/>
            <p:cNvCxnSpPr/>
            <p:nvPr/>
          </p:nvCxnSpPr>
          <p:spPr>
            <a:xfrm>
              <a:off x="3333329" y="3569813"/>
              <a:ext cx="5147262" cy="0"/>
            </a:xfrm>
            <a:prstGeom prst="straightConnector1">
              <a:avLst/>
            </a:prstGeom>
            <a:noFill/>
            <a:ln w="12700" cap="flat" cmpd="sng">
              <a:solidFill>
                <a:srgbClr val="000000"/>
              </a:solidFill>
              <a:prstDash val="dash"/>
              <a:round/>
              <a:headEnd type="none" w="sm" len="sm"/>
              <a:tailEnd type="none" w="sm" len="sm"/>
            </a:ln>
          </p:spPr>
        </p:cxnSp>
        <p:cxnSp>
          <p:nvCxnSpPr>
            <p:cNvPr id="9228" name="Google Shape;9228;p144"/>
            <p:cNvCxnSpPr/>
            <p:nvPr/>
          </p:nvCxnSpPr>
          <p:spPr>
            <a:xfrm>
              <a:off x="3352451" y="2994658"/>
              <a:ext cx="5147262" cy="0"/>
            </a:xfrm>
            <a:prstGeom prst="straightConnector1">
              <a:avLst/>
            </a:prstGeom>
            <a:noFill/>
            <a:ln w="12700" cap="flat" cmpd="sng">
              <a:solidFill>
                <a:srgbClr val="000000"/>
              </a:solidFill>
              <a:prstDash val="dash"/>
              <a:round/>
              <a:headEnd type="none" w="sm" len="sm"/>
              <a:tailEnd type="none" w="sm" len="sm"/>
            </a:ln>
          </p:spPr>
        </p:cxnSp>
        <p:sp>
          <p:nvSpPr>
            <p:cNvPr id="9229" name="Google Shape;9229;p144"/>
            <p:cNvSpPr txBox="1"/>
            <p:nvPr/>
          </p:nvSpPr>
          <p:spPr>
            <a:xfrm>
              <a:off x="2349067" y="3671237"/>
              <a:ext cx="1224388"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Network</a:t>
              </a:r>
              <a:endParaRPr/>
            </a:p>
          </p:txBody>
        </p:sp>
        <p:sp>
          <p:nvSpPr>
            <p:cNvPr id="9230" name="Google Shape;9230;p144"/>
            <p:cNvSpPr txBox="1"/>
            <p:nvPr/>
          </p:nvSpPr>
          <p:spPr>
            <a:xfrm>
              <a:off x="2355238" y="3077264"/>
              <a:ext cx="1224388"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Transport</a:t>
              </a:r>
              <a:endParaRPr/>
            </a:p>
          </p:txBody>
        </p:sp>
        <p:sp>
          <p:nvSpPr>
            <p:cNvPr id="9231" name="Google Shape;9231;p144"/>
            <p:cNvSpPr txBox="1"/>
            <p:nvPr/>
          </p:nvSpPr>
          <p:spPr>
            <a:xfrm>
              <a:off x="2217336" y="2204824"/>
              <a:ext cx="1379850"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Application</a:t>
              </a:r>
              <a:endParaRPr/>
            </a:p>
          </p:txBody>
        </p:sp>
        <p:sp>
          <p:nvSpPr>
            <p:cNvPr id="9232" name="Google Shape;9232;p144"/>
            <p:cNvSpPr txBox="1"/>
            <p:nvPr/>
          </p:nvSpPr>
          <p:spPr>
            <a:xfrm>
              <a:off x="3887697" y="4256509"/>
              <a:ext cx="17604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HTTP/2 over TCP</a:t>
              </a:r>
              <a:endParaRPr/>
            </a:p>
          </p:txBody>
        </p:sp>
        <p:sp>
          <p:nvSpPr>
            <p:cNvPr id="9233" name="Google Shape;9233;p144"/>
            <p:cNvSpPr/>
            <p:nvPr/>
          </p:nvSpPr>
          <p:spPr>
            <a:xfrm>
              <a:off x="8194669" y="1877058"/>
              <a:ext cx="155448" cy="1050444"/>
            </a:xfrm>
            <a:prstGeom prst="rightBrace">
              <a:avLst>
                <a:gd name="adj1" fmla="val 8333"/>
                <a:gd name="adj2" fmla="val 50000"/>
              </a:avLst>
            </a:prstGeom>
            <a:no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34" name="Google Shape;9234;p144"/>
            <p:cNvSpPr txBox="1"/>
            <p:nvPr/>
          </p:nvSpPr>
          <p:spPr>
            <a:xfrm>
              <a:off x="8175178" y="2220885"/>
              <a:ext cx="900059"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HTTP/3</a:t>
              </a:r>
              <a:endParaRPr/>
            </a:p>
          </p:txBody>
        </p:sp>
        <p:sp>
          <p:nvSpPr>
            <p:cNvPr id="9235" name="Google Shape;9235;p144"/>
            <p:cNvSpPr txBox="1"/>
            <p:nvPr/>
          </p:nvSpPr>
          <p:spPr>
            <a:xfrm>
              <a:off x="6183312" y="4220148"/>
              <a:ext cx="28264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HTTP/2 over QUIC over UDP</a:t>
              </a:r>
              <a:endParaRPr/>
            </a:p>
          </p:txBody>
        </p:sp>
      </p:grpSp>
      <p:sp>
        <p:nvSpPr>
          <p:cNvPr id="9236" name="Google Shape;9236;p144"/>
          <p:cNvSpPr/>
          <p:nvPr/>
        </p:nvSpPr>
        <p:spPr>
          <a:xfrm>
            <a:off x="6134100" y="3060700"/>
            <a:ext cx="4940300" cy="3492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37" name="Google Shape;9237;p14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09"/>
                                        </p:tgtEl>
                                        <p:attrNameLst>
                                          <p:attrName>style.visibility</p:attrName>
                                        </p:attrNameLst>
                                      </p:cBhvr>
                                      <p:to>
                                        <p:strVal val="visible"/>
                                      </p:to>
                                    </p:set>
                                    <p:animEffect transition="in" filter="fade">
                                      <p:cBhvr>
                                        <p:cTn id="7" dur="500"/>
                                        <p:tgtEl>
                                          <p:spTgt spid="92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236"/>
                                        </p:tgtEl>
                                      </p:cBhvr>
                                    </p:animEffect>
                                    <p:set>
                                      <p:cBhvr>
                                        <p:cTn id="12" dur="1" fill="hold">
                                          <p:stCondLst>
                                            <p:cond delay="500"/>
                                          </p:stCondLst>
                                        </p:cTn>
                                        <p:tgtEl>
                                          <p:spTgt spid="92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grpSp>
        <p:nvGrpSpPr>
          <p:cNvPr id="1634" name="Google Shape;1634;p19"/>
          <p:cNvGrpSpPr/>
          <p:nvPr/>
        </p:nvGrpSpPr>
        <p:grpSpPr>
          <a:xfrm>
            <a:off x="141514" y="827314"/>
            <a:ext cx="11908971" cy="4739615"/>
            <a:chOff x="2511281" y="3262667"/>
            <a:chExt cx="7770812" cy="3121540"/>
          </a:xfrm>
        </p:grpSpPr>
        <p:sp>
          <p:nvSpPr>
            <p:cNvPr id="1635" name="Google Shape;1635;p19"/>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36" name="Google Shape;1636;p19"/>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637" name="Google Shape;1637;p19"/>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638" name="Google Shape;1638;p19"/>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639" name="Google Shape;1639;p19"/>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640" name="Google Shape;1640;p19"/>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641" name="Google Shape;1641;p19"/>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642" name="Google Shape;1642;p19"/>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643" name="Google Shape;1643;p19"/>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cxnSp>
          <p:nvCxnSpPr>
            <p:cNvPr id="1644" name="Google Shape;1644;p19"/>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645" name="Google Shape;1645;p19"/>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646" name="Google Shape;1646;p19"/>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647" name="Google Shape;1647;p19"/>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648" name="Google Shape;1648;p19"/>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649" name="Google Shape;1649;p19"/>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650" name="Google Shape;1650;p19"/>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651" name="Google Shape;1651;p19"/>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652" name="Google Shape;1652;p19"/>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653" name="Google Shape;1653;p19"/>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654" name="Google Shape;1654;p19"/>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655" name="Google Shape;1655;p19"/>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656" name="Google Shape;1656;p19"/>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sp>
          <p:nvSpPr>
            <p:cNvPr id="1657" name="Google Shape;1657;p19"/>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58" name="Google Shape;1658;p19"/>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59" name="Google Shape;1659;p19"/>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660" name="Google Shape;1660;p19"/>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661" name="Google Shape;1661;p19"/>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662" name="Google Shape;1662;p19"/>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663" name="Google Shape;1663;p19"/>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664" name="Google Shape;1664;p19"/>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665" name="Google Shape;1665;p19"/>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666" name="Google Shape;1666;p19"/>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667" name="Google Shape;1667;p19"/>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668" name="Google Shape;1668;p19"/>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669" name="Google Shape;1669;p19"/>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grpSp>
          <p:nvGrpSpPr>
            <p:cNvPr id="1670" name="Google Shape;1670;p19"/>
            <p:cNvGrpSpPr/>
            <p:nvPr/>
          </p:nvGrpSpPr>
          <p:grpSpPr>
            <a:xfrm>
              <a:off x="2511281" y="5555532"/>
              <a:ext cx="800100" cy="828675"/>
              <a:chOff x="-44" y="1473"/>
              <a:chExt cx="981" cy="1105"/>
            </a:xfrm>
          </p:grpSpPr>
          <p:pic>
            <p:nvPicPr>
              <p:cNvPr id="1671" name="Google Shape;1671;p1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672" name="Google Shape;1672;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673" name="Google Shape;1673;p19"/>
            <p:cNvGrpSpPr/>
            <p:nvPr/>
          </p:nvGrpSpPr>
          <p:grpSpPr>
            <a:xfrm flipH="1">
              <a:off x="9493106" y="5469807"/>
              <a:ext cx="788987" cy="782637"/>
              <a:chOff x="-44" y="1473"/>
              <a:chExt cx="981" cy="1105"/>
            </a:xfrm>
          </p:grpSpPr>
          <p:pic>
            <p:nvPicPr>
              <p:cNvPr id="1674" name="Google Shape;1674;p1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675" name="Google Shape;1675;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676" name="Google Shape;1676;p19"/>
            <p:cNvGrpSpPr/>
            <p:nvPr/>
          </p:nvGrpSpPr>
          <p:grpSpPr>
            <a:xfrm>
              <a:off x="5083031" y="5055469"/>
              <a:ext cx="358775" cy="704850"/>
              <a:chOff x="4140" y="429"/>
              <a:chExt cx="1425" cy="2396"/>
            </a:xfrm>
          </p:grpSpPr>
          <p:sp>
            <p:nvSpPr>
              <p:cNvPr id="1677" name="Google Shape;1677;p1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78" name="Google Shape;1678;p19"/>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79" name="Google Shape;1679;p1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80" name="Google Shape;1680;p1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81" name="Google Shape;1681;p19"/>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682" name="Google Shape;1682;p19"/>
              <p:cNvGrpSpPr/>
              <p:nvPr/>
            </p:nvGrpSpPr>
            <p:grpSpPr>
              <a:xfrm>
                <a:off x="4751" y="667"/>
                <a:ext cx="580" cy="146"/>
                <a:chOff x="617" y="2567"/>
                <a:chExt cx="724" cy="140"/>
              </a:xfrm>
            </p:grpSpPr>
            <p:sp>
              <p:nvSpPr>
                <p:cNvPr id="1683" name="Google Shape;1683;p19"/>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84" name="Google Shape;1684;p19"/>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685" name="Google Shape;1685;p19"/>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686" name="Google Shape;1686;p19"/>
              <p:cNvGrpSpPr/>
              <p:nvPr/>
            </p:nvGrpSpPr>
            <p:grpSpPr>
              <a:xfrm>
                <a:off x="4745" y="996"/>
                <a:ext cx="580" cy="156"/>
                <a:chOff x="612" y="2570"/>
                <a:chExt cx="724" cy="162"/>
              </a:xfrm>
            </p:grpSpPr>
            <p:sp>
              <p:nvSpPr>
                <p:cNvPr id="1687" name="Google Shape;1687;p19"/>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88" name="Google Shape;1688;p19"/>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689" name="Google Shape;1689;p19"/>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90" name="Google Shape;1690;p19"/>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691" name="Google Shape;1691;p19"/>
              <p:cNvGrpSpPr/>
              <p:nvPr/>
            </p:nvGrpSpPr>
            <p:grpSpPr>
              <a:xfrm>
                <a:off x="4733" y="1627"/>
                <a:ext cx="586" cy="151"/>
                <a:chOff x="611" y="2568"/>
                <a:chExt cx="730" cy="139"/>
              </a:xfrm>
            </p:grpSpPr>
            <p:sp>
              <p:nvSpPr>
                <p:cNvPr id="1692" name="Google Shape;1692;p19"/>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93" name="Google Shape;1693;p19"/>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694" name="Google Shape;1694;p1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695" name="Google Shape;1695;p19"/>
              <p:cNvGrpSpPr/>
              <p:nvPr/>
            </p:nvGrpSpPr>
            <p:grpSpPr>
              <a:xfrm>
                <a:off x="4739" y="1325"/>
                <a:ext cx="580" cy="140"/>
                <a:chOff x="614" y="2566"/>
                <a:chExt cx="723" cy="140"/>
              </a:xfrm>
            </p:grpSpPr>
            <p:sp>
              <p:nvSpPr>
                <p:cNvPr id="1696" name="Google Shape;1696;p19"/>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97" name="Google Shape;1697;p19"/>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698" name="Google Shape;1698;p19"/>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699" name="Google Shape;1699;p1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00" name="Google Shape;1700;p1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01" name="Google Shape;1701;p19"/>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02" name="Google Shape;1702;p1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03" name="Google Shape;1703;p19"/>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04" name="Google Shape;1704;p19"/>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05" name="Google Shape;1705;p19"/>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06" name="Google Shape;1706;p19"/>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1707" name="Google Shape;1707;p19"/>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08" name="Google Shape;1708;p19"/>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pic>
          <p:nvPicPr>
            <p:cNvPr id="1709" name="Google Shape;1709;p19" descr="Image result for firefox logo"/>
            <p:cNvPicPr preferRelativeResize="0"/>
            <p:nvPr/>
          </p:nvPicPr>
          <p:blipFill rotWithShape="1">
            <a:blip r:embed="rId4">
              <a:alphaModFix/>
            </a:blip>
            <a:srcRect/>
            <a:stretch/>
          </p:blipFill>
          <p:spPr>
            <a:xfrm>
              <a:off x="4326336" y="4363319"/>
              <a:ext cx="387318" cy="362674"/>
            </a:xfrm>
            <a:prstGeom prst="rect">
              <a:avLst/>
            </a:prstGeom>
            <a:noFill/>
            <a:ln>
              <a:noFill/>
            </a:ln>
          </p:spPr>
        </p:pic>
        <p:sp>
          <p:nvSpPr>
            <p:cNvPr id="1710" name="Google Shape;1710;p19"/>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HTTP server</a:t>
              </a:r>
              <a:endParaRPr/>
            </a:p>
          </p:txBody>
        </p:sp>
        <p:pic>
          <p:nvPicPr>
            <p:cNvPr id="1711" name="Google Shape;1711;p19" descr="Image result for apache web server logo"/>
            <p:cNvPicPr preferRelativeResize="0"/>
            <p:nvPr/>
          </p:nvPicPr>
          <p:blipFill rotWithShape="1">
            <a:blip r:embed="rId5">
              <a:alphaModFix/>
            </a:blip>
            <a:srcRect/>
            <a:stretch/>
          </p:blipFill>
          <p:spPr>
            <a:xfrm>
              <a:off x="5649399" y="3712220"/>
              <a:ext cx="1425575" cy="629170"/>
            </a:xfrm>
            <a:prstGeom prst="rect">
              <a:avLst/>
            </a:prstGeom>
            <a:noFill/>
            <a:ln>
              <a:noFill/>
            </a:ln>
          </p:spPr>
        </p:pic>
        <p:pic>
          <p:nvPicPr>
            <p:cNvPr id="1712" name="Google Shape;1712;p19" descr="Image result for firefox logo"/>
            <p:cNvPicPr preferRelativeResize="0"/>
            <p:nvPr/>
          </p:nvPicPr>
          <p:blipFill rotWithShape="1">
            <a:blip r:embed="rId4">
              <a:alphaModFix/>
            </a:blip>
            <a:srcRect/>
            <a:stretch/>
          </p:blipFill>
          <p:spPr>
            <a:xfrm>
              <a:off x="8557699" y="4326644"/>
              <a:ext cx="387318" cy="362674"/>
            </a:xfrm>
            <a:prstGeom prst="rect">
              <a:avLst/>
            </a:prstGeom>
            <a:noFill/>
            <a:ln>
              <a:noFill/>
            </a:ln>
          </p:spPr>
        </p:pic>
        <p:pic>
          <p:nvPicPr>
            <p:cNvPr id="1713" name="Google Shape;1713;p19" descr="Image result for skype logo"/>
            <p:cNvPicPr preferRelativeResize="0"/>
            <p:nvPr/>
          </p:nvPicPr>
          <p:blipFill rotWithShape="1">
            <a:blip r:embed="rId6">
              <a:alphaModFix/>
            </a:blip>
            <a:srcRect/>
            <a:stretch/>
          </p:blipFill>
          <p:spPr>
            <a:xfrm>
              <a:off x="3374515" y="4091654"/>
              <a:ext cx="387318" cy="392958"/>
            </a:xfrm>
            <a:prstGeom prst="rect">
              <a:avLst/>
            </a:prstGeom>
            <a:noFill/>
            <a:ln>
              <a:noFill/>
            </a:ln>
          </p:spPr>
        </p:pic>
        <p:sp>
          <p:nvSpPr>
            <p:cNvPr id="1714" name="Google Shape;1714;p19"/>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client</a:t>
              </a:r>
              <a:endParaRPr/>
            </a:p>
          </p:txBody>
        </p:sp>
        <p:pic>
          <p:nvPicPr>
            <p:cNvPr id="1715" name="Google Shape;1715;p19" descr="Image result for netflix logo png"/>
            <p:cNvPicPr preferRelativeResize="0"/>
            <p:nvPr/>
          </p:nvPicPr>
          <p:blipFill rotWithShape="1">
            <a:blip r:embed="rId7">
              <a:alphaModFix/>
            </a:blip>
            <a:srcRect/>
            <a:stretch/>
          </p:blipFill>
          <p:spPr>
            <a:xfrm>
              <a:off x="3632599" y="4424842"/>
              <a:ext cx="691469" cy="388951"/>
            </a:xfrm>
            <a:prstGeom prst="rect">
              <a:avLst/>
            </a:prstGeom>
            <a:noFill/>
            <a:ln>
              <a:noFill/>
            </a:ln>
          </p:spPr>
        </p:pic>
      </p:grpSp>
      <p:sp>
        <p:nvSpPr>
          <p:cNvPr id="1716" name="Google Shape;1716;p19"/>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1717" name="Google Shape;1717;p19"/>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718" name="Google Shape;1718;p19"/>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1719" name="Google Shape;1719;p19"/>
          <p:cNvGrpSpPr/>
          <p:nvPr/>
        </p:nvGrpSpPr>
        <p:grpSpPr>
          <a:xfrm>
            <a:off x="4107096" y="5561831"/>
            <a:ext cx="1651423" cy="389371"/>
            <a:chOff x="8349959" y="687487"/>
            <a:chExt cx="1651423" cy="389371"/>
          </a:xfrm>
        </p:grpSpPr>
        <p:sp>
          <p:nvSpPr>
            <p:cNvPr id="1720" name="Google Shape;1720;p19"/>
            <p:cNvSpPr/>
            <p:nvPr/>
          </p:nvSpPr>
          <p:spPr>
            <a:xfrm>
              <a:off x="8369532" y="756182"/>
              <a:ext cx="1631850"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21" name="Google Shape;1721;p19"/>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sp>
          <p:nvSpPr>
            <p:cNvPr id="1722" name="Google Shape;1722;p19"/>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t</a:t>
              </a:r>
              <a:endParaRPr sz="1800" b="0" i="0" u="none" strike="noStrike" cap="none" baseline="-25000">
                <a:solidFill>
                  <a:srgbClr val="000000"/>
                </a:solidFill>
                <a:latin typeface="Calibri"/>
                <a:ea typeface="Calibri"/>
                <a:cs typeface="Calibri"/>
                <a:sym typeface="Calibri"/>
              </a:endParaRPr>
            </a:p>
          </p:txBody>
        </p:sp>
        <p:sp>
          <p:nvSpPr>
            <p:cNvPr id="1723" name="Google Shape;1723;p19"/>
            <p:cNvSpPr txBox="1"/>
            <p:nvPr/>
          </p:nvSpPr>
          <p:spPr>
            <a:xfrm>
              <a:off x="8349959" y="687487"/>
              <a:ext cx="4090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n</a:t>
              </a:r>
              <a:endParaRPr sz="1800" b="0" i="0" u="none" strike="noStrike" cap="none" baseline="-25000">
                <a:solidFill>
                  <a:srgbClr val="000000"/>
                </a:solidFill>
                <a:latin typeface="Calibri"/>
                <a:ea typeface="Calibri"/>
                <a:cs typeface="Calibri"/>
                <a:sym typeface="Calibri"/>
              </a:endParaRPr>
            </a:p>
          </p:txBody>
        </p:sp>
      </p:grpSp>
      <p:cxnSp>
        <p:nvCxnSpPr>
          <p:cNvPr id="1724" name="Google Shape;1724;p19"/>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725" name="Google Shape;1725;p19"/>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cxnSp>
        <p:nvCxnSpPr>
          <p:cNvPr id="1726" name="Google Shape;1726;p19"/>
          <p:cNvCxnSpPr/>
          <p:nvPr/>
        </p:nvCxnSpPr>
        <p:spPr>
          <a:xfrm rot="10800000">
            <a:off x="3701909" y="5774614"/>
            <a:ext cx="300263" cy="0"/>
          </a:xfrm>
          <a:prstGeom prst="straightConnector1">
            <a:avLst/>
          </a:prstGeom>
          <a:noFill/>
          <a:ln w="25400" cap="flat" cmpd="sng">
            <a:solidFill>
              <a:schemeClr val="accent1"/>
            </a:solidFill>
            <a:prstDash val="solid"/>
            <a:miter lim="800000"/>
            <a:headEnd type="none" w="sm" len="sm"/>
            <a:tailEnd type="triangle" w="med" len="med"/>
          </a:ln>
        </p:spPr>
      </p:cxnSp>
      <p:sp>
        <p:nvSpPr>
          <p:cNvPr id="1727" name="Google Shape;1727;p1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19"/>
                                        </p:tgtEl>
                                        <p:attrNameLst>
                                          <p:attrName>style.visibility</p:attrName>
                                        </p:attrNameLst>
                                      </p:cBhvr>
                                      <p:to>
                                        <p:strVal val="visible"/>
                                      </p:to>
                                    </p:set>
                                    <p:animEffect transition="in" filter="fade">
                                      <p:cBhvr>
                                        <p:cTn id="7" dur="500"/>
                                        <p:tgtEl>
                                          <p:spTgt spid="17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26"/>
                                        </p:tgtEl>
                                        <p:attrNameLst>
                                          <p:attrName>style.visibility</p:attrName>
                                        </p:attrNameLst>
                                      </p:cBhvr>
                                      <p:to>
                                        <p:strVal val="visible"/>
                                      </p:to>
                                    </p:set>
                                    <p:animEffect transition="in" filter="fade">
                                      <p:cBhvr>
                                        <p:cTn id="11" dur="500"/>
                                        <p:tgtEl>
                                          <p:spTgt spid="1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42"/>
        <p:cNvGrpSpPr/>
        <p:nvPr/>
      </p:nvGrpSpPr>
      <p:grpSpPr>
        <a:xfrm>
          <a:off x="0" y="0"/>
          <a:ext cx="0" cy="0"/>
          <a:chOff x="0" y="0"/>
          <a:chExt cx="0" cy="0"/>
        </a:xfrm>
      </p:grpSpPr>
      <p:sp>
        <p:nvSpPr>
          <p:cNvPr id="9243" name="Google Shape;9243;p145"/>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QUIC: Quick UDP Internet Connections</a:t>
            </a:r>
            <a:endParaRPr sz="4400" b="0"/>
          </a:p>
        </p:txBody>
      </p:sp>
      <p:sp>
        <p:nvSpPr>
          <p:cNvPr id="9244" name="Google Shape;9244;p145"/>
          <p:cNvSpPr txBox="1"/>
          <p:nvPr/>
        </p:nvSpPr>
        <p:spPr>
          <a:xfrm>
            <a:off x="723900" y="1498601"/>
            <a:ext cx="10515600" cy="1028699"/>
          </a:xfrm>
          <a:prstGeom prst="rect">
            <a:avLst/>
          </a:prstGeom>
          <a:noFill/>
          <a:ln>
            <a:noFill/>
          </a:ln>
        </p:spPr>
        <p:txBody>
          <a:bodyPr spcFirstLastPara="1" wrap="square" lIns="91425" tIns="45700" rIns="91425" bIns="45700" anchor="t" anchorCtr="0">
            <a:normAutofit/>
          </a:bodyPr>
          <a:lstStyle/>
          <a:p>
            <a:pPr marL="130175" marR="0" lvl="0" indent="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000000"/>
                </a:solidFill>
                <a:latin typeface="Calibri"/>
                <a:ea typeface="Calibri"/>
                <a:cs typeface="Calibri"/>
                <a:sym typeface="Calibri"/>
              </a:rPr>
              <a:t>adopts approaches we’ve studied in this chapter for connection establishment, error control, congestion control</a:t>
            </a:r>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9245" name="Google Shape;9245;p145"/>
          <p:cNvSpPr txBox="1">
            <a:spLocks noGrp="1"/>
          </p:cNvSpPr>
          <p:nvPr>
            <p:ph type="body" idx="1"/>
          </p:nvPr>
        </p:nvSpPr>
        <p:spPr>
          <a:xfrm>
            <a:off x="806805" y="4750865"/>
            <a:ext cx="10651413" cy="1675335"/>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 multiple application-level “streams” multiplexed over single QUIC connection</a:t>
            </a:r>
            <a:endParaRPr/>
          </a:p>
          <a:p>
            <a:pPr marL="695325" lvl="1" indent="-231775" algn="l" rtl="0">
              <a:lnSpc>
                <a:spcPct val="90000"/>
              </a:lnSpc>
              <a:spcBef>
                <a:spcPts val="500"/>
              </a:spcBef>
              <a:spcAft>
                <a:spcPts val="0"/>
              </a:spcAft>
              <a:buSzPts val="2400"/>
              <a:buChar char="•"/>
            </a:pPr>
            <a:r>
              <a:rPr lang="en-US"/>
              <a:t>separate reliable data transfer, security</a:t>
            </a:r>
            <a:endParaRPr/>
          </a:p>
          <a:p>
            <a:pPr marL="695325" lvl="1" indent="-231775" algn="l" rtl="0">
              <a:lnSpc>
                <a:spcPct val="90000"/>
              </a:lnSpc>
              <a:spcBef>
                <a:spcPts val="500"/>
              </a:spcBef>
              <a:spcAft>
                <a:spcPts val="0"/>
              </a:spcAft>
              <a:buSzPts val="2400"/>
              <a:buChar char="•"/>
            </a:pPr>
            <a:r>
              <a:rPr lang="en-US"/>
              <a:t>common congestion control</a:t>
            </a:r>
            <a:endParaRPr/>
          </a:p>
          <a:p>
            <a:pPr marL="352425" lvl="0" indent="-44450" algn="l" rtl="0">
              <a:lnSpc>
                <a:spcPct val="90000"/>
              </a:lnSpc>
              <a:spcBef>
                <a:spcPts val="1000"/>
              </a:spcBef>
              <a:spcAft>
                <a:spcPts val="0"/>
              </a:spcAft>
              <a:buSzPts val="2800"/>
              <a:buNone/>
            </a:pPr>
            <a:endParaRPr/>
          </a:p>
        </p:txBody>
      </p:sp>
      <p:sp>
        <p:nvSpPr>
          <p:cNvPr id="9246" name="Google Shape;9246;p145"/>
          <p:cNvSpPr txBox="1"/>
          <p:nvPr/>
        </p:nvSpPr>
        <p:spPr>
          <a:xfrm>
            <a:off x="673100" y="2565401"/>
            <a:ext cx="10515600" cy="2095499"/>
          </a:xfrm>
          <a:prstGeom prst="rect">
            <a:avLst/>
          </a:prstGeom>
          <a:noFill/>
          <a:ln>
            <a:noFill/>
          </a:ln>
        </p:spPr>
        <p:txBody>
          <a:bodyPr spcFirstLastPara="1" wrap="square" lIns="91425" tIns="45700" rIns="91425" bIns="45700" anchor="t" anchorCtr="0">
            <a:normAutofit/>
          </a:bodyPr>
          <a:lstStyle/>
          <a:p>
            <a:pPr marL="695325" marR="0" lvl="1" indent="-231775" algn="l" rtl="0">
              <a:lnSpc>
                <a:spcPct val="90000"/>
              </a:lnSpc>
              <a:spcBef>
                <a:spcPts val="0"/>
              </a:spcBef>
              <a:spcAft>
                <a:spcPts val="0"/>
              </a:spcAft>
              <a:buClr>
                <a:srgbClr val="0000A8"/>
              </a:buClr>
              <a:buSzPts val="2600"/>
              <a:buFont typeface="Arial"/>
              <a:buChar char="•"/>
            </a:pPr>
            <a:r>
              <a:rPr lang="en-US" sz="2600" b="1" i="0" u="none" strike="noStrike" cap="none">
                <a:solidFill>
                  <a:srgbClr val="0000A3"/>
                </a:solidFill>
                <a:latin typeface="Calibri"/>
                <a:ea typeface="Calibri"/>
                <a:cs typeface="Calibri"/>
                <a:sym typeface="Calibri"/>
              </a:rPr>
              <a:t>error and congestion control: </a:t>
            </a:r>
            <a:r>
              <a:rPr lang="en-US" sz="2600" b="0" i="0" u="none" strike="noStrike" cap="none">
                <a:solidFill>
                  <a:srgbClr val="000000"/>
                </a:solidFill>
                <a:latin typeface="Calibri"/>
                <a:ea typeface="Calibri"/>
                <a:cs typeface="Calibri"/>
                <a:sym typeface="Calibri"/>
              </a:rPr>
              <a:t>“Readers familiar with TCP’s loss detection and congestion control will find algorithms here that parallel well-known TCP ones.” </a:t>
            </a:r>
            <a:r>
              <a:rPr lang="en-US" sz="1800" b="0" i="0" u="none" strike="noStrike" cap="none">
                <a:solidFill>
                  <a:srgbClr val="000000"/>
                </a:solidFill>
                <a:latin typeface="Calibri"/>
                <a:ea typeface="Calibri"/>
                <a:cs typeface="Calibri"/>
                <a:sym typeface="Calibri"/>
              </a:rPr>
              <a:t>[from QUIC specification]</a:t>
            </a:r>
            <a:endParaRPr/>
          </a:p>
          <a:p>
            <a:pPr marL="695325" marR="0" lvl="1" indent="-231775" algn="l" rtl="0">
              <a:lnSpc>
                <a:spcPct val="90000"/>
              </a:lnSpc>
              <a:spcBef>
                <a:spcPts val="500"/>
              </a:spcBef>
              <a:spcAft>
                <a:spcPts val="0"/>
              </a:spcAft>
              <a:buClr>
                <a:srgbClr val="0000A8"/>
              </a:buClr>
              <a:buSzPts val="2600"/>
              <a:buFont typeface="Arial"/>
              <a:buChar char="•"/>
            </a:pPr>
            <a:r>
              <a:rPr lang="en-US" sz="2600" b="1" i="0" u="none" strike="noStrike" cap="none">
                <a:solidFill>
                  <a:srgbClr val="0000A3"/>
                </a:solidFill>
                <a:latin typeface="Calibri"/>
                <a:ea typeface="Calibri"/>
                <a:cs typeface="Calibri"/>
                <a:sym typeface="Calibri"/>
              </a:rPr>
              <a:t>connection establishment: </a:t>
            </a:r>
            <a:r>
              <a:rPr lang="en-US" sz="2600" b="0" i="0" u="none" strike="noStrike" cap="none">
                <a:solidFill>
                  <a:srgbClr val="000000"/>
                </a:solidFill>
                <a:latin typeface="Calibri"/>
                <a:ea typeface="Calibri"/>
                <a:cs typeface="Calibri"/>
                <a:sym typeface="Calibri"/>
              </a:rPr>
              <a:t>reliability, congestion control, authentication, encryption, state established in one RTT</a:t>
            </a:r>
            <a:endParaRPr/>
          </a:p>
          <a:p>
            <a:pPr marL="695325" marR="0" lvl="1" indent="-79375" algn="l" rtl="0">
              <a:lnSpc>
                <a:spcPct val="90000"/>
              </a:lnSpc>
              <a:spcBef>
                <a:spcPts val="500"/>
              </a:spcBef>
              <a:spcAft>
                <a:spcPts val="0"/>
              </a:spcAft>
              <a:buClr>
                <a:srgbClr val="0000A8"/>
              </a:buClr>
              <a:buSzPts val="2400"/>
              <a:buFont typeface="Arial"/>
              <a:buNone/>
            </a:pPr>
            <a:endParaRPr sz="2400" b="0" i="0" u="none" strike="noStrike" cap="none">
              <a:solidFill>
                <a:srgbClr val="000000"/>
              </a:solidFill>
              <a:latin typeface="Calibri"/>
              <a:ea typeface="Calibri"/>
              <a:cs typeface="Calibri"/>
              <a:sym typeface="Calibri"/>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9247" name="Google Shape;9247;p14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46">
                                            <p:txEl>
                                              <p:pRg st="0" end="0"/>
                                            </p:txEl>
                                          </p:spTgt>
                                        </p:tgtEl>
                                        <p:attrNameLst>
                                          <p:attrName>style.visibility</p:attrName>
                                        </p:attrNameLst>
                                      </p:cBhvr>
                                      <p:to>
                                        <p:strVal val="visible"/>
                                      </p:to>
                                    </p:set>
                                    <p:animEffect transition="in" filter="fade">
                                      <p:cBhvr>
                                        <p:cTn id="7" dur="500"/>
                                        <p:tgtEl>
                                          <p:spTgt spid="92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46">
                                            <p:txEl>
                                              <p:pRg st="1" end="1"/>
                                            </p:txEl>
                                          </p:spTgt>
                                        </p:tgtEl>
                                        <p:attrNameLst>
                                          <p:attrName>style.visibility</p:attrName>
                                        </p:attrNameLst>
                                      </p:cBhvr>
                                      <p:to>
                                        <p:strVal val="visible"/>
                                      </p:to>
                                    </p:set>
                                    <p:animEffect transition="in" filter="fade">
                                      <p:cBhvr>
                                        <p:cTn id="12" dur="500"/>
                                        <p:tgtEl>
                                          <p:spTgt spid="92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46">
                                            <p:txEl>
                                              <p:pRg st="2" end="2"/>
                                            </p:txEl>
                                          </p:spTgt>
                                        </p:tgtEl>
                                        <p:attrNameLst>
                                          <p:attrName>style.visibility</p:attrName>
                                        </p:attrNameLst>
                                      </p:cBhvr>
                                      <p:to>
                                        <p:strVal val="visible"/>
                                      </p:to>
                                    </p:set>
                                    <p:animEffect transition="in" filter="fade">
                                      <p:cBhvr>
                                        <p:cTn id="17" dur="500"/>
                                        <p:tgtEl>
                                          <p:spTgt spid="92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46">
                                            <p:txEl>
                                              <p:pRg st="3" end="3"/>
                                            </p:txEl>
                                          </p:spTgt>
                                        </p:tgtEl>
                                        <p:attrNameLst>
                                          <p:attrName>style.visibility</p:attrName>
                                        </p:attrNameLst>
                                      </p:cBhvr>
                                      <p:to>
                                        <p:strVal val="visible"/>
                                      </p:to>
                                    </p:set>
                                    <p:animEffect transition="in" filter="fade">
                                      <p:cBhvr>
                                        <p:cTn id="22" dur="500"/>
                                        <p:tgtEl>
                                          <p:spTgt spid="92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45">
                                            <p:txEl>
                                              <p:pRg st="0" end="0"/>
                                            </p:txEl>
                                          </p:spTgt>
                                        </p:tgtEl>
                                        <p:attrNameLst>
                                          <p:attrName>style.visibility</p:attrName>
                                        </p:attrNameLst>
                                      </p:cBhvr>
                                      <p:to>
                                        <p:strVal val="visible"/>
                                      </p:to>
                                    </p:set>
                                    <p:animEffect transition="in" filter="fade">
                                      <p:cBhvr>
                                        <p:cTn id="27" dur="500"/>
                                        <p:tgtEl>
                                          <p:spTgt spid="924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245">
                                            <p:txEl>
                                              <p:pRg st="1" end="1"/>
                                            </p:txEl>
                                          </p:spTgt>
                                        </p:tgtEl>
                                        <p:attrNameLst>
                                          <p:attrName>style.visibility</p:attrName>
                                        </p:attrNameLst>
                                      </p:cBhvr>
                                      <p:to>
                                        <p:strVal val="visible"/>
                                      </p:to>
                                    </p:set>
                                    <p:animEffect transition="in" filter="fade">
                                      <p:cBhvr>
                                        <p:cTn id="32" dur="500"/>
                                        <p:tgtEl>
                                          <p:spTgt spid="924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245">
                                            <p:txEl>
                                              <p:pRg st="2" end="2"/>
                                            </p:txEl>
                                          </p:spTgt>
                                        </p:tgtEl>
                                        <p:attrNameLst>
                                          <p:attrName>style.visibility</p:attrName>
                                        </p:attrNameLst>
                                      </p:cBhvr>
                                      <p:to>
                                        <p:strVal val="visible"/>
                                      </p:to>
                                    </p:set>
                                    <p:animEffect transition="in" filter="fade">
                                      <p:cBhvr>
                                        <p:cTn id="37" dur="500"/>
                                        <p:tgtEl>
                                          <p:spTgt spid="924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45">
                                            <p:txEl>
                                              <p:pRg st="3" end="3"/>
                                            </p:txEl>
                                          </p:spTgt>
                                        </p:tgtEl>
                                        <p:attrNameLst>
                                          <p:attrName>style.visibility</p:attrName>
                                        </p:attrNameLst>
                                      </p:cBhvr>
                                      <p:to>
                                        <p:strVal val="visible"/>
                                      </p:to>
                                    </p:set>
                                    <p:animEffect transition="in" filter="fade">
                                      <p:cBhvr>
                                        <p:cTn id="42" dur="500"/>
                                        <p:tgtEl>
                                          <p:spTgt spid="924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52"/>
        <p:cNvGrpSpPr/>
        <p:nvPr/>
      </p:nvGrpSpPr>
      <p:grpSpPr>
        <a:xfrm>
          <a:off x="0" y="0"/>
          <a:ext cx="0" cy="0"/>
          <a:chOff x="0" y="0"/>
          <a:chExt cx="0" cy="0"/>
        </a:xfrm>
      </p:grpSpPr>
      <p:sp>
        <p:nvSpPr>
          <p:cNvPr id="9253" name="Google Shape;9253;p146"/>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QUIC: Connection establishment</a:t>
            </a:r>
            <a:endParaRPr sz="4400" b="0"/>
          </a:p>
        </p:txBody>
      </p:sp>
      <p:cxnSp>
        <p:nvCxnSpPr>
          <p:cNvPr id="9254" name="Google Shape;9254;p146"/>
          <p:cNvCxnSpPr/>
          <p:nvPr/>
        </p:nvCxnSpPr>
        <p:spPr>
          <a:xfrm>
            <a:off x="3068451" y="2380850"/>
            <a:ext cx="11746" cy="1766326"/>
          </a:xfrm>
          <a:prstGeom prst="straightConnector1">
            <a:avLst/>
          </a:prstGeom>
          <a:noFill/>
          <a:ln w="9525" cap="flat" cmpd="sng">
            <a:solidFill>
              <a:srgbClr val="777777"/>
            </a:solidFill>
            <a:prstDash val="solid"/>
            <a:round/>
            <a:headEnd type="none" w="med" len="med"/>
            <a:tailEnd type="none" w="med" len="med"/>
          </a:ln>
        </p:spPr>
      </p:cxnSp>
      <p:cxnSp>
        <p:nvCxnSpPr>
          <p:cNvPr id="9255" name="Google Shape;9255;p146"/>
          <p:cNvCxnSpPr/>
          <p:nvPr/>
        </p:nvCxnSpPr>
        <p:spPr>
          <a:xfrm flipH="1">
            <a:off x="4567707" y="2453875"/>
            <a:ext cx="29506" cy="1738377"/>
          </a:xfrm>
          <a:prstGeom prst="straightConnector1">
            <a:avLst/>
          </a:prstGeom>
          <a:noFill/>
          <a:ln w="9525" cap="flat" cmpd="sng">
            <a:solidFill>
              <a:srgbClr val="777777"/>
            </a:solidFill>
            <a:prstDash val="solid"/>
            <a:round/>
            <a:headEnd type="none" w="med" len="med"/>
            <a:tailEnd type="none" w="med" len="med"/>
          </a:ln>
        </p:spPr>
      </p:cxnSp>
      <p:cxnSp>
        <p:nvCxnSpPr>
          <p:cNvPr id="9256" name="Google Shape;9256;p146"/>
          <p:cNvCxnSpPr/>
          <p:nvPr/>
        </p:nvCxnSpPr>
        <p:spPr>
          <a:xfrm>
            <a:off x="3112900" y="2485625"/>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9257" name="Google Shape;9257;p146"/>
          <p:cNvSpPr txBox="1"/>
          <p:nvPr/>
        </p:nvSpPr>
        <p:spPr>
          <a:xfrm>
            <a:off x="1411272" y="2446164"/>
            <a:ext cx="166744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TCP handshake</a:t>
            </a:r>
            <a:endParaRPr/>
          </a:p>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(transport layer)</a:t>
            </a:r>
            <a:endParaRPr/>
          </a:p>
        </p:txBody>
      </p:sp>
      <p:grpSp>
        <p:nvGrpSpPr>
          <p:cNvPr id="9258" name="Google Shape;9258;p146"/>
          <p:cNvGrpSpPr/>
          <p:nvPr/>
        </p:nvGrpSpPr>
        <p:grpSpPr>
          <a:xfrm>
            <a:off x="2596963" y="1844275"/>
            <a:ext cx="620713" cy="487363"/>
            <a:chOff x="-44" y="1473"/>
            <a:chExt cx="981" cy="1105"/>
          </a:xfrm>
        </p:grpSpPr>
        <p:pic>
          <p:nvPicPr>
            <p:cNvPr id="9259" name="Google Shape;9259;p14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260" name="Google Shape;9260;p14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9261" name="Google Shape;9261;p146"/>
          <p:cNvGrpSpPr/>
          <p:nvPr/>
        </p:nvGrpSpPr>
        <p:grpSpPr>
          <a:xfrm>
            <a:off x="4405125" y="1825225"/>
            <a:ext cx="336550" cy="512763"/>
            <a:chOff x="4140" y="429"/>
            <a:chExt cx="1425" cy="2396"/>
          </a:xfrm>
        </p:grpSpPr>
        <p:sp>
          <p:nvSpPr>
            <p:cNvPr id="9262" name="Google Shape;9262;p14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63" name="Google Shape;9263;p146"/>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64" name="Google Shape;9264;p14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65" name="Google Shape;9265;p14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66" name="Google Shape;9266;p146"/>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267" name="Google Shape;9267;p146"/>
            <p:cNvGrpSpPr/>
            <p:nvPr/>
          </p:nvGrpSpPr>
          <p:grpSpPr>
            <a:xfrm>
              <a:off x="4751" y="666"/>
              <a:ext cx="578" cy="148"/>
              <a:chOff x="617" y="2566"/>
              <a:chExt cx="721" cy="142"/>
            </a:xfrm>
          </p:grpSpPr>
          <p:sp>
            <p:nvSpPr>
              <p:cNvPr id="9268" name="Google Shape;9268;p146"/>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69" name="Google Shape;9269;p146"/>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270" name="Google Shape;9270;p146"/>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271" name="Google Shape;9271;p146"/>
            <p:cNvGrpSpPr/>
            <p:nvPr/>
          </p:nvGrpSpPr>
          <p:grpSpPr>
            <a:xfrm>
              <a:off x="4745" y="993"/>
              <a:ext cx="585" cy="134"/>
              <a:chOff x="611" y="2567"/>
              <a:chExt cx="730" cy="139"/>
            </a:xfrm>
          </p:grpSpPr>
          <p:sp>
            <p:nvSpPr>
              <p:cNvPr id="9272" name="Google Shape;9272;p146"/>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73" name="Google Shape;9273;p146"/>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274" name="Google Shape;9274;p146"/>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75" name="Google Shape;9275;p146"/>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276" name="Google Shape;9276;p146"/>
            <p:cNvGrpSpPr/>
            <p:nvPr/>
          </p:nvGrpSpPr>
          <p:grpSpPr>
            <a:xfrm>
              <a:off x="4738" y="1630"/>
              <a:ext cx="578" cy="149"/>
              <a:chOff x="618" y="2571"/>
              <a:chExt cx="720" cy="137"/>
            </a:xfrm>
          </p:grpSpPr>
          <p:sp>
            <p:nvSpPr>
              <p:cNvPr id="9277" name="Google Shape;9277;p146"/>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78" name="Google Shape;9278;p146"/>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279" name="Google Shape;9279;p14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280" name="Google Shape;9280;p146"/>
            <p:cNvGrpSpPr/>
            <p:nvPr/>
          </p:nvGrpSpPr>
          <p:grpSpPr>
            <a:xfrm>
              <a:off x="4738" y="1327"/>
              <a:ext cx="584" cy="141"/>
              <a:chOff x="613" y="2568"/>
              <a:chExt cx="728" cy="141"/>
            </a:xfrm>
          </p:grpSpPr>
          <p:sp>
            <p:nvSpPr>
              <p:cNvPr id="9281" name="Google Shape;9281;p146"/>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82" name="Google Shape;9282;p146"/>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283" name="Google Shape;9283;p146"/>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84" name="Google Shape;9284;p14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85" name="Google Shape;9285;p14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86" name="Google Shape;9286;p146"/>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87" name="Google Shape;9287;p14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88" name="Google Shape;9288;p146"/>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89" name="Google Shape;9289;p146"/>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90" name="Google Shape;9290;p146"/>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91" name="Google Shape;9291;p146"/>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9292" name="Google Shape;9292;p146"/>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293" name="Google Shape;9293;p146"/>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9294" name="Google Shape;9294;p146"/>
          <p:cNvCxnSpPr/>
          <p:nvPr/>
        </p:nvCxnSpPr>
        <p:spPr>
          <a:xfrm flipH="1">
            <a:off x="3079562" y="2852337"/>
            <a:ext cx="1479550" cy="315913"/>
          </a:xfrm>
          <a:prstGeom prst="straightConnector1">
            <a:avLst/>
          </a:prstGeom>
          <a:noFill/>
          <a:ln w="28575" cap="flat" cmpd="sng">
            <a:solidFill>
              <a:srgbClr val="000099"/>
            </a:solidFill>
            <a:prstDash val="solid"/>
            <a:round/>
            <a:headEnd type="none" w="med" len="med"/>
            <a:tailEnd type="triangle" w="med" len="med"/>
          </a:ln>
        </p:spPr>
      </p:cxnSp>
      <p:cxnSp>
        <p:nvCxnSpPr>
          <p:cNvPr id="9295" name="Google Shape;9295;p146"/>
          <p:cNvCxnSpPr/>
          <p:nvPr/>
        </p:nvCxnSpPr>
        <p:spPr>
          <a:xfrm>
            <a:off x="3091128" y="3182311"/>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9296" name="Google Shape;9296;p146"/>
          <p:cNvSpPr txBox="1"/>
          <p:nvPr/>
        </p:nvSpPr>
        <p:spPr>
          <a:xfrm>
            <a:off x="1457504" y="3320650"/>
            <a:ext cx="155683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TLS handshake</a:t>
            </a:r>
            <a:endParaRPr/>
          </a:p>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(security)</a:t>
            </a:r>
            <a:endParaRPr/>
          </a:p>
        </p:txBody>
      </p:sp>
      <p:cxnSp>
        <p:nvCxnSpPr>
          <p:cNvPr id="9297" name="Google Shape;9297;p146"/>
          <p:cNvCxnSpPr/>
          <p:nvPr/>
        </p:nvCxnSpPr>
        <p:spPr>
          <a:xfrm flipH="1">
            <a:off x="3057790" y="3549023"/>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9298" name="Google Shape;9298;p146"/>
          <p:cNvSpPr txBox="1"/>
          <p:nvPr/>
        </p:nvSpPr>
        <p:spPr>
          <a:xfrm>
            <a:off x="1198561" y="4421354"/>
            <a:ext cx="4452939" cy="2093745"/>
          </a:xfrm>
          <a:prstGeom prst="rect">
            <a:avLst/>
          </a:prstGeom>
          <a:noFill/>
          <a:ln>
            <a:noFill/>
          </a:ln>
        </p:spPr>
        <p:txBody>
          <a:bodyPr spcFirstLastPara="1" wrap="square" lIns="91425" tIns="45700" rIns="91425" bIns="45700" anchor="t" anchorCtr="0">
            <a:normAutofit/>
          </a:bodyPr>
          <a:lstStyle/>
          <a:p>
            <a:pPr marL="1301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TCP </a:t>
            </a:r>
            <a:r>
              <a:rPr lang="en-US" sz="2000" b="0" i="0" u="none" strike="noStrike" cap="none">
                <a:solidFill>
                  <a:srgbClr val="000000"/>
                </a:solidFill>
                <a:latin typeface="Calibri"/>
                <a:ea typeface="Calibri"/>
                <a:cs typeface="Calibri"/>
                <a:sym typeface="Calibri"/>
              </a:rPr>
              <a:t>(reliability, congestion control state) </a:t>
            </a:r>
            <a:r>
              <a:rPr lang="en-US" sz="2800" b="0" i="0" u="none" strike="noStrike" cap="none">
                <a:solidFill>
                  <a:srgbClr val="000000"/>
                </a:solidFill>
                <a:latin typeface="Calibri"/>
                <a:ea typeface="Calibri"/>
                <a:cs typeface="Calibri"/>
                <a:sym typeface="Calibri"/>
              </a:rPr>
              <a:t>+ TLS </a:t>
            </a:r>
            <a:r>
              <a:rPr lang="en-US" sz="2000" b="0" i="0" u="none" strike="noStrike" cap="none">
                <a:solidFill>
                  <a:srgbClr val="000000"/>
                </a:solidFill>
                <a:latin typeface="Calibri"/>
                <a:ea typeface="Calibri"/>
                <a:cs typeface="Calibri"/>
                <a:sym typeface="Calibri"/>
              </a:rPr>
              <a:t>(authentication, crypto state)</a:t>
            </a:r>
            <a:endParaRPr/>
          </a:p>
          <a:p>
            <a:pPr marL="508000" marR="0" lvl="0" indent="-21590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2 serial handshakes</a:t>
            </a:r>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cxnSp>
        <p:nvCxnSpPr>
          <p:cNvPr id="9299" name="Google Shape;9299;p146"/>
          <p:cNvCxnSpPr/>
          <p:nvPr/>
        </p:nvCxnSpPr>
        <p:spPr>
          <a:xfrm>
            <a:off x="3087500" y="3908025"/>
            <a:ext cx="1479550" cy="315913"/>
          </a:xfrm>
          <a:prstGeom prst="straightConnector1">
            <a:avLst/>
          </a:prstGeom>
          <a:noFill/>
          <a:ln w="28575" cap="flat" cmpd="sng">
            <a:solidFill>
              <a:schemeClr val="dk1"/>
            </a:solidFill>
            <a:prstDash val="solid"/>
            <a:round/>
            <a:headEnd type="none" w="med" len="med"/>
            <a:tailEnd type="triangle" w="med" len="med"/>
          </a:ln>
        </p:spPr>
      </p:cxnSp>
      <p:sp>
        <p:nvSpPr>
          <p:cNvPr id="9300" name="Google Shape;9300;p146"/>
          <p:cNvSpPr txBox="1"/>
          <p:nvPr/>
        </p:nvSpPr>
        <p:spPr>
          <a:xfrm>
            <a:off x="3505200" y="3860800"/>
            <a:ext cx="59971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data</a:t>
            </a:r>
            <a:endParaRPr/>
          </a:p>
        </p:txBody>
      </p:sp>
      <p:grpSp>
        <p:nvGrpSpPr>
          <p:cNvPr id="9301" name="Google Shape;9301;p146"/>
          <p:cNvGrpSpPr/>
          <p:nvPr/>
        </p:nvGrpSpPr>
        <p:grpSpPr>
          <a:xfrm>
            <a:off x="6354761" y="1850625"/>
            <a:ext cx="5087939" cy="4753374"/>
            <a:chOff x="6354761" y="1850625"/>
            <a:chExt cx="5087939" cy="4753374"/>
          </a:xfrm>
        </p:grpSpPr>
        <p:cxnSp>
          <p:nvCxnSpPr>
            <p:cNvPr id="9302" name="Google Shape;9302;p146"/>
            <p:cNvCxnSpPr/>
            <p:nvPr/>
          </p:nvCxnSpPr>
          <p:spPr>
            <a:xfrm>
              <a:off x="8046851" y="2406250"/>
              <a:ext cx="11746" cy="1766326"/>
            </a:xfrm>
            <a:prstGeom prst="straightConnector1">
              <a:avLst/>
            </a:prstGeom>
            <a:noFill/>
            <a:ln w="9525" cap="flat" cmpd="sng">
              <a:solidFill>
                <a:srgbClr val="777777"/>
              </a:solidFill>
              <a:prstDash val="solid"/>
              <a:round/>
              <a:headEnd type="none" w="med" len="med"/>
              <a:tailEnd type="none" w="med" len="med"/>
            </a:ln>
          </p:spPr>
        </p:cxnSp>
        <p:cxnSp>
          <p:nvCxnSpPr>
            <p:cNvPr id="9303" name="Google Shape;9303;p146"/>
            <p:cNvCxnSpPr/>
            <p:nvPr/>
          </p:nvCxnSpPr>
          <p:spPr>
            <a:xfrm flipH="1">
              <a:off x="9546107" y="2479275"/>
              <a:ext cx="29506" cy="1738377"/>
            </a:xfrm>
            <a:prstGeom prst="straightConnector1">
              <a:avLst/>
            </a:prstGeom>
            <a:noFill/>
            <a:ln w="9525" cap="flat" cmpd="sng">
              <a:solidFill>
                <a:srgbClr val="777777"/>
              </a:solidFill>
              <a:prstDash val="solid"/>
              <a:round/>
              <a:headEnd type="none" w="med" len="med"/>
              <a:tailEnd type="none" w="med" len="med"/>
            </a:ln>
          </p:spPr>
        </p:cxnSp>
        <p:cxnSp>
          <p:nvCxnSpPr>
            <p:cNvPr id="9304" name="Google Shape;9304;p146"/>
            <p:cNvCxnSpPr/>
            <p:nvPr/>
          </p:nvCxnSpPr>
          <p:spPr>
            <a:xfrm>
              <a:off x="8091300" y="2511025"/>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9305" name="Google Shape;9305;p146"/>
            <p:cNvSpPr txBox="1"/>
            <p:nvPr/>
          </p:nvSpPr>
          <p:spPr>
            <a:xfrm>
              <a:off x="6385541" y="2649364"/>
              <a:ext cx="170110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a:buNone/>
              </a:pPr>
              <a:r>
                <a:rPr lang="en-US" sz="1600" b="0" i="0" u="none" strike="noStrike" cap="none">
                  <a:solidFill>
                    <a:srgbClr val="CC0000"/>
                  </a:solidFill>
                  <a:latin typeface="Tahoma"/>
                  <a:ea typeface="Tahoma"/>
                  <a:cs typeface="Tahoma"/>
                  <a:sym typeface="Tahoma"/>
                </a:rPr>
                <a:t>QUIC handshake</a:t>
              </a:r>
              <a:endParaRPr/>
            </a:p>
          </p:txBody>
        </p:sp>
        <p:grpSp>
          <p:nvGrpSpPr>
            <p:cNvPr id="9306" name="Google Shape;9306;p146"/>
            <p:cNvGrpSpPr/>
            <p:nvPr/>
          </p:nvGrpSpPr>
          <p:grpSpPr>
            <a:xfrm>
              <a:off x="7575363" y="1869675"/>
              <a:ext cx="620713" cy="487363"/>
              <a:chOff x="-44" y="1473"/>
              <a:chExt cx="981" cy="1105"/>
            </a:xfrm>
          </p:grpSpPr>
          <p:pic>
            <p:nvPicPr>
              <p:cNvPr id="9307" name="Google Shape;9307;p14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08" name="Google Shape;9308;p14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9309" name="Google Shape;9309;p146"/>
            <p:cNvGrpSpPr/>
            <p:nvPr/>
          </p:nvGrpSpPr>
          <p:grpSpPr>
            <a:xfrm>
              <a:off x="9383525" y="1850625"/>
              <a:ext cx="336550" cy="512763"/>
              <a:chOff x="4140" y="429"/>
              <a:chExt cx="1425" cy="2396"/>
            </a:xfrm>
          </p:grpSpPr>
          <p:sp>
            <p:nvSpPr>
              <p:cNvPr id="9310" name="Google Shape;9310;p14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11" name="Google Shape;9311;p146"/>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12" name="Google Shape;9312;p14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13" name="Google Shape;9313;p14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14" name="Google Shape;9314;p146"/>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315" name="Google Shape;9315;p146"/>
              <p:cNvGrpSpPr/>
              <p:nvPr/>
            </p:nvGrpSpPr>
            <p:grpSpPr>
              <a:xfrm>
                <a:off x="4751" y="666"/>
                <a:ext cx="578" cy="148"/>
                <a:chOff x="617" y="2566"/>
                <a:chExt cx="721" cy="142"/>
              </a:xfrm>
            </p:grpSpPr>
            <p:sp>
              <p:nvSpPr>
                <p:cNvPr id="9316" name="Google Shape;9316;p146"/>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17" name="Google Shape;9317;p146"/>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318" name="Google Shape;9318;p146"/>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319" name="Google Shape;9319;p146"/>
              <p:cNvGrpSpPr/>
              <p:nvPr/>
            </p:nvGrpSpPr>
            <p:grpSpPr>
              <a:xfrm>
                <a:off x="4745" y="993"/>
                <a:ext cx="585" cy="134"/>
                <a:chOff x="611" y="2567"/>
                <a:chExt cx="730" cy="139"/>
              </a:xfrm>
            </p:grpSpPr>
            <p:sp>
              <p:nvSpPr>
                <p:cNvPr id="9320" name="Google Shape;9320;p146"/>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21" name="Google Shape;9321;p146"/>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322" name="Google Shape;9322;p146"/>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23" name="Google Shape;9323;p146"/>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324" name="Google Shape;9324;p146"/>
              <p:cNvGrpSpPr/>
              <p:nvPr/>
            </p:nvGrpSpPr>
            <p:grpSpPr>
              <a:xfrm>
                <a:off x="4738" y="1630"/>
                <a:ext cx="578" cy="149"/>
                <a:chOff x="618" y="2571"/>
                <a:chExt cx="720" cy="137"/>
              </a:xfrm>
            </p:grpSpPr>
            <p:sp>
              <p:nvSpPr>
                <p:cNvPr id="9325" name="Google Shape;9325;p146"/>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26" name="Google Shape;9326;p146"/>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327" name="Google Shape;9327;p14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328" name="Google Shape;9328;p146"/>
              <p:cNvGrpSpPr/>
              <p:nvPr/>
            </p:nvGrpSpPr>
            <p:grpSpPr>
              <a:xfrm>
                <a:off x="4738" y="1327"/>
                <a:ext cx="584" cy="141"/>
                <a:chOff x="613" y="2568"/>
                <a:chExt cx="728" cy="141"/>
              </a:xfrm>
            </p:grpSpPr>
            <p:sp>
              <p:nvSpPr>
                <p:cNvPr id="9329" name="Google Shape;9329;p146"/>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30" name="Google Shape;9330;p146"/>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331" name="Google Shape;9331;p146"/>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32" name="Google Shape;9332;p14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33" name="Google Shape;9333;p14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34" name="Google Shape;9334;p146"/>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35" name="Google Shape;9335;p14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36" name="Google Shape;9336;p146"/>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37" name="Google Shape;9337;p146"/>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38" name="Google Shape;9338;p146"/>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39" name="Google Shape;9339;p146"/>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9340" name="Google Shape;9340;p146"/>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41" name="Google Shape;9341;p146"/>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9342" name="Google Shape;9342;p146"/>
            <p:cNvCxnSpPr/>
            <p:nvPr/>
          </p:nvCxnSpPr>
          <p:spPr>
            <a:xfrm flipH="1">
              <a:off x="8057962" y="2877737"/>
              <a:ext cx="1479550" cy="315913"/>
            </a:xfrm>
            <a:prstGeom prst="straightConnector1">
              <a:avLst/>
            </a:prstGeom>
            <a:noFill/>
            <a:ln w="28575" cap="flat" cmpd="sng">
              <a:solidFill>
                <a:srgbClr val="000099"/>
              </a:solidFill>
              <a:prstDash val="solid"/>
              <a:round/>
              <a:headEnd type="none" w="med" len="med"/>
              <a:tailEnd type="triangle" w="med" len="med"/>
            </a:ln>
          </p:spPr>
        </p:cxnSp>
        <p:cxnSp>
          <p:nvCxnSpPr>
            <p:cNvPr id="9343" name="Google Shape;9343;p146"/>
            <p:cNvCxnSpPr/>
            <p:nvPr/>
          </p:nvCxnSpPr>
          <p:spPr>
            <a:xfrm>
              <a:off x="8078600" y="3222225"/>
              <a:ext cx="1479550" cy="315913"/>
            </a:xfrm>
            <a:prstGeom prst="straightConnector1">
              <a:avLst/>
            </a:prstGeom>
            <a:noFill/>
            <a:ln w="28575" cap="flat" cmpd="sng">
              <a:solidFill>
                <a:schemeClr val="dk1"/>
              </a:solidFill>
              <a:prstDash val="solid"/>
              <a:round/>
              <a:headEnd type="none" w="med" len="med"/>
              <a:tailEnd type="triangle" w="med" len="med"/>
            </a:ln>
          </p:spPr>
        </p:cxnSp>
        <p:sp>
          <p:nvSpPr>
            <p:cNvPr id="9344" name="Google Shape;9344;p146"/>
            <p:cNvSpPr txBox="1"/>
            <p:nvPr/>
          </p:nvSpPr>
          <p:spPr>
            <a:xfrm>
              <a:off x="8496300" y="3175000"/>
              <a:ext cx="59971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data</a:t>
              </a:r>
              <a:endParaRPr/>
            </a:p>
          </p:txBody>
        </p:sp>
        <p:sp>
          <p:nvSpPr>
            <p:cNvPr id="9345" name="Google Shape;9345;p146"/>
            <p:cNvSpPr txBox="1"/>
            <p:nvPr/>
          </p:nvSpPr>
          <p:spPr>
            <a:xfrm>
              <a:off x="6354761" y="4510254"/>
              <a:ext cx="5087939" cy="2093745"/>
            </a:xfrm>
            <a:prstGeom prst="rect">
              <a:avLst/>
            </a:prstGeom>
            <a:noFill/>
            <a:ln>
              <a:noFill/>
            </a:ln>
          </p:spPr>
          <p:txBody>
            <a:bodyPr spcFirstLastPara="1" wrap="square" lIns="91425" tIns="45700" rIns="91425" bIns="45700" anchor="t" anchorCtr="0">
              <a:normAutofit/>
            </a:bodyPr>
            <a:lstStyle/>
            <a:p>
              <a:pPr marL="1301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QUIC:  </a:t>
              </a:r>
              <a:r>
                <a:rPr lang="en-US" sz="2400" b="0" i="0" u="none" strike="noStrike" cap="none">
                  <a:solidFill>
                    <a:srgbClr val="000000"/>
                  </a:solidFill>
                  <a:latin typeface="Calibri"/>
                  <a:ea typeface="Calibri"/>
                  <a:cs typeface="Calibri"/>
                  <a:sym typeface="Calibri"/>
                </a:rPr>
                <a:t>reliability, congestion control, authentication, crypto state</a:t>
              </a:r>
              <a:endParaRPr/>
            </a:p>
            <a:p>
              <a:pPr marL="508000" marR="0" lvl="0" indent="-22860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1 handshake</a:t>
              </a:r>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grpSp>
      <p:sp>
        <p:nvSpPr>
          <p:cNvPr id="9346" name="Google Shape;9346;p14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01"/>
                                        </p:tgtEl>
                                        <p:attrNameLst>
                                          <p:attrName>style.visibility</p:attrName>
                                        </p:attrNameLst>
                                      </p:cBhvr>
                                      <p:to>
                                        <p:strVal val="visible"/>
                                      </p:to>
                                    </p:set>
                                    <p:animEffect transition="in" filter="fade">
                                      <p:cBhvr>
                                        <p:cTn id="7" dur="500"/>
                                        <p:tgtEl>
                                          <p:spTgt spid="9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51"/>
        <p:cNvGrpSpPr/>
        <p:nvPr/>
      </p:nvGrpSpPr>
      <p:grpSpPr>
        <a:xfrm>
          <a:off x="0" y="0"/>
          <a:ext cx="0" cy="0"/>
          <a:chOff x="0" y="0"/>
          <a:chExt cx="0" cy="0"/>
        </a:xfrm>
      </p:grpSpPr>
      <p:sp>
        <p:nvSpPr>
          <p:cNvPr id="9352" name="Google Shape;9352;p147"/>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a:buNone/>
            </a:pPr>
            <a:r>
              <a:rPr lang="en-US" sz="4800"/>
              <a:t>QUIC: streams: parallelism, no HOL blocking</a:t>
            </a:r>
            <a:endParaRPr sz="4400" b="0"/>
          </a:p>
        </p:txBody>
      </p:sp>
      <p:sp>
        <p:nvSpPr>
          <p:cNvPr id="9353" name="Google Shape;9353;p147"/>
          <p:cNvSpPr txBox="1"/>
          <p:nvPr/>
        </p:nvSpPr>
        <p:spPr>
          <a:xfrm>
            <a:off x="2543977" y="6035783"/>
            <a:ext cx="144783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 HTTP 1.1</a:t>
            </a:r>
            <a:endParaRPr/>
          </a:p>
        </p:txBody>
      </p:sp>
      <p:sp>
        <p:nvSpPr>
          <p:cNvPr id="9354" name="Google Shape;9354;p147"/>
          <p:cNvSpPr/>
          <p:nvPr/>
        </p:nvSpPr>
        <p:spPr>
          <a:xfrm>
            <a:off x="1054261" y="1578653"/>
            <a:ext cx="1965566" cy="2175203"/>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355" name="Google Shape;9355;p147"/>
          <p:cNvSpPr/>
          <p:nvPr/>
        </p:nvSpPr>
        <p:spPr>
          <a:xfrm>
            <a:off x="1036173" y="4019150"/>
            <a:ext cx="1965566" cy="1278547"/>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356" name="Google Shape;9356;p147"/>
          <p:cNvSpPr/>
          <p:nvPr/>
        </p:nvSpPr>
        <p:spPr>
          <a:xfrm>
            <a:off x="1115624" y="3255550"/>
            <a:ext cx="1829965" cy="449155"/>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357" name="Google Shape;9357;p147"/>
          <p:cNvSpPr txBox="1"/>
          <p:nvPr/>
        </p:nvSpPr>
        <p:spPr>
          <a:xfrm>
            <a:off x="1249008" y="3237350"/>
            <a:ext cx="15760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TLS </a:t>
            </a:r>
            <a:r>
              <a:rPr lang="en-US" sz="1600" b="0" i="0" u="none" strike="noStrike" cap="none">
                <a:solidFill>
                  <a:srgbClr val="000000"/>
                </a:solidFill>
                <a:latin typeface="Calibri"/>
                <a:ea typeface="Calibri"/>
                <a:cs typeface="Calibri"/>
                <a:sym typeface="Calibri"/>
              </a:rPr>
              <a:t>encryption</a:t>
            </a:r>
            <a:endParaRPr sz="2400" b="0" i="0" u="none" strike="noStrike" cap="none">
              <a:solidFill>
                <a:srgbClr val="000000"/>
              </a:solidFill>
              <a:latin typeface="Calibri"/>
              <a:ea typeface="Calibri"/>
              <a:cs typeface="Calibri"/>
              <a:sym typeface="Calibri"/>
            </a:endParaRPr>
          </a:p>
        </p:txBody>
      </p:sp>
      <p:grpSp>
        <p:nvGrpSpPr>
          <p:cNvPr id="9358" name="Google Shape;9358;p147"/>
          <p:cNvGrpSpPr/>
          <p:nvPr/>
        </p:nvGrpSpPr>
        <p:grpSpPr>
          <a:xfrm>
            <a:off x="1115626" y="4169906"/>
            <a:ext cx="1829965" cy="467357"/>
            <a:chOff x="985206" y="5016160"/>
            <a:chExt cx="1509130" cy="255065"/>
          </a:xfrm>
        </p:grpSpPr>
        <p:sp>
          <p:nvSpPr>
            <p:cNvPr id="9359" name="Google Shape;9359;p147"/>
            <p:cNvSpPr/>
            <p:nvPr/>
          </p:nvSpPr>
          <p:spPr>
            <a:xfrm>
              <a:off x="985206" y="5016160"/>
              <a:ext cx="1509130" cy="245132"/>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360" name="Google Shape;9360;p147"/>
            <p:cNvSpPr txBox="1"/>
            <p:nvPr/>
          </p:nvSpPr>
          <p:spPr>
            <a:xfrm>
              <a:off x="1170162" y="5019266"/>
              <a:ext cx="1016851" cy="251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TCP RDT</a:t>
              </a:r>
              <a:endParaRPr/>
            </a:p>
          </p:txBody>
        </p:sp>
      </p:grpSp>
      <p:grpSp>
        <p:nvGrpSpPr>
          <p:cNvPr id="9361" name="Google Shape;9361;p147"/>
          <p:cNvGrpSpPr/>
          <p:nvPr/>
        </p:nvGrpSpPr>
        <p:grpSpPr>
          <a:xfrm>
            <a:off x="1054260" y="4684687"/>
            <a:ext cx="1925319" cy="467355"/>
            <a:chOff x="948938" y="5006227"/>
            <a:chExt cx="1587767" cy="255065"/>
          </a:xfrm>
        </p:grpSpPr>
        <p:sp>
          <p:nvSpPr>
            <p:cNvPr id="9362" name="Google Shape;9362;p147"/>
            <p:cNvSpPr/>
            <p:nvPr/>
          </p:nvSpPr>
          <p:spPr>
            <a:xfrm>
              <a:off x="985206" y="5016160"/>
              <a:ext cx="1509130" cy="245132"/>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363" name="Google Shape;9363;p147"/>
            <p:cNvSpPr txBox="1"/>
            <p:nvPr/>
          </p:nvSpPr>
          <p:spPr>
            <a:xfrm>
              <a:off x="948938" y="5006227"/>
              <a:ext cx="1587767" cy="2519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TCP </a:t>
              </a:r>
              <a:r>
                <a:rPr lang="en-US" sz="1800" b="0" i="0" u="none" strike="noStrike" cap="none">
                  <a:solidFill>
                    <a:srgbClr val="000000"/>
                  </a:solidFill>
                  <a:latin typeface="Calibri"/>
                  <a:ea typeface="Calibri"/>
                  <a:cs typeface="Calibri"/>
                  <a:sym typeface="Calibri"/>
                </a:rPr>
                <a:t>Cong. Contr.</a:t>
              </a:r>
              <a:endParaRPr sz="1600" b="0" i="0" u="none" strike="noStrike" cap="none">
                <a:solidFill>
                  <a:srgbClr val="000000"/>
                </a:solidFill>
                <a:latin typeface="Calibri"/>
                <a:ea typeface="Calibri"/>
                <a:cs typeface="Calibri"/>
                <a:sym typeface="Calibri"/>
              </a:endParaRPr>
            </a:p>
          </p:txBody>
        </p:sp>
      </p:grpSp>
      <p:sp>
        <p:nvSpPr>
          <p:cNvPr id="9364" name="Google Shape;9364;p147"/>
          <p:cNvSpPr/>
          <p:nvPr/>
        </p:nvSpPr>
        <p:spPr>
          <a:xfrm>
            <a:off x="3680782" y="1557642"/>
            <a:ext cx="1965566" cy="2175203"/>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365" name="Google Shape;9365;p147"/>
          <p:cNvSpPr txBox="1"/>
          <p:nvPr/>
        </p:nvSpPr>
        <p:spPr>
          <a:xfrm rot="-5400000">
            <a:off x="-420574" y="4419208"/>
            <a:ext cx="1533142" cy="396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transport</a:t>
            </a:r>
            <a:endParaRPr/>
          </a:p>
        </p:txBody>
      </p:sp>
      <p:sp>
        <p:nvSpPr>
          <p:cNvPr id="9366" name="Google Shape;9366;p147"/>
          <p:cNvSpPr txBox="1"/>
          <p:nvPr/>
        </p:nvSpPr>
        <p:spPr>
          <a:xfrm rot="-5400000">
            <a:off x="-463312" y="2467817"/>
            <a:ext cx="1779056" cy="396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application</a:t>
            </a:r>
            <a:endParaRPr/>
          </a:p>
        </p:txBody>
      </p:sp>
      <p:cxnSp>
        <p:nvCxnSpPr>
          <p:cNvPr id="9367" name="Google Shape;9367;p147"/>
          <p:cNvCxnSpPr/>
          <p:nvPr/>
        </p:nvCxnSpPr>
        <p:spPr>
          <a:xfrm>
            <a:off x="1044294" y="3866601"/>
            <a:ext cx="4501961" cy="0"/>
          </a:xfrm>
          <a:prstGeom prst="straightConnector1">
            <a:avLst/>
          </a:prstGeom>
          <a:noFill/>
          <a:ln w="12700" cap="flat" cmpd="sng">
            <a:solidFill>
              <a:srgbClr val="000000"/>
            </a:solidFill>
            <a:prstDash val="dash"/>
            <a:round/>
            <a:headEnd type="none" w="sm" len="sm"/>
            <a:tailEnd type="none" w="sm" len="sm"/>
          </a:ln>
        </p:spPr>
      </p:cxnSp>
      <p:sp>
        <p:nvSpPr>
          <p:cNvPr id="9368" name="Google Shape;9368;p147"/>
          <p:cNvSpPr txBox="1"/>
          <p:nvPr/>
        </p:nvSpPr>
        <p:spPr>
          <a:xfrm>
            <a:off x="6775422" y="6025510"/>
            <a:ext cx="42418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(b) HTTP/2 with QUIC: no HOL blocking</a:t>
            </a:r>
            <a:endParaRPr/>
          </a:p>
        </p:txBody>
      </p:sp>
      <p:grpSp>
        <p:nvGrpSpPr>
          <p:cNvPr id="9369" name="Google Shape;9369;p147"/>
          <p:cNvGrpSpPr/>
          <p:nvPr/>
        </p:nvGrpSpPr>
        <p:grpSpPr>
          <a:xfrm>
            <a:off x="3654226" y="4021737"/>
            <a:ext cx="1965566" cy="1278547"/>
            <a:chOff x="3654226" y="3933249"/>
            <a:chExt cx="1965566" cy="1278547"/>
          </a:xfrm>
        </p:grpSpPr>
        <p:sp>
          <p:nvSpPr>
            <p:cNvPr id="9370" name="Google Shape;9370;p147"/>
            <p:cNvSpPr/>
            <p:nvPr/>
          </p:nvSpPr>
          <p:spPr>
            <a:xfrm>
              <a:off x="3654226" y="3933249"/>
              <a:ext cx="1965566" cy="1278547"/>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grpSp>
          <p:nvGrpSpPr>
            <p:cNvPr id="9371" name="Google Shape;9371;p147"/>
            <p:cNvGrpSpPr/>
            <p:nvPr/>
          </p:nvGrpSpPr>
          <p:grpSpPr>
            <a:xfrm>
              <a:off x="3733679" y="4084005"/>
              <a:ext cx="1829965" cy="467357"/>
              <a:chOff x="985206" y="5016160"/>
              <a:chExt cx="1509130" cy="255065"/>
            </a:xfrm>
          </p:grpSpPr>
          <p:sp>
            <p:nvSpPr>
              <p:cNvPr id="9372" name="Google Shape;9372;p147"/>
              <p:cNvSpPr/>
              <p:nvPr/>
            </p:nvSpPr>
            <p:spPr>
              <a:xfrm>
                <a:off x="985206" y="5016160"/>
                <a:ext cx="1509130" cy="245132"/>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373" name="Google Shape;9373;p147"/>
              <p:cNvSpPr txBox="1"/>
              <p:nvPr/>
            </p:nvSpPr>
            <p:spPr>
              <a:xfrm>
                <a:off x="1170162" y="5019266"/>
                <a:ext cx="1016851" cy="251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TCP RDT</a:t>
                </a:r>
                <a:endParaRPr/>
              </a:p>
            </p:txBody>
          </p:sp>
        </p:grpSp>
        <p:grpSp>
          <p:nvGrpSpPr>
            <p:cNvPr id="9374" name="Google Shape;9374;p147"/>
            <p:cNvGrpSpPr/>
            <p:nvPr/>
          </p:nvGrpSpPr>
          <p:grpSpPr>
            <a:xfrm>
              <a:off x="3672313" y="4598786"/>
              <a:ext cx="1925319" cy="467355"/>
              <a:chOff x="948938" y="5006227"/>
              <a:chExt cx="1587767" cy="255065"/>
            </a:xfrm>
          </p:grpSpPr>
          <p:sp>
            <p:nvSpPr>
              <p:cNvPr id="9375" name="Google Shape;9375;p147"/>
              <p:cNvSpPr/>
              <p:nvPr/>
            </p:nvSpPr>
            <p:spPr>
              <a:xfrm>
                <a:off x="985206" y="5016160"/>
                <a:ext cx="1509130" cy="245132"/>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376" name="Google Shape;9376;p147"/>
              <p:cNvSpPr txBox="1"/>
              <p:nvPr/>
            </p:nvSpPr>
            <p:spPr>
              <a:xfrm>
                <a:off x="948938" y="5006227"/>
                <a:ext cx="1587767" cy="2519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TCP </a:t>
                </a:r>
                <a:r>
                  <a:rPr lang="en-US" sz="1800" b="0" i="0" u="none" strike="noStrike" cap="none">
                    <a:solidFill>
                      <a:srgbClr val="000000"/>
                    </a:solidFill>
                    <a:latin typeface="Calibri"/>
                    <a:ea typeface="Calibri"/>
                    <a:cs typeface="Calibri"/>
                    <a:sym typeface="Calibri"/>
                  </a:rPr>
                  <a:t>Cong. Contr.</a:t>
                </a:r>
                <a:endParaRPr sz="1600" b="0" i="0" u="none" strike="noStrike" cap="none">
                  <a:solidFill>
                    <a:srgbClr val="000000"/>
                  </a:solidFill>
                  <a:latin typeface="Calibri"/>
                  <a:ea typeface="Calibri"/>
                  <a:cs typeface="Calibri"/>
                  <a:sym typeface="Calibri"/>
                </a:endParaRPr>
              </a:p>
            </p:txBody>
          </p:sp>
        </p:grpSp>
      </p:grpSp>
      <p:sp>
        <p:nvSpPr>
          <p:cNvPr id="9377" name="Google Shape;9377;p147"/>
          <p:cNvSpPr/>
          <p:nvPr/>
        </p:nvSpPr>
        <p:spPr>
          <a:xfrm>
            <a:off x="3822817" y="3261240"/>
            <a:ext cx="1829965" cy="449155"/>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378" name="Google Shape;9378;p147"/>
          <p:cNvSpPr txBox="1"/>
          <p:nvPr/>
        </p:nvSpPr>
        <p:spPr>
          <a:xfrm>
            <a:off x="3948827" y="3243040"/>
            <a:ext cx="15760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TLS </a:t>
            </a:r>
            <a:r>
              <a:rPr lang="en-US" sz="1600" b="0" i="0" u="none" strike="noStrike" cap="none">
                <a:solidFill>
                  <a:srgbClr val="000000"/>
                </a:solidFill>
                <a:latin typeface="Calibri"/>
                <a:ea typeface="Calibri"/>
                <a:cs typeface="Calibri"/>
                <a:sym typeface="Calibri"/>
              </a:rPr>
              <a:t>encryption</a:t>
            </a:r>
            <a:endParaRPr sz="2400" b="0" i="0" u="none" strike="noStrike" cap="none">
              <a:solidFill>
                <a:srgbClr val="000000"/>
              </a:solidFill>
              <a:latin typeface="Calibri"/>
              <a:ea typeface="Calibri"/>
              <a:cs typeface="Calibri"/>
              <a:sym typeface="Calibri"/>
            </a:endParaRPr>
          </a:p>
        </p:txBody>
      </p:sp>
      <p:sp>
        <p:nvSpPr>
          <p:cNvPr id="9379" name="Google Shape;9379;p147"/>
          <p:cNvSpPr/>
          <p:nvPr/>
        </p:nvSpPr>
        <p:spPr>
          <a:xfrm>
            <a:off x="2308647" y="2654627"/>
            <a:ext cx="1710813" cy="2824317"/>
          </a:xfrm>
          <a:custGeom>
            <a:avLst/>
            <a:gdLst/>
            <a:ahLst/>
            <a:cxnLst/>
            <a:rect l="l" t="t" r="r" b="b"/>
            <a:pathLst>
              <a:path w="1710813" h="2824317" extrusionOk="0">
                <a:moveTo>
                  <a:pt x="0" y="376084"/>
                </a:moveTo>
                <a:lnTo>
                  <a:pt x="0" y="2824317"/>
                </a:lnTo>
                <a:lnTo>
                  <a:pt x="95865" y="2824317"/>
                </a:lnTo>
                <a:lnTo>
                  <a:pt x="1710813" y="2824317"/>
                </a:lnTo>
                <a:lnTo>
                  <a:pt x="1710813" y="2676833"/>
                </a:lnTo>
                <a:lnTo>
                  <a:pt x="1710813" y="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80" name="Google Shape;9380;p147"/>
          <p:cNvSpPr/>
          <p:nvPr/>
        </p:nvSpPr>
        <p:spPr>
          <a:xfrm>
            <a:off x="1947618" y="2410857"/>
            <a:ext cx="2329488" cy="3142699"/>
          </a:xfrm>
          <a:custGeom>
            <a:avLst/>
            <a:gdLst/>
            <a:ahLst/>
            <a:cxnLst/>
            <a:rect l="l" t="t" r="r" b="b"/>
            <a:pathLst>
              <a:path w="2455606" h="2831690" extrusionOk="0">
                <a:moveTo>
                  <a:pt x="0" y="0"/>
                </a:moveTo>
                <a:lnTo>
                  <a:pt x="0" y="2831690"/>
                </a:lnTo>
                <a:lnTo>
                  <a:pt x="88490" y="2831690"/>
                </a:lnTo>
                <a:lnTo>
                  <a:pt x="2455606" y="2831690"/>
                </a:lnTo>
                <a:lnTo>
                  <a:pt x="2455606" y="1755057"/>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81" name="Google Shape;9381;p147"/>
          <p:cNvSpPr/>
          <p:nvPr/>
        </p:nvSpPr>
        <p:spPr>
          <a:xfrm>
            <a:off x="2120129" y="4420139"/>
            <a:ext cx="2284794" cy="1091381"/>
          </a:xfrm>
          <a:custGeom>
            <a:avLst/>
            <a:gdLst/>
            <a:ahLst/>
            <a:cxnLst/>
            <a:rect l="l" t="t" r="r" b="b"/>
            <a:pathLst>
              <a:path w="2558845" h="1091381" extrusionOk="0">
                <a:moveTo>
                  <a:pt x="2558845" y="0"/>
                </a:moveTo>
                <a:lnTo>
                  <a:pt x="2558845" y="1091381"/>
                </a:lnTo>
                <a:lnTo>
                  <a:pt x="2485103" y="1091381"/>
                </a:lnTo>
                <a:lnTo>
                  <a:pt x="0" y="1091381"/>
                </a:lnTo>
                <a:lnTo>
                  <a:pt x="0" y="582562"/>
                </a:lnTo>
                <a:lnTo>
                  <a:pt x="0" y="14749"/>
                </a:lnTo>
              </a:path>
            </a:pathLst>
          </a:custGeom>
          <a:noFill/>
          <a:ln w="25400" cap="flat" cmpd="sng">
            <a:solidFill>
              <a:srgbClr val="31538F"/>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82" name="Google Shape;9382;p147"/>
          <p:cNvSpPr txBox="1"/>
          <p:nvPr/>
        </p:nvSpPr>
        <p:spPr>
          <a:xfrm>
            <a:off x="4018781" y="4262676"/>
            <a:ext cx="638441"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Calibri"/>
              <a:buNone/>
            </a:pPr>
            <a:r>
              <a:rPr lang="en-US" sz="1400" b="0" i="0" u="none" strike="noStrike" cap="none">
                <a:solidFill>
                  <a:srgbClr val="FF0000"/>
                </a:solidFill>
                <a:latin typeface="Calibri"/>
                <a:ea typeface="Calibri"/>
                <a:cs typeface="Calibri"/>
                <a:sym typeface="Calibri"/>
              </a:rPr>
              <a:t>error!</a:t>
            </a:r>
            <a:endParaRPr sz="1200" b="0" i="0" u="none" strike="noStrike" cap="none">
              <a:solidFill>
                <a:srgbClr val="FF0000"/>
              </a:solidFill>
              <a:latin typeface="Calibri"/>
              <a:ea typeface="Calibri"/>
              <a:cs typeface="Calibri"/>
              <a:sym typeface="Calibri"/>
            </a:endParaRPr>
          </a:p>
        </p:txBody>
      </p:sp>
      <p:sp>
        <p:nvSpPr>
          <p:cNvPr id="9383" name="Google Shape;9383;p147"/>
          <p:cNvSpPr/>
          <p:nvPr/>
        </p:nvSpPr>
        <p:spPr>
          <a:xfrm>
            <a:off x="2162632" y="2535607"/>
            <a:ext cx="2345388" cy="3023419"/>
          </a:xfrm>
          <a:custGeom>
            <a:avLst/>
            <a:gdLst/>
            <a:ahLst/>
            <a:cxnLst/>
            <a:rect l="l" t="t" r="r" b="b"/>
            <a:pathLst>
              <a:path w="2573594" h="3023419" extrusionOk="0">
                <a:moveTo>
                  <a:pt x="0" y="1976284"/>
                </a:moveTo>
                <a:lnTo>
                  <a:pt x="0" y="3023419"/>
                </a:lnTo>
                <a:lnTo>
                  <a:pt x="2573594" y="3023419"/>
                </a:lnTo>
                <a:lnTo>
                  <a:pt x="2573594" y="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84" name="Google Shape;9384;p147"/>
          <p:cNvSpPr/>
          <p:nvPr/>
        </p:nvSpPr>
        <p:spPr>
          <a:xfrm>
            <a:off x="1714500" y="2240280"/>
            <a:ext cx="3188970" cy="3314700"/>
          </a:xfrm>
          <a:custGeom>
            <a:avLst/>
            <a:gdLst/>
            <a:ahLst/>
            <a:cxnLst/>
            <a:rect l="l" t="t" r="r" b="b"/>
            <a:pathLst>
              <a:path w="3188970" h="3314700" extrusionOk="0">
                <a:moveTo>
                  <a:pt x="0" y="0"/>
                </a:moveTo>
                <a:lnTo>
                  <a:pt x="0" y="3314700"/>
                </a:lnTo>
                <a:lnTo>
                  <a:pt x="3188970" y="3314700"/>
                </a:lnTo>
                <a:lnTo>
                  <a:pt x="3188970" y="11430"/>
                </a:lnTo>
                <a:lnTo>
                  <a:pt x="3188970" y="1143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9385" name="Google Shape;9385;p147"/>
          <p:cNvGrpSpPr/>
          <p:nvPr/>
        </p:nvGrpSpPr>
        <p:grpSpPr>
          <a:xfrm>
            <a:off x="1247868" y="1815620"/>
            <a:ext cx="1028924" cy="463979"/>
            <a:chOff x="1247868" y="1815620"/>
            <a:chExt cx="1028924" cy="463979"/>
          </a:xfrm>
        </p:grpSpPr>
        <p:sp>
          <p:nvSpPr>
            <p:cNvPr id="9386" name="Google Shape;9386;p147"/>
            <p:cNvSpPr/>
            <p:nvPr/>
          </p:nvSpPr>
          <p:spPr>
            <a:xfrm>
              <a:off x="1428787" y="1815620"/>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387" name="Google Shape;9387;p147"/>
            <p:cNvSpPr txBox="1"/>
            <p:nvPr/>
          </p:nvSpPr>
          <p:spPr>
            <a:xfrm>
              <a:off x="1247868" y="1838324"/>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HTTP </a:t>
              </a:r>
              <a:endParaRPr/>
            </a:p>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GET </a:t>
              </a:r>
              <a:endParaRPr/>
            </a:p>
          </p:txBody>
        </p:sp>
      </p:grpSp>
      <p:grpSp>
        <p:nvGrpSpPr>
          <p:cNvPr id="9388" name="Google Shape;9388;p147"/>
          <p:cNvGrpSpPr/>
          <p:nvPr/>
        </p:nvGrpSpPr>
        <p:grpSpPr>
          <a:xfrm>
            <a:off x="1510481" y="2208954"/>
            <a:ext cx="1028924" cy="463979"/>
            <a:chOff x="1549462" y="2216434"/>
            <a:chExt cx="1028924" cy="463979"/>
          </a:xfrm>
        </p:grpSpPr>
        <p:sp>
          <p:nvSpPr>
            <p:cNvPr id="9389" name="Google Shape;9389;p147"/>
            <p:cNvSpPr/>
            <p:nvPr/>
          </p:nvSpPr>
          <p:spPr>
            <a:xfrm>
              <a:off x="1709684" y="2216434"/>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390" name="Google Shape;9390;p147"/>
            <p:cNvSpPr txBox="1"/>
            <p:nvPr/>
          </p:nvSpPr>
          <p:spPr>
            <a:xfrm>
              <a:off x="1549462" y="2239138"/>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HTTP </a:t>
              </a:r>
              <a:endParaRPr/>
            </a:p>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GET </a:t>
              </a:r>
              <a:endParaRPr/>
            </a:p>
          </p:txBody>
        </p:sp>
      </p:grpSp>
      <p:grpSp>
        <p:nvGrpSpPr>
          <p:cNvPr id="9391" name="Google Shape;9391;p147"/>
          <p:cNvGrpSpPr/>
          <p:nvPr/>
        </p:nvGrpSpPr>
        <p:grpSpPr>
          <a:xfrm>
            <a:off x="5386202" y="1360556"/>
            <a:ext cx="310294" cy="628857"/>
            <a:chOff x="4140" y="429"/>
            <a:chExt cx="1425" cy="2396"/>
          </a:xfrm>
        </p:grpSpPr>
        <p:sp>
          <p:nvSpPr>
            <p:cNvPr id="9392" name="Google Shape;9392;p14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93" name="Google Shape;9393;p147"/>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94" name="Google Shape;9394;p14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95" name="Google Shape;9395;p14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96" name="Google Shape;9396;p147"/>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397" name="Google Shape;9397;p147"/>
            <p:cNvGrpSpPr/>
            <p:nvPr/>
          </p:nvGrpSpPr>
          <p:grpSpPr>
            <a:xfrm>
              <a:off x="4745" y="670"/>
              <a:ext cx="586" cy="146"/>
              <a:chOff x="609" y="2570"/>
              <a:chExt cx="731" cy="140"/>
            </a:xfrm>
          </p:grpSpPr>
          <p:sp>
            <p:nvSpPr>
              <p:cNvPr id="9398" name="Google Shape;9398;p147"/>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399" name="Google Shape;9399;p147"/>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400" name="Google Shape;9400;p147"/>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401" name="Google Shape;9401;p147"/>
            <p:cNvGrpSpPr/>
            <p:nvPr/>
          </p:nvGrpSpPr>
          <p:grpSpPr>
            <a:xfrm>
              <a:off x="4745" y="998"/>
              <a:ext cx="586" cy="129"/>
              <a:chOff x="612" y="2572"/>
              <a:chExt cx="731" cy="134"/>
            </a:xfrm>
          </p:grpSpPr>
          <p:sp>
            <p:nvSpPr>
              <p:cNvPr id="9402" name="Google Shape;9402;p147"/>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03" name="Google Shape;9403;p147"/>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404" name="Google Shape;9404;p147"/>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05" name="Google Shape;9405;p147"/>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406" name="Google Shape;9406;p147"/>
            <p:cNvGrpSpPr/>
            <p:nvPr/>
          </p:nvGrpSpPr>
          <p:grpSpPr>
            <a:xfrm>
              <a:off x="4735" y="1627"/>
              <a:ext cx="586" cy="215"/>
              <a:chOff x="614" y="2568"/>
              <a:chExt cx="730" cy="198"/>
            </a:xfrm>
          </p:grpSpPr>
          <p:sp>
            <p:nvSpPr>
              <p:cNvPr id="9407" name="Google Shape;9407;p147"/>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08" name="Google Shape;9408;p147"/>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409" name="Google Shape;9409;p14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410" name="Google Shape;9410;p147"/>
            <p:cNvGrpSpPr/>
            <p:nvPr/>
          </p:nvGrpSpPr>
          <p:grpSpPr>
            <a:xfrm>
              <a:off x="4735" y="1325"/>
              <a:ext cx="586" cy="138"/>
              <a:chOff x="609" y="2566"/>
              <a:chExt cx="730" cy="138"/>
            </a:xfrm>
          </p:grpSpPr>
          <p:sp>
            <p:nvSpPr>
              <p:cNvPr id="9411" name="Google Shape;9411;p147"/>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12" name="Google Shape;9412;p147"/>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413" name="Google Shape;9413;p147"/>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14" name="Google Shape;9414;p14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15" name="Google Shape;9415;p14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16" name="Google Shape;9416;p147"/>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17" name="Google Shape;9417;p14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18" name="Google Shape;9418;p147"/>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19" name="Google Shape;9419;p147"/>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20" name="Google Shape;9420;p147"/>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21" name="Google Shape;9421;p147"/>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9422" name="Google Shape;9422;p147"/>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423" name="Google Shape;9423;p147"/>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9424" name="Google Shape;9424;p147"/>
          <p:cNvGrpSpPr/>
          <p:nvPr/>
        </p:nvGrpSpPr>
        <p:grpSpPr>
          <a:xfrm>
            <a:off x="773442" y="1418426"/>
            <a:ext cx="525462" cy="434975"/>
            <a:chOff x="-44" y="1473"/>
            <a:chExt cx="981" cy="1105"/>
          </a:xfrm>
        </p:grpSpPr>
        <p:pic>
          <p:nvPicPr>
            <p:cNvPr id="9425" name="Google Shape;9425;p14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26" name="Google Shape;9426;p14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9427" name="Google Shape;9427;p147"/>
          <p:cNvGrpSpPr/>
          <p:nvPr/>
        </p:nvGrpSpPr>
        <p:grpSpPr>
          <a:xfrm>
            <a:off x="1830370" y="2617249"/>
            <a:ext cx="1028924" cy="463397"/>
            <a:chOff x="1830370" y="2617249"/>
            <a:chExt cx="1028924" cy="463397"/>
          </a:xfrm>
        </p:grpSpPr>
        <p:sp>
          <p:nvSpPr>
            <p:cNvPr id="9428" name="Google Shape;9428;p147"/>
            <p:cNvSpPr/>
            <p:nvPr/>
          </p:nvSpPr>
          <p:spPr>
            <a:xfrm>
              <a:off x="1990582" y="2617249"/>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429" name="Google Shape;9429;p147"/>
            <p:cNvSpPr txBox="1"/>
            <p:nvPr/>
          </p:nvSpPr>
          <p:spPr>
            <a:xfrm>
              <a:off x="1830370" y="2639371"/>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HTTP </a:t>
              </a:r>
              <a:endParaRPr/>
            </a:p>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GET </a:t>
              </a:r>
              <a:endParaRPr/>
            </a:p>
          </p:txBody>
        </p:sp>
      </p:grpSp>
      <p:grpSp>
        <p:nvGrpSpPr>
          <p:cNvPr id="9430" name="Google Shape;9430;p147"/>
          <p:cNvGrpSpPr/>
          <p:nvPr/>
        </p:nvGrpSpPr>
        <p:grpSpPr>
          <a:xfrm>
            <a:off x="6475440" y="1528391"/>
            <a:ext cx="5173835" cy="3801217"/>
            <a:chOff x="6493941" y="1557642"/>
            <a:chExt cx="5173835" cy="3801217"/>
          </a:xfrm>
        </p:grpSpPr>
        <p:sp>
          <p:nvSpPr>
            <p:cNvPr id="9431" name="Google Shape;9431;p147"/>
            <p:cNvSpPr/>
            <p:nvPr/>
          </p:nvSpPr>
          <p:spPr>
            <a:xfrm>
              <a:off x="6573113" y="1557642"/>
              <a:ext cx="2247142" cy="2726404"/>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32" name="Google Shape;9432;p147"/>
            <p:cNvSpPr/>
            <p:nvPr/>
          </p:nvSpPr>
          <p:spPr>
            <a:xfrm>
              <a:off x="6662258" y="3758046"/>
              <a:ext cx="2070591" cy="409168"/>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33" name="Google Shape;9433;p147"/>
            <p:cNvSpPr txBox="1"/>
            <p:nvPr/>
          </p:nvSpPr>
          <p:spPr>
            <a:xfrm>
              <a:off x="6493941" y="3752006"/>
              <a:ext cx="2333805" cy="4616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QUIC </a:t>
              </a:r>
              <a:r>
                <a:rPr lang="en-US" sz="2000" b="0" i="0" u="none" strike="noStrike" cap="none">
                  <a:solidFill>
                    <a:srgbClr val="000000"/>
                  </a:solidFill>
                  <a:latin typeface="Calibri"/>
                  <a:ea typeface="Calibri"/>
                  <a:cs typeface="Calibri"/>
                  <a:sym typeface="Calibri"/>
                </a:rPr>
                <a:t>Cong. Cont.</a:t>
              </a:r>
              <a:endParaRPr sz="1600" b="0" i="0" u="none" strike="noStrike" cap="none">
                <a:solidFill>
                  <a:srgbClr val="000000"/>
                </a:solidFill>
                <a:latin typeface="Calibri"/>
                <a:ea typeface="Calibri"/>
                <a:cs typeface="Calibri"/>
                <a:sym typeface="Calibri"/>
              </a:endParaRPr>
            </a:p>
          </p:txBody>
        </p:sp>
        <p:grpSp>
          <p:nvGrpSpPr>
            <p:cNvPr id="9434" name="Google Shape;9434;p147"/>
            <p:cNvGrpSpPr/>
            <p:nvPr/>
          </p:nvGrpSpPr>
          <p:grpSpPr>
            <a:xfrm>
              <a:off x="6549806" y="2804024"/>
              <a:ext cx="2147125" cy="968714"/>
              <a:chOff x="3786573" y="4781422"/>
              <a:chExt cx="1289919" cy="450478"/>
            </a:xfrm>
          </p:grpSpPr>
          <p:grpSp>
            <p:nvGrpSpPr>
              <p:cNvPr id="9435" name="Google Shape;9435;p147"/>
              <p:cNvGrpSpPr/>
              <p:nvPr/>
            </p:nvGrpSpPr>
            <p:grpSpPr>
              <a:xfrm>
                <a:off x="3786573" y="4781422"/>
                <a:ext cx="535512" cy="197065"/>
                <a:chOff x="3638004" y="4844056"/>
                <a:chExt cx="535512" cy="197065"/>
              </a:xfrm>
            </p:grpSpPr>
            <p:sp>
              <p:nvSpPr>
                <p:cNvPr id="9436" name="Google Shape;9436;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37" name="Google Shape;9437;p147"/>
                <p:cNvSpPr txBox="1"/>
                <p:nvPr/>
              </p:nvSpPr>
              <p:spPr>
                <a:xfrm>
                  <a:off x="3638004" y="4844056"/>
                  <a:ext cx="535512" cy="197065"/>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QUIC </a:t>
                  </a:r>
                  <a:endParaRPr/>
                </a:p>
                <a:p>
                  <a:pPr marL="0" marR="0" lvl="0" indent="0" algn="ctr" rtl="0">
                    <a:lnSpc>
                      <a:spcPct val="7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encrypt</a:t>
                  </a:r>
                  <a:endParaRPr sz="2400" b="0" i="0" u="none" strike="noStrike" cap="none">
                    <a:solidFill>
                      <a:srgbClr val="000000"/>
                    </a:solidFill>
                    <a:latin typeface="Calibri"/>
                    <a:ea typeface="Calibri"/>
                    <a:cs typeface="Calibri"/>
                    <a:sym typeface="Calibri"/>
                  </a:endParaRPr>
                </a:p>
              </p:txBody>
            </p:sp>
          </p:grpSp>
          <p:grpSp>
            <p:nvGrpSpPr>
              <p:cNvPr id="9438" name="Google Shape;9438;p147"/>
              <p:cNvGrpSpPr/>
              <p:nvPr/>
            </p:nvGrpSpPr>
            <p:grpSpPr>
              <a:xfrm>
                <a:off x="3856579" y="4996013"/>
                <a:ext cx="1219913" cy="235887"/>
                <a:chOff x="3856579" y="4996013"/>
                <a:chExt cx="1219913" cy="235887"/>
              </a:xfrm>
            </p:grpSpPr>
            <p:sp>
              <p:nvSpPr>
                <p:cNvPr id="9439" name="Google Shape;9439;p147"/>
                <p:cNvSpPr txBox="1"/>
                <p:nvPr/>
              </p:nvSpPr>
              <p:spPr>
                <a:xfrm>
                  <a:off x="3856579" y="4996392"/>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QUIC</a:t>
                  </a:r>
                  <a:endParaRPr/>
                </a:p>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r>
                    <a:rPr lang="en-US" sz="1400" b="0" i="0" u="none" strike="noStrike" cap="none">
                      <a:solidFill>
                        <a:srgbClr val="000000"/>
                      </a:solidFill>
                      <a:latin typeface="Calibri"/>
                      <a:ea typeface="Calibri"/>
                      <a:cs typeface="Calibri"/>
                      <a:sym typeface="Calibri"/>
                    </a:rPr>
                    <a:t>RDT</a:t>
                  </a:r>
                  <a:endParaRPr sz="1800" b="0" i="0" u="none" strike="noStrike" cap="none">
                    <a:solidFill>
                      <a:srgbClr val="000000"/>
                    </a:solidFill>
                    <a:latin typeface="Calibri"/>
                    <a:ea typeface="Calibri"/>
                    <a:cs typeface="Calibri"/>
                    <a:sym typeface="Calibri"/>
                  </a:endParaRPr>
                </a:p>
              </p:txBody>
            </p:sp>
            <p:sp>
              <p:nvSpPr>
                <p:cNvPr id="9440" name="Google Shape;9440;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41" name="Google Shape;9441;p147"/>
                <p:cNvSpPr txBox="1"/>
                <p:nvPr/>
              </p:nvSpPr>
              <p:spPr>
                <a:xfrm>
                  <a:off x="4263655" y="5002841"/>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QUIC</a:t>
                  </a:r>
                  <a:endParaRPr/>
                </a:p>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r>
                    <a:rPr lang="en-US" sz="1400" b="0" i="0" u="none" strike="noStrike" cap="none">
                      <a:solidFill>
                        <a:srgbClr val="000000"/>
                      </a:solidFill>
                      <a:latin typeface="Calibri"/>
                      <a:ea typeface="Calibri"/>
                      <a:cs typeface="Calibri"/>
                      <a:sym typeface="Calibri"/>
                    </a:rPr>
                    <a:t>RDT</a:t>
                  </a:r>
                  <a:endParaRPr sz="1800" b="0" i="0" u="none" strike="noStrike" cap="none">
                    <a:solidFill>
                      <a:srgbClr val="000000"/>
                    </a:solidFill>
                    <a:latin typeface="Calibri"/>
                    <a:ea typeface="Calibri"/>
                    <a:cs typeface="Calibri"/>
                    <a:sym typeface="Calibri"/>
                  </a:endParaRPr>
                </a:p>
              </p:txBody>
            </p:sp>
            <p:sp>
              <p:nvSpPr>
                <p:cNvPr id="9442" name="Google Shape;9442;p147"/>
                <p:cNvSpPr txBox="1"/>
                <p:nvPr/>
              </p:nvSpPr>
              <p:spPr>
                <a:xfrm>
                  <a:off x="4674716" y="4996013"/>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QUIC</a:t>
                  </a:r>
                  <a:endParaRPr/>
                </a:p>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r>
                    <a:rPr lang="en-US" sz="1400" b="0" i="0" u="none" strike="noStrike" cap="none">
                      <a:solidFill>
                        <a:srgbClr val="000000"/>
                      </a:solidFill>
                      <a:latin typeface="Calibri"/>
                      <a:ea typeface="Calibri"/>
                      <a:cs typeface="Calibri"/>
                      <a:sym typeface="Calibri"/>
                    </a:rPr>
                    <a:t>RDT</a:t>
                  </a:r>
                  <a:endParaRPr sz="1800" b="0" i="0" u="none" strike="noStrike" cap="none">
                    <a:solidFill>
                      <a:srgbClr val="000000"/>
                    </a:solidFill>
                    <a:latin typeface="Calibri"/>
                    <a:ea typeface="Calibri"/>
                    <a:cs typeface="Calibri"/>
                    <a:sym typeface="Calibri"/>
                  </a:endParaRPr>
                </a:p>
              </p:txBody>
            </p:sp>
          </p:grpSp>
        </p:grpSp>
        <p:grpSp>
          <p:nvGrpSpPr>
            <p:cNvPr id="9443" name="Google Shape;9443;p147"/>
            <p:cNvGrpSpPr/>
            <p:nvPr/>
          </p:nvGrpSpPr>
          <p:grpSpPr>
            <a:xfrm>
              <a:off x="7234288" y="2794928"/>
              <a:ext cx="891382" cy="875971"/>
              <a:chOff x="3774433" y="4781422"/>
              <a:chExt cx="535512" cy="407350"/>
            </a:xfrm>
          </p:grpSpPr>
          <p:grpSp>
            <p:nvGrpSpPr>
              <p:cNvPr id="9444" name="Google Shape;9444;p147"/>
              <p:cNvGrpSpPr/>
              <p:nvPr/>
            </p:nvGrpSpPr>
            <p:grpSpPr>
              <a:xfrm>
                <a:off x="3774433" y="4781422"/>
                <a:ext cx="535512" cy="207083"/>
                <a:chOff x="3625864" y="4844056"/>
                <a:chExt cx="535512" cy="207083"/>
              </a:xfrm>
            </p:grpSpPr>
            <p:sp>
              <p:nvSpPr>
                <p:cNvPr id="9445" name="Google Shape;9445;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46" name="Google Shape;9446;p147"/>
                <p:cNvSpPr txBox="1"/>
                <p:nvPr/>
              </p:nvSpPr>
              <p:spPr>
                <a:xfrm>
                  <a:off x="3625864" y="4844056"/>
                  <a:ext cx="535512" cy="207083"/>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QUIC </a:t>
                  </a:r>
                  <a:endParaRPr/>
                </a:p>
                <a:p>
                  <a:pPr marL="0" marR="0" lvl="0" indent="0" algn="ctr" rtl="0">
                    <a:lnSpc>
                      <a:spcPct val="7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encrypt</a:t>
                  </a:r>
                  <a:endParaRPr sz="2000" b="0" i="0" u="none" strike="noStrike" cap="none">
                    <a:solidFill>
                      <a:srgbClr val="000000"/>
                    </a:solidFill>
                    <a:latin typeface="Calibri"/>
                    <a:ea typeface="Calibri"/>
                    <a:cs typeface="Calibri"/>
                    <a:sym typeface="Calibri"/>
                  </a:endParaRPr>
                </a:p>
              </p:txBody>
            </p:sp>
          </p:grpSp>
          <p:sp>
            <p:nvSpPr>
              <p:cNvPr id="9447" name="Google Shape;9447;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grpSp>
        <p:grpSp>
          <p:nvGrpSpPr>
            <p:cNvPr id="9448" name="Google Shape;9448;p147"/>
            <p:cNvGrpSpPr/>
            <p:nvPr/>
          </p:nvGrpSpPr>
          <p:grpSpPr>
            <a:xfrm>
              <a:off x="7949081" y="2785831"/>
              <a:ext cx="891382" cy="875971"/>
              <a:chOff x="3780503" y="4781422"/>
              <a:chExt cx="535512" cy="407350"/>
            </a:xfrm>
          </p:grpSpPr>
          <p:grpSp>
            <p:nvGrpSpPr>
              <p:cNvPr id="9449" name="Google Shape;9449;p147"/>
              <p:cNvGrpSpPr/>
              <p:nvPr/>
            </p:nvGrpSpPr>
            <p:grpSpPr>
              <a:xfrm>
                <a:off x="3780503" y="4781422"/>
                <a:ext cx="535512" cy="207083"/>
                <a:chOff x="3631934" y="4844056"/>
                <a:chExt cx="535512" cy="207083"/>
              </a:xfrm>
            </p:grpSpPr>
            <p:sp>
              <p:nvSpPr>
                <p:cNvPr id="9450" name="Google Shape;9450;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51" name="Google Shape;9451;p147"/>
                <p:cNvSpPr txBox="1"/>
                <p:nvPr/>
              </p:nvSpPr>
              <p:spPr>
                <a:xfrm>
                  <a:off x="3631934" y="4844056"/>
                  <a:ext cx="535512" cy="207083"/>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QUIC </a:t>
                  </a:r>
                  <a:endParaRPr/>
                </a:p>
                <a:p>
                  <a:pPr marL="0" marR="0" lvl="0" indent="0" algn="ctr" rtl="0">
                    <a:lnSpc>
                      <a:spcPct val="7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encrypt</a:t>
                  </a:r>
                  <a:endParaRPr sz="2000" b="0" i="0" u="none" strike="noStrike" cap="none">
                    <a:solidFill>
                      <a:srgbClr val="000000"/>
                    </a:solidFill>
                    <a:latin typeface="Calibri"/>
                    <a:ea typeface="Calibri"/>
                    <a:cs typeface="Calibri"/>
                    <a:sym typeface="Calibri"/>
                  </a:endParaRPr>
                </a:p>
              </p:txBody>
            </p:sp>
          </p:grpSp>
          <p:sp>
            <p:nvSpPr>
              <p:cNvPr id="9452" name="Google Shape;9452;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grpSp>
        <p:grpSp>
          <p:nvGrpSpPr>
            <p:cNvPr id="9453" name="Google Shape;9453;p147"/>
            <p:cNvGrpSpPr/>
            <p:nvPr/>
          </p:nvGrpSpPr>
          <p:grpSpPr>
            <a:xfrm>
              <a:off x="6584985" y="4775942"/>
              <a:ext cx="2224498" cy="576373"/>
              <a:chOff x="3690830" y="5656622"/>
              <a:chExt cx="1336402" cy="268029"/>
            </a:xfrm>
          </p:grpSpPr>
          <p:sp>
            <p:nvSpPr>
              <p:cNvPr id="9454" name="Google Shape;9454;p147"/>
              <p:cNvSpPr/>
              <p:nvPr/>
            </p:nvSpPr>
            <p:spPr>
              <a:xfrm>
                <a:off x="3690830" y="5656622"/>
                <a:ext cx="1336402" cy="268029"/>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55" name="Google Shape;9455;p147"/>
              <p:cNvSpPr/>
              <p:nvPr/>
            </p:nvSpPr>
            <p:spPr>
              <a:xfrm>
                <a:off x="3728029" y="5692526"/>
                <a:ext cx="1243940" cy="190274"/>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56" name="Google Shape;9456;p147"/>
              <p:cNvSpPr txBox="1"/>
              <p:nvPr/>
            </p:nvSpPr>
            <p:spPr>
              <a:xfrm>
                <a:off x="3722590" y="5683087"/>
                <a:ext cx="1258804" cy="2146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UDP</a:t>
                </a:r>
                <a:endParaRPr sz="1600" b="0" i="0" u="none" strike="noStrike" cap="none">
                  <a:solidFill>
                    <a:srgbClr val="000000"/>
                  </a:solidFill>
                  <a:latin typeface="Calibri"/>
                  <a:ea typeface="Calibri"/>
                  <a:cs typeface="Calibri"/>
                  <a:sym typeface="Calibri"/>
                </a:endParaRPr>
              </a:p>
            </p:txBody>
          </p:sp>
        </p:grpSp>
        <p:grpSp>
          <p:nvGrpSpPr>
            <p:cNvPr id="9457" name="Google Shape;9457;p147"/>
            <p:cNvGrpSpPr/>
            <p:nvPr/>
          </p:nvGrpSpPr>
          <p:grpSpPr>
            <a:xfrm>
              <a:off x="9393371" y="4782486"/>
              <a:ext cx="2224498" cy="576373"/>
              <a:chOff x="3690830" y="5656622"/>
              <a:chExt cx="1336402" cy="268029"/>
            </a:xfrm>
          </p:grpSpPr>
          <p:sp>
            <p:nvSpPr>
              <p:cNvPr id="9458" name="Google Shape;9458;p147"/>
              <p:cNvSpPr/>
              <p:nvPr/>
            </p:nvSpPr>
            <p:spPr>
              <a:xfrm>
                <a:off x="3690830" y="5656622"/>
                <a:ext cx="1336402" cy="268029"/>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59" name="Google Shape;9459;p147"/>
              <p:cNvSpPr/>
              <p:nvPr/>
            </p:nvSpPr>
            <p:spPr>
              <a:xfrm>
                <a:off x="3728029" y="5692526"/>
                <a:ext cx="1243940" cy="190274"/>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60" name="Google Shape;9460;p147"/>
              <p:cNvSpPr txBox="1"/>
              <p:nvPr/>
            </p:nvSpPr>
            <p:spPr>
              <a:xfrm>
                <a:off x="3722590" y="5689783"/>
                <a:ext cx="1258804" cy="2146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UDP</a:t>
                </a:r>
                <a:endParaRPr sz="1600" b="0" i="0" u="none" strike="noStrike" cap="none">
                  <a:solidFill>
                    <a:srgbClr val="000000"/>
                  </a:solidFill>
                  <a:latin typeface="Calibri"/>
                  <a:ea typeface="Calibri"/>
                  <a:cs typeface="Calibri"/>
                  <a:sym typeface="Calibri"/>
                </a:endParaRPr>
              </a:p>
            </p:txBody>
          </p:sp>
        </p:grpSp>
        <p:cxnSp>
          <p:nvCxnSpPr>
            <p:cNvPr id="9461" name="Google Shape;9461;p147"/>
            <p:cNvCxnSpPr/>
            <p:nvPr/>
          </p:nvCxnSpPr>
          <p:spPr>
            <a:xfrm>
              <a:off x="6637851" y="4424382"/>
              <a:ext cx="5029925" cy="0"/>
            </a:xfrm>
            <a:prstGeom prst="straightConnector1">
              <a:avLst/>
            </a:prstGeom>
            <a:noFill/>
            <a:ln w="12700" cap="flat" cmpd="sng">
              <a:solidFill>
                <a:srgbClr val="000000"/>
              </a:solidFill>
              <a:prstDash val="dash"/>
              <a:round/>
              <a:headEnd type="none" w="sm" len="sm"/>
              <a:tailEnd type="none" w="sm" len="sm"/>
            </a:ln>
          </p:spPr>
        </p:cxnSp>
        <p:sp>
          <p:nvSpPr>
            <p:cNvPr id="9462" name="Google Shape;9462;p147"/>
            <p:cNvSpPr/>
            <p:nvPr/>
          </p:nvSpPr>
          <p:spPr>
            <a:xfrm>
              <a:off x="9372262" y="1612419"/>
              <a:ext cx="2247142" cy="2726404"/>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63" name="Google Shape;9463;p147"/>
            <p:cNvSpPr/>
            <p:nvPr/>
          </p:nvSpPr>
          <p:spPr>
            <a:xfrm>
              <a:off x="9461407" y="3812823"/>
              <a:ext cx="2070591" cy="409168"/>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64" name="Google Shape;9464;p147"/>
            <p:cNvSpPr txBox="1"/>
            <p:nvPr/>
          </p:nvSpPr>
          <p:spPr>
            <a:xfrm>
              <a:off x="9293090" y="3806783"/>
              <a:ext cx="2333805" cy="4616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QUIC </a:t>
              </a:r>
              <a:r>
                <a:rPr lang="en-US" sz="2000" b="0" i="0" u="none" strike="noStrike" cap="none">
                  <a:solidFill>
                    <a:srgbClr val="000000"/>
                  </a:solidFill>
                  <a:latin typeface="Calibri"/>
                  <a:ea typeface="Calibri"/>
                  <a:cs typeface="Calibri"/>
                  <a:sym typeface="Calibri"/>
                </a:rPr>
                <a:t>Cong. Cont.</a:t>
              </a:r>
              <a:endParaRPr sz="1600" b="0" i="0" u="none" strike="noStrike" cap="none">
                <a:solidFill>
                  <a:srgbClr val="000000"/>
                </a:solidFill>
                <a:latin typeface="Calibri"/>
                <a:ea typeface="Calibri"/>
                <a:cs typeface="Calibri"/>
                <a:sym typeface="Calibri"/>
              </a:endParaRPr>
            </a:p>
          </p:txBody>
        </p:sp>
        <p:grpSp>
          <p:nvGrpSpPr>
            <p:cNvPr id="9465" name="Google Shape;9465;p147"/>
            <p:cNvGrpSpPr/>
            <p:nvPr/>
          </p:nvGrpSpPr>
          <p:grpSpPr>
            <a:xfrm>
              <a:off x="9348955" y="2858801"/>
              <a:ext cx="2147125" cy="968714"/>
              <a:chOff x="3786573" y="4781422"/>
              <a:chExt cx="1289919" cy="450478"/>
            </a:xfrm>
          </p:grpSpPr>
          <p:grpSp>
            <p:nvGrpSpPr>
              <p:cNvPr id="9466" name="Google Shape;9466;p147"/>
              <p:cNvGrpSpPr/>
              <p:nvPr/>
            </p:nvGrpSpPr>
            <p:grpSpPr>
              <a:xfrm>
                <a:off x="3786573" y="4781422"/>
                <a:ext cx="535512" cy="197065"/>
                <a:chOff x="3638004" y="4844056"/>
                <a:chExt cx="535512" cy="197065"/>
              </a:xfrm>
            </p:grpSpPr>
            <p:sp>
              <p:nvSpPr>
                <p:cNvPr id="9467" name="Google Shape;9467;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68" name="Google Shape;9468;p147"/>
                <p:cNvSpPr txBox="1"/>
                <p:nvPr/>
              </p:nvSpPr>
              <p:spPr>
                <a:xfrm>
                  <a:off x="3638004" y="4844056"/>
                  <a:ext cx="535512" cy="197065"/>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QUIC </a:t>
                  </a:r>
                  <a:endParaRPr/>
                </a:p>
                <a:p>
                  <a:pPr marL="0" marR="0" lvl="0" indent="0" algn="ctr" rtl="0">
                    <a:lnSpc>
                      <a:spcPct val="7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encrypt</a:t>
                  </a:r>
                  <a:endParaRPr sz="2400" b="0" i="0" u="none" strike="noStrike" cap="none">
                    <a:solidFill>
                      <a:srgbClr val="000000"/>
                    </a:solidFill>
                    <a:latin typeface="Calibri"/>
                    <a:ea typeface="Calibri"/>
                    <a:cs typeface="Calibri"/>
                    <a:sym typeface="Calibri"/>
                  </a:endParaRPr>
                </a:p>
              </p:txBody>
            </p:sp>
          </p:grpSp>
          <p:grpSp>
            <p:nvGrpSpPr>
              <p:cNvPr id="9469" name="Google Shape;9469;p147"/>
              <p:cNvGrpSpPr/>
              <p:nvPr/>
            </p:nvGrpSpPr>
            <p:grpSpPr>
              <a:xfrm>
                <a:off x="3856579" y="4996013"/>
                <a:ext cx="1219913" cy="235887"/>
                <a:chOff x="3856579" y="4996013"/>
                <a:chExt cx="1219913" cy="235887"/>
              </a:xfrm>
            </p:grpSpPr>
            <p:sp>
              <p:nvSpPr>
                <p:cNvPr id="9470" name="Google Shape;9470;p147"/>
                <p:cNvSpPr txBox="1"/>
                <p:nvPr/>
              </p:nvSpPr>
              <p:spPr>
                <a:xfrm>
                  <a:off x="3856579" y="4996392"/>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QUIC</a:t>
                  </a:r>
                  <a:endParaRPr/>
                </a:p>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r>
                    <a:rPr lang="en-US" sz="1400" b="0" i="0" u="none" strike="noStrike" cap="none">
                      <a:solidFill>
                        <a:srgbClr val="000000"/>
                      </a:solidFill>
                      <a:latin typeface="Calibri"/>
                      <a:ea typeface="Calibri"/>
                      <a:cs typeface="Calibri"/>
                      <a:sym typeface="Calibri"/>
                    </a:rPr>
                    <a:t>RDT</a:t>
                  </a:r>
                  <a:endParaRPr sz="1800" b="0" i="0" u="none" strike="noStrike" cap="none">
                    <a:solidFill>
                      <a:srgbClr val="000000"/>
                    </a:solidFill>
                    <a:latin typeface="Calibri"/>
                    <a:ea typeface="Calibri"/>
                    <a:cs typeface="Calibri"/>
                    <a:sym typeface="Calibri"/>
                  </a:endParaRPr>
                </a:p>
              </p:txBody>
            </p:sp>
            <p:sp>
              <p:nvSpPr>
                <p:cNvPr id="9471" name="Google Shape;9471;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72" name="Google Shape;9472;p147"/>
                <p:cNvSpPr txBox="1"/>
                <p:nvPr/>
              </p:nvSpPr>
              <p:spPr>
                <a:xfrm>
                  <a:off x="4263655" y="5002841"/>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QUIC</a:t>
                  </a:r>
                  <a:endParaRPr/>
                </a:p>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r>
                    <a:rPr lang="en-US" sz="1400" b="0" i="0" u="none" strike="noStrike" cap="none">
                      <a:solidFill>
                        <a:srgbClr val="000000"/>
                      </a:solidFill>
                      <a:latin typeface="Calibri"/>
                      <a:ea typeface="Calibri"/>
                      <a:cs typeface="Calibri"/>
                      <a:sym typeface="Calibri"/>
                    </a:rPr>
                    <a:t>RDT</a:t>
                  </a:r>
                  <a:endParaRPr sz="1800" b="0" i="0" u="none" strike="noStrike" cap="none">
                    <a:solidFill>
                      <a:srgbClr val="000000"/>
                    </a:solidFill>
                    <a:latin typeface="Calibri"/>
                    <a:ea typeface="Calibri"/>
                    <a:cs typeface="Calibri"/>
                    <a:sym typeface="Calibri"/>
                  </a:endParaRPr>
                </a:p>
              </p:txBody>
            </p:sp>
            <p:sp>
              <p:nvSpPr>
                <p:cNvPr id="9473" name="Google Shape;9473;p147"/>
                <p:cNvSpPr txBox="1"/>
                <p:nvPr/>
              </p:nvSpPr>
              <p:spPr>
                <a:xfrm>
                  <a:off x="4674716" y="4996013"/>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QUIC</a:t>
                  </a:r>
                  <a:endParaRPr/>
                </a:p>
                <a:p>
                  <a:pPr marL="0" marR="0" lvl="0" indent="0" algn="ctr" rtl="0">
                    <a:lnSpc>
                      <a:spcPct val="7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r>
                    <a:rPr lang="en-US" sz="1400" b="0" i="0" u="none" strike="noStrike" cap="none">
                      <a:solidFill>
                        <a:srgbClr val="000000"/>
                      </a:solidFill>
                      <a:latin typeface="Calibri"/>
                      <a:ea typeface="Calibri"/>
                      <a:cs typeface="Calibri"/>
                      <a:sym typeface="Calibri"/>
                    </a:rPr>
                    <a:t>RDT</a:t>
                  </a:r>
                  <a:endParaRPr sz="1800" b="0" i="0" u="none" strike="noStrike" cap="none">
                    <a:solidFill>
                      <a:srgbClr val="000000"/>
                    </a:solidFill>
                    <a:latin typeface="Calibri"/>
                    <a:ea typeface="Calibri"/>
                    <a:cs typeface="Calibri"/>
                    <a:sym typeface="Calibri"/>
                  </a:endParaRPr>
                </a:p>
              </p:txBody>
            </p:sp>
          </p:grpSp>
        </p:grpSp>
        <p:grpSp>
          <p:nvGrpSpPr>
            <p:cNvPr id="9474" name="Google Shape;9474;p147"/>
            <p:cNvGrpSpPr/>
            <p:nvPr/>
          </p:nvGrpSpPr>
          <p:grpSpPr>
            <a:xfrm>
              <a:off x="10033437" y="2849705"/>
              <a:ext cx="891382" cy="875971"/>
              <a:chOff x="3774433" y="4781422"/>
              <a:chExt cx="535512" cy="407350"/>
            </a:xfrm>
          </p:grpSpPr>
          <p:grpSp>
            <p:nvGrpSpPr>
              <p:cNvPr id="9475" name="Google Shape;9475;p147"/>
              <p:cNvGrpSpPr/>
              <p:nvPr/>
            </p:nvGrpSpPr>
            <p:grpSpPr>
              <a:xfrm>
                <a:off x="3774433" y="4781422"/>
                <a:ext cx="535512" cy="207083"/>
                <a:chOff x="3625864" y="4844056"/>
                <a:chExt cx="535512" cy="207083"/>
              </a:xfrm>
            </p:grpSpPr>
            <p:sp>
              <p:nvSpPr>
                <p:cNvPr id="9476" name="Google Shape;9476;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77" name="Google Shape;9477;p147"/>
                <p:cNvSpPr txBox="1"/>
                <p:nvPr/>
              </p:nvSpPr>
              <p:spPr>
                <a:xfrm>
                  <a:off x="3625864" y="4844056"/>
                  <a:ext cx="535512" cy="207083"/>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QUIC </a:t>
                  </a:r>
                  <a:endParaRPr/>
                </a:p>
                <a:p>
                  <a:pPr marL="0" marR="0" lvl="0" indent="0" algn="ctr" rtl="0">
                    <a:lnSpc>
                      <a:spcPct val="7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encrypt</a:t>
                  </a:r>
                  <a:endParaRPr sz="2000" b="0" i="0" u="none" strike="noStrike" cap="none">
                    <a:solidFill>
                      <a:srgbClr val="000000"/>
                    </a:solidFill>
                    <a:latin typeface="Calibri"/>
                    <a:ea typeface="Calibri"/>
                    <a:cs typeface="Calibri"/>
                    <a:sym typeface="Calibri"/>
                  </a:endParaRPr>
                </a:p>
              </p:txBody>
            </p:sp>
          </p:grpSp>
          <p:sp>
            <p:nvSpPr>
              <p:cNvPr id="9478" name="Google Shape;9478;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grpSp>
        <p:grpSp>
          <p:nvGrpSpPr>
            <p:cNvPr id="9479" name="Google Shape;9479;p147"/>
            <p:cNvGrpSpPr/>
            <p:nvPr/>
          </p:nvGrpSpPr>
          <p:grpSpPr>
            <a:xfrm>
              <a:off x="10748230" y="2840608"/>
              <a:ext cx="891382" cy="875971"/>
              <a:chOff x="3780503" y="4781422"/>
              <a:chExt cx="535512" cy="407350"/>
            </a:xfrm>
          </p:grpSpPr>
          <p:grpSp>
            <p:nvGrpSpPr>
              <p:cNvPr id="9480" name="Google Shape;9480;p147"/>
              <p:cNvGrpSpPr/>
              <p:nvPr/>
            </p:nvGrpSpPr>
            <p:grpSpPr>
              <a:xfrm>
                <a:off x="3780503" y="4781422"/>
                <a:ext cx="535512" cy="207083"/>
                <a:chOff x="3631934" y="4844056"/>
                <a:chExt cx="535512" cy="207083"/>
              </a:xfrm>
            </p:grpSpPr>
            <p:sp>
              <p:nvSpPr>
                <p:cNvPr id="9481" name="Google Shape;9481;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sp>
              <p:nvSpPr>
                <p:cNvPr id="9482" name="Google Shape;9482;p147"/>
                <p:cNvSpPr txBox="1"/>
                <p:nvPr/>
              </p:nvSpPr>
              <p:spPr>
                <a:xfrm>
                  <a:off x="3631934" y="4844056"/>
                  <a:ext cx="535512" cy="207083"/>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QUIC </a:t>
                  </a:r>
                  <a:endParaRPr/>
                </a:p>
                <a:p>
                  <a:pPr marL="0" marR="0" lvl="0" indent="0" algn="ctr" rtl="0">
                    <a:lnSpc>
                      <a:spcPct val="7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encrypt</a:t>
                  </a:r>
                  <a:endParaRPr sz="2000" b="0" i="0" u="none" strike="noStrike" cap="none">
                    <a:solidFill>
                      <a:srgbClr val="000000"/>
                    </a:solidFill>
                    <a:latin typeface="Calibri"/>
                    <a:ea typeface="Calibri"/>
                    <a:cs typeface="Calibri"/>
                    <a:sym typeface="Calibri"/>
                  </a:endParaRPr>
                </a:p>
              </p:txBody>
            </p:sp>
          </p:grpSp>
          <p:sp>
            <p:nvSpPr>
              <p:cNvPr id="9483" name="Google Shape;9483;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a:buNone/>
                </a:pPr>
                <a:endParaRPr sz="3600" b="0" i="0" u="none" strike="noStrike" cap="none">
                  <a:solidFill>
                    <a:srgbClr val="FFFFFF"/>
                  </a:solidFill>
                  <a:latin typeface="Calibri"/>
                  <a:ea typeface="Calibri"/>
                  <a:cs typeface="Calibri"/>
                  <a:sym typeface="Calibri"/>
                </a:endParaRPr>
              </a:p>
            </p:txBody>
          </p:sp>
        </p:grpSp>
      </p:grpSp>
      <p:sp>
        <p:nvSpPr>
          <p:cNvPr id="9484" name="Google Shape;9484;p147"/>
          <p:cNvSpPr/>
          <p:nvPr/>
        </p:nvSpPr>
        <p:spPr>
          <a:xfrm>
            <a:off x="8348952" y="2170481"/>
            <a:ext cx="1435304" cy="3314700"/>
          </a:xfrm>
          <a:custGeom>
            <a:avLst/>
            <a:gdLst/>
            <a:ahLst/>
            <a:cxnLst/>
            <a:rect l="l" t="t" r="r" b="b"/>
            <a:pathLst>
              <a:path w="1710813" h="2824317" extrusionOk="0">
                <a:moveTo>
                  <a:pt x="0" y="376084"/>
                </a:moveTo>
                <a:lnTo>
                  <a:pt x="0" y="2824317"/>
                </a:lnTo>
                <a:lnTo>
                  <a:pt x="95865" y="2824317"/>
                </a:lnTo>
                <a:lnTo>
                  <a:pt x="1710813" y="2824317"/>
                </a:lnTo>
                <a:lnTo>
                  <a:pt x="1710813" y="2676833"/>
                </a:lnTo>
                <a:lnTo>
                  <a:pt x="1710813" y="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85" name="Google Shape;9485;p147"/>
          <p:cNvSpPr/>
          <p:nvPr/>
        </p:nvSpPr>
        <p:spPr>
          <a:xfrm>
            <a:off x="7544680" y="2246396"/>
            <a:ext cx="2790074" cy="3142699"/>
          </a:xfrm>
          <a:custGeom>
            <a:avLst/>
            <a:gdLst/>
            <a:ahLst/>
            <a:cxnLst/>
            <a:rect l="l" t="t" r="r" b="b"/>
            <a:pathLst>
              <a:path w="2460587" h="2831690" extrusionOk="0">
                <a:moveTo>
                  <a:pt x="0" y="0"/>
                </a:moveTo>
                <a:lnTo>
                  <a:pt x="0" y="2831690"/>
                </a:lnTo>
                <a:lnTo>
                  <a:pt x="88490" y="2831690"/>
                </a:lnTo>
                <a:lnTo>
                  <a:pt x="2455606" y="2831690"/>
                </a:lnTo>
                <a:cubicBezTo>
                  <a:pt x="2457266" y="2289473"/>
                  <a:pt x="2458927" y="1747257"/>
                  <a:pt x="2460587" y="1205040"/>
                </a:cubicBezTo>
              </a:path>
            </a:pathLst>
          </a:custGeom>
          <a:noFill/>
          <a:ln w="254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86" name="Google Shape;9486;p147"/>
          <p:cNvSpPr/>
          <p:nvPr/>
        </p:nvSpPr>
        <p:spPr>
          <a:xfrm>
            <a:off x="7766311" y="3553748"/>
            <a:ext cx="2615553" cy="1938327"/>
          </a:xfrm>
          <a:custGeom>
            <a:avLst/>
            <a:gdLst/>
            <a:ahLst/>
            <a:cxnLst/>
            <a:rect l="l" t="t" r="r" b="b"/>
            <a:pathLst>
              <a:path w="2558845" h="1091381" extrusionOk="0">
                <a:moveTo>
                  <a:pt x="2558845" y="0"/>
                </a:moveTo>
                <a:lnTo>
                  <a:pt x="2558845" y="1091381"/>
                </a:lnTo>
                <a:lnTo>
                  <a:pt x="2485103" y="1091381"/>
                </a:lnTo>
                <a:lnTo>
                  <a:pt x="0" y="1091381"/>
                </a:lnTo>
                <a:lnTo>
                  <a:pt x="0" y="582562"/>
                </a:lnTo>
                <a:lnTo>
                  <a:pt x="0" y="14749"/>
                </a:lnTo>
              </a:path>
            </a:pathLst>
          </a:custGeom>
          <a:noFill/>
          <a:ln w="25400" cap="flat" cmpd="sng">
            <a:solidFill>
              <a:srgbClr val="31538F"/>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87" name="Google Shape;9487;p147"/>
          <p:cNvSpPr txBox="1"/>
          <p:nvPr/>
        </p:nvSpPr>
        <p:spPr>
          <a:xfrm>
            <a:off x="10145437" y="3362319"/>
            <a:ext cx="638441"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Calibri"/>
              <a:buNone/>
            </a:pPr>
            <a:r>
              <a:rPr lang="en-US" sz="1400" b="0" i="0" u="none" strike="noStrike" cap="none">
                <a:solidFill>
                  <a:srgbClr val="FF0000"/>
                </a:solidFill>
                <a:latin typeface="Calibri"/>
                <a:ea typeface="Calibri"/>
                <a:cs typeface="Calibri"/>
                <a:sym typeface="Calibri"/>
              </a:rPr>
              <a:t>error!</a:t>
            </a:r>
            <a:endParaRPr sz="1200" b="0" i="0" u="none" strike="noStrike" cap="none">
              <a:solidFill>
                <a:srgbClr val="FF0000"/>
              </a:solidFill>
              <a:latin typeface="Calibri"/>
              <a:ea typeface="Calibri"/>
              <a:cs typeface="Calibri"/>
              <a:sym typeface="Calibri"/>
            </a:endParaRPr>
          </a:p>
        </p:txBody>
      </p:sp>
      <p:sp>
        <p:nvSpPr>
          <p:cNvPr id="9488" name="Google Shape;9488;p147"/>
          <p:cNvSpPr/>
          <p:nvPr/>
        </p:nvSpPr>
        <p:spPr>
          <a:xfrm>
            <a:off x="7650449" y="2146221"/>
            <a:ext cx="2613793" cy="3263616"/>
          </a:xfrm>
          <a:custGeom>
            <a:avLst/>
            <a:gdLst/>
            <a:ahLst/>
            <a:cxnLst/>
            <a:rect l="l" t="t" r="r" b="b"/>
            <a:pathLst>
              <a:path w="2600836" h="2589048" extrusionOk="0">
                <a:moveTo>
                  <a:pt x="23944" y="1037950"/>
                </a:moveTo>
                <a:lnTo>
                  <a:pt x="0" y="2589048"/>
                </a:lnTo>
                <a:lnTo>
                  <a:pt x="2573594" y="2589048"/>
                </a:lnTo>
                <a:lnTo>
                  <a:pt x="2600836" y="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89" name="Google Shape;9489;p147"/>
          <p:cNvSpPr/>
          <p:nvPr/>
        </p:nvSpPr>
        <p:spPr>
          <a:xfrm>
            <a:off x="6974900" y="2171905"/>
            <a:ext cx="4169952" cy="3314700"/>
          </a:xfrm>
          <a:custGeom>
            <a:avLst/>
            <a:gdLst/>
            <a:ahLst/>
            <a:cxnLst/>
            <a:rect l="l" t="t" r="r" b="b"/>
            <a:pathLst>
              <a:path w="3188970" h="3314700" extrusionOk="0">
                <a:moveTo>
                  <a:pt x="0" y="0"/>
                </a:moveTo>
                <a:lnTo>
                  <a:pt x="0" y="3314700"/>
                </a:lnTo>
                <a:lnTo>
                  <a:pt x="3188970" y="3314700"/>
                </a:lnTo>
                <a:lnTo>
                  <a:pt x="3188970" y="11430"/>
                </a:lnTo>
                <a:lnTo>
                  <a:pt x="3188970" y="1143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9490" name="Google Shape;9490;p147"/>
          <p:cNvGrpSpPr/>
          <p:nvPr/>
        </p:nvGrpSpPr>
        <p:grpSpPr>
          <a:xfrm>
            <a:off x="6503169" y="1768807"/>
            <a:ext cx="1028924" cy="463979"/>
            <a:chOff x="1247868" y="1815620"/>
            <a:chExt cx="1028924" cy="463979"/>
          </a:xfrm>
        </p:grpSpPr>
        <p:sp>
          <p:nvSpPr>
            <p:cNvPr id="9491" name="Google Shape;9491;p147"/>
            <p:cNvSpPr/>
            <p:nvPr/>
          </p:nvSpPr>
          <p:spPr>
            <a:xfrm>
              <a:off x="1428787" y="1815620"/>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492" name="Google Shape;9492;p147"/>
            <p:cNvSpPr txBox="1"/>
            <p:nvPr/>
          </p:nvSpPr>
          <p:spPr>
            <a:xfrm>
              <a:off x="1247868" y="1838324"/>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HTTP </a:t>
              </a:r>
              <a:endParaRPr/>
            </a:p>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GET </a:t>
              </a:r>
              <a:endParaRPr/>
            </a:p>
          </p:txBody>
        </p:sp>
      </p:grpSp>
      <p:grpSp>
        <p:nvGrpSpPr>
          <p:cNvPr id="9493" name="Google Shape;9493;p147"/>
          <p:cNvGrpSpPr/>
          <p:nvPr/>
        </p:nvGrpSpPr>
        <p:grpSpPr>
          <a:xfrm>
            <a:off x="7197108" y="1926223"/>
            <a:ext cx="1028924" cy="463979"/>
            <a:chOff x="1549462" y="2216434"/>
            <a:chExt cx="1028924" cy="463979"/>
          </a:xfrm>
        </p:grpSpPr>
        <p:sp>
          <p:nvSpPr>
            <p:cNvPr id="9494" name="Google Shape;9494;p147"/>
            <p:cNvSpPr/>
            <p:nvPr/>
          </p:nvSpPr>
          <p:spPr>
            <a:xfrm>
              <a:off x="1709684" y="2216434"/>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495" name="Google Shape;9495;p147"/>
            <p:cNvSpPr txBox="1"/>
            <p:nvPr/>
          </p:nvSpPr>
          <p:spPr>
            <a:xfrm>
              <a:off x="1549462" y="2239138"/>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HTTP </a:t>
              </a:r>
              <a:endParaRPr/>
            </a:p>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GET </a:t>
              </a:r>
              <a:endParaRPr/>
            </a:p>
          </p:txBody>
        </p:sp>
      </p:grpSp>
      <p:grpSp>
        <p:nvGrpSpPr>
          <p:cNvPr id="9496" name="Google Shape;9496;p147"/>
          <p:cNvGrpSpPr/>
          <p:nvPr/>
        </p:nvGrpSpPr>
        <p:grpSpPr>
          <a:xfrm>
            <a:off x="7867432" y="2206258"/>
            <a:ext cx="1028924" cy="463397"/>
            <a:chOff x="1830370" y="2617249"/>
            <a:chExt cx="1028924" cy="463397"/>
          </a:xfrm>
        </p:grpSpPr>
        <p:sp>
          <p:nvSpPr>
            <p:cNvPr id="9497" name="Google Shape;9497;p147"/>
            <p:cNvSpPr/>
            <p:nvPr/>
          </p:nvSpPr>
          <p:spPr>
            <a:xfrm>
              <a:off x="1990582" y="2617249"/>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9498" name="Google Shape;9498;p147"/>
            <p:cNvSpPr txBox="1"/>
            <p:nvPr/>
          </p:nvSpPr>
          <p:spPr>
            <a:xfrm>
              <a:off x="1830370" y="2639371"/>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HTTP </a:t>
              </a:r>
              <a:endParaRPr/>
            </a:p>
            <a:p>
              <a:pPr marL="0" marR="0" lvl="0" indent="0" algn="ctr" rtl="0">
                <a:lnSpc>
                  <a:spcPct val="8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GET </a:t>
              </a:r>
              <a:endParaRPr/>
            </a:p>
          </p:txBody>
        </p:sp>
      </p:grpSp>
      <p:grpSp>
        <p:nvGrpSpPr>
          <p:cNvPr id="9499" name="Google Shape;9499;p147"/>
          <p:cNvGrpSpPr/>
          <p:nvPr/>
        </p:nvGrpSpPr>
        <p:grpSpPr>
          <a:xfrm>
            <a:off x="11407734" y="1304127"/>
            <a:ext cx="310294" cy="628857"/>
            <a:chOff x="4140" y="429"/>
            <a:chExt cx="1425" cy="2396"/>
          </a:xfrm>
        </p:grpSpPr>
        <p:sp>
          <p:nvSpPr>
            <p:cNvPr id="9500" name="Google Shape;9500;p14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01" name="Google Shape;9501;p147"/>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02" name="Google Shape;9502;p14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03" name="Google Shape;9503;p14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04" name="Google Shape;9504;p147"/>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505" name="Google Shape;9505;p147"/>
            <p:cNvGrpSpPr/>
            <p:nvPr/>
          </p:nvGrpSpPr>
          <p:grpSpPr>
            <a:xfrm>
              <a:off x="4745" y="670"/>
              <a:ext cx="586" cy="146"/>
              <a:chOff x="609" y="2570"/>
              <a:chExt cx="731" cy="140"/>
            </a:xfrm>
          </p:grpSpPr>
          <p:sp>
            <p:nvSpPr>
              <p:cNvPr id="9506" name="Google Shape;9506;p147"/>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07" name="Google Shape;9507;p147"/>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508" name="Google Shape;9508;p147"/>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509" name="Google Shape;9509;p147"/>
            <p:cNvGrpSpPr/>
            <p:nvPr/>
          </p:nvGrpSpPr>
          <p:grpSpPr>
            <a:xfrm>
              <a:off x="4745" y="998"/>
              <a:ext cx="586" cy="129"/>
              <a:chOff x="612" y="2572"/>
              <a:chExt cx="731" cy="134"/>
            </a:xfrm>
          </p:grpSpPr>
          <p:sp>
            <p:nvSpPr>
              <p:cNvPr id="9510" name="Google Shape;9510;p147"/>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11" name="Google Shape;9511;p147"/>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512" name="Google Shape;9512;p147"/>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13" name="Google Shape;9513;p147"/>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514" name="Google Shape;9514;p147"/>
            <p:cNvGrpSpPr/>
            <p:nvPr/>
          </p:nvGrpSpPr>
          <p:grpSpPr>
            <a:xfrm>
              <a:off x="4735" y="1627"/>
              <a:ext cx="586" cy="215"/>
              <a:chOff x="614" y="2568"/>
              <a:chExt cx="730" cy="198"/>
            </a:xfrm>
          </p:grpSpPr>
          <p:sp>
            <p:nvSpPr>
              <p:cNvPr id="9515" name="Google Shape;9515;p147"/>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16" name="Google Shape;9516;p147"/>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517" name="Google Shape;9517;p14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518" name="Google Shape;9518;p147"/>
            <p:cNvGrpSpPr/>
            <p:nvPr/>
          </p:nvGrpSpPr>
          <p:grpSpPr>
            <a:xfrm>
              <a:off x="4735" y="1325"/>
              <a:ext cx="586" cy="138"/>
              <a:chOff x="609" y="2566"/>
              <a:chExt cx="730" cy="138"/>
            </a:xfrm>
          </p:grpSpPr>
          <p:sp>
            <p:nvSpPr>
              <p:cNvPr id="9519" name="Google Shape;9519;p147"/>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20" name="Google Shape;9520;p147"/>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521" name="Google Shape;9521;p147"/>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22" name="Google Shape;9522;p14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23" name="Google Shape;9523;p14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24" name="Google Shape;9524;p147"/>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25" name="Google Shape;9525;p14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26" name="Google Shape;9526;p147"/>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27" name="Google Shape;9527;p147"/>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28" name="Google Shape;9528;p147"/>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29" name="Google Shape;9529;p147"/>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9530" name="Google Shape;9530;p147"/>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531" name="Google Shape;9531;p147"/>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9532" name="Google Shape;9532;p147"/>
          <p:cNvGrpSpPr/>
          <p:nvPr/>
        </p:nvGrpSpPr>
        <p:grpSpPr>
          <a:xfrm>
            <a:off x="6313356" y="1297050"/>
            <a:ext cx="525462" cy="434975"/>
            <a:chOff x="-44" y="1473"/>
            <a:chExt cx="981" cy="1105"/>
          </a:xfrm>
        </p:grpSpPr>
        <p:pic>
          <p:nvPicPr>
            <p:cNvPr id="9533" name="Google Shape;9533;p14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534" name="Google Shape;9534;p14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535" name="Google Shape;9535;p147"/>
          <p:cNvSpPr/>
          <p:nvPr/>
        </p:nvSpPr>
        <p:spPr>
          <a:xfrm>
            <a:off x="6083300" y="1130300"/>
            <a:ext cx="5981700" cy="5422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536" name="Google Shape;9536;p14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535"/>
                                        </p:tgtEl>
                                      </p:cBhvr>
                                    </p:animEffect>
                                    <p:set>
                                      <p:cBhvr>
                                        <p:cTn id="7" dur="1" fill="hold">
                                          <p:stCondLst>
                                            <p:cond delay="500"/>
                                          </p:stCondLst>
                                        </p:cTn>
                                        <p:tgtEl>
                                          <p:spTgt spid="95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79"/>
                                        </p:tgtEl>
                                        <p:attrNameLst>
                                          <p:attrName>style.visibility</p:attrName>
                                        </p:attrNameLst>
                                      </p:cBhvr>
                                      <p:to>
                                        <p:strVal val="visible"/>
                                      </p:to>
                                    </p:set>
                                    <p:animEffect transition="in" filter="fade">
                                      <p:cBhvr>
                                        <p:cTn id="12" dur="500"/>
                                        <p:tgtEl>
                                          <p:spTgt spid="9379"/>
                                        </p:tgtEl>
                                      </p:cBhvr>
                                    </p:animEffect>
                                  </p:childTnLst>
                                </p:cTn>
                              </p:par>
                            </p:childTnLst>
                          </p:cTn>
                        </p:par>
                        <p:par>
                          <p:cTn id="13" fill="hold">
                            <p:stCondLst>
                              <p:cond delay="500"/>
                            </p:stCondLst>
                            <p:childTnLst>
                              <p:par>
                                <p:cTn id="14" presetID="10" presetClass="exit" presetSubtype="0" fill="hold" nodeType="afterEffect">
                                  <p:stCondLst>
                                    <p:cond delay="0"/>
                                  </p:stCondLst>
                                  <p:childTnLst>
                                    <p:animEffect transition="out" filter="fade">
                                      <p:cBhvr>
                                        <p:cTn id="15" dur="500"/>
                                        <p:tgtEl>
                                          <p:spTgt spid="9379"/>
                                        </p:tgtEl>
                                      </p:cBhvr>
                                    </p:animEffect>
                                    <p:set>
                                      <p:cBhvr>
                                        <p:cTn id="16" dur="1" fill="hold">
                                          <p:stCondLst>
                                            <p:cond delay="500"/>
                                          </p:stCondLst>
                                        </p:cTn>
                                        <p:tgtEl>
                                          <p:spTgt spid="9379"/>
                                        </p:tgtEl>
                                        <p:attrNameLst>
                                          <p:attrName>style.visibility</p:attrName>
                                        </p:attrNameLst>
                                      </p:cBhvr>
                                      <p:to>
                                        <p:strVal val="hidden"/>
                                      </p:to>
                                    </p:set>
                                  </p:childTnLst>
                                </p:cTn>
                              </p:par>
                            </p:childTnLst>
                          </p:cTn>
                        </p:par>
                        <p:par>
                          <p:cTn id="17" fill="hold">
                            <p:stCondLst>
                              <p:cond delay="1000"/>
                            </p:stCondLst>
                            <p:childTnLst>
                              <p:par>
                                <p:cTn id="18" presetID="10" presetClass="exit" presetSubtype="0" fill="hold" nodeType="afterEffect">
                                  <p:stCondLst>
                                    <p:cond delay="0"/>
                                  </p:stCondLst>
                                  <p:childTnLst>
                                    <p:animEffect transition="out" filter="fade">
                                      <p:cBhvr>
                                        <p:cTn id="19" dur="500"/>
                                        <p:tgtEl>
                                          <p:spTgt spid="9427"/>
                                        </p:tgtEl>
                                      </p:cBhvr>
                                    </p:animEffect>
                                    <p:set>
                                      <p:cBhvr>
                                        <p:cTn id="20" dur="1" fill="hold">
                                          <p:stCondLst>
                                            <p:cond delay="500"/>
                                          </p:stCondLst>
                                        </p:cTn>
                                        <p:tgtEl>
                                          <p:spTgt spid="9427"/>
                                        </p:tgtEl>
                                        <p:attrNameLst>
                                          <p:attrName>style.visibility</p:attrName>
                                        </p:attrNameLst>
                                      </p:cBhvr>
                                      <p:to>
                                        <p:strVal val="hidden"/>
                                      </p:to>
                                    </p:set>
                                  </p:childTnLst>
                                </p:cTn>
                              </p:par>
                            </p:childTnLst>
                          </p:cTn>
                        </p:par>
                        <p:par>
                          <p:cTn id="21" fill="hold">
                            <p:stCondLst>
                              <p:cond delay="1500"/>
                            </p:stCondLst>
                            <p:childTnLst>
                              <p:par>
                                <p:cTn id="22" presetID="10" presetClass="entr" presetSubtype="0" fill="hold" nodeType="afterEffect">
                                  <p:stCondLst>
                                    <p:cond delay="1000"/>
                                  </p:stCondLst>
                                  <p:childTnLst>
                                    <p:set>
                                      <p:cBhvr>
                                        <p:cTn id="23" dur="1" fill="hold">
                                          <p:stCondLst>
                                            <p:cond delay="0"/>
                                          </p:stCondLst>
                                        </p:cTn>
                                        <p:tgtEl>
                                          <p:spTgt spid="9380"/>
                                        </p:tgtEl>
                                        <p:attrNameLst>
                                          <p:attrName>style.visibility</p:attrName>
                                        </p:attrNameLst>
                                      </p:cBhvr>
                                      <p:to>
                                        <p:strVal val="visible"/>
                                      </p:to>
                                    </p:set>
                                    <p:animEffect transition="in" filter="fade">
                                      <p:cBhvr>
                                        <p:cTn id="24" dur="500"/>
                                        <p:tgtEl>
                                          <p:spTgt spid="9380"/>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9382"/>
                                        </p:tgtEl>
                                        <p:attrNameLst>
                                          <p:attrName>style.visibility</p:attrName>
                                        </p:attrNameLst>
                                      </p:cBhvr>
                                      <p:to>
                                        <p:strVal val="visible"/>
                                      </p:to>
                                    </p:set>
                                    <p:animEffect transition="in" filter="fade">
                                      <p:cBhvr>
                                        <p:cTn id="28" dur="500"/>
                                        <p:tgtEl>
                                          <p:spTgt spid="9382"/>
                                        </p:tgtEl>
                                      </p:cBhvr>
                                    </p:animEffect>
                                  </p:childTnLst>
                                </p:cTn>
                              </p:par>
                            </p:childTnLst>
                          </p:cTn>
                        </p:par>
                        <p:par>
                          <p:cTn id="29" fill="hold">
                            <p:stCondLst>
                              <p:cond delay="2500"/>
                            </p:stCondLst>
                            <p:childTnLst>
                              <p:par>
                                <p:cTn id="30" presetID="10" presetClass="entr" presetSubtype="0" fill="hold" nodeType="afterEffect">
                                  <p:stCondLst>
                                    <p:cond delay="1000"/>
                                  </p:stCondLst>
                                  <p:childTnLst>
                                    <p:set>
                                      <p:cBhvr>
                                        <p:cTn id="31" dur="1" fill="hold">
                                          <p:stCondLst>
                                            <p:cond delay="0"/>
                                          </p:stCondLst>
                                        </p:cTn>
                                        <p:tgtEl>
                                          <p:spTgt spid="9381"/>
                                        </p:tgtEl>
                                        <p:attrNameLst>
                                          <p:attrName>style.visibility</p:attrName>
                                        </p:attrNameLst>
                                      </p:cBhvr>
                                      <p:to>
                                        <p:strVal val="visible"/>
                                      </p:to>
                                    </p:set>
                                    <p:animEffect transition="in" filter="fade">
                                      <p:cBhvr>
                                        <p:cTn id="32" dur="500"/>
                                        <p:tgtEl>
                                          <p:spTgt spid="9381"/>
                                        </p:tgtEl>
                                      </p:cBhvr>
                                    </p:animEffect>
                                  </p:childTnLst>
                                </p:cTn>
                              </p:par>
                            </p:childTnLst>
                          </p:cTn>
                        </p:par>
                        <p:par>
                          <p:cTn id="33" fill="hold">
                            <p:stCondLst>
                              <p:cond delay="3000"/>
                            </p:stCondLst>
                            <p:childTnLst>
                              <p:par>
                                <p:cTn id="34" presetID="10" presetClass="entr" presetSubtype="0" fill="hold" nodeType="afterEffect">
                                  <p:stCondLst>
                                    <p:cond delay="1000"/>
                                  </p:stCondLst>
                                  <p:childTnLst>
                                    <p:set>
                                      <p:cBhvr>
                                        <p:cTn id="35" dur="1" fill="hold">
                                          <p:stCondLst>
                                            <p:cond delay="0"/>
                                          </p:stCondLst>
                                        </p:cTn>
                                        <p:tgtEl>
                                          <p:spTgt spid="9383"/>
                                        </p:tgtEl>
                                        <p:attrNameLst>
                                          <p:attrName>style.visibility</p:attrName>
                                        </p:attrNameLst>
                                      </p:cBhvr>
                                      <p:to>
                                        <p:strVal val="visible"/>
                                      </p:to>
                                    </p:set>
                                    <p:animEffect transition="in" filter="fade">
                                      <p:cBhvr>
                                        <p:cTn id="36" dur="500"/>
                                        <p:tgtEl>
                                          <p:spTgt spid="9383"/>
                                        </p:tgtEl>
                                      </p:cBhvr>
                                    </p:animEffect>
                                  </p:childTnLst>
                                </p:cTn>
                              </p:par>
                            </p:childTnLst>
                          </p:cTn>
                        </p:par>
                        <p:par>
                          <p:cTn id="37" fill="hold">
                            <p:stCondLst>
                              <p:cond delay="3500"/>
                            </p:stCondLst>
                            <p:childTnLst>
                              <p:par>
                                <p:cTn id="38" presetID="10" presetClass="exit" presetSubtype="0" fill="hold" nodeType="afterEffect">
                                  <p:stCondLst>
                                    <p:cond delay="0"/>
                                  </p:stCondLst>
                                  <p:childTnLst>
                                    <p:animEffect transition="out" filter="fade">
                                      <p:cBhvr>
                                        <p:cTn id="39" dur="500"/>
                                        <p:tgtEl>
                                          <p:spTgt spid="9382"/>
                                        </p:tgtEl>
                                      </p:cBhvr>
                                    </p:animEffect>
                                    <p:set>
                                      <p:cBhvr>
                                        <p:cTn id="40" dur="1" fill="hold">
                                          <p:stCondLst>
                                            <p:cond delay="500"/>
                                          </p:stCondLst>
                                        </p:cTn>
                                        <p:tgtEl>
                                          <p:spTgt spid="9382"/>
                                        </p:tgtEl>
                                        <p:attrNameLst>
                                          <p:attrName>style.visibility</p:attrName>
                                        </p:attrNameLst>
                                      </p:cBhvr>
                                      <p:to>
                                        <p:strVal val="hidden"/>
                                      </p:to>
                                    </p:set>
                                  </p:childTnLst>
                                </p:cTn>
                              </p:par>
                            </p:childTnLst>
                          </p:cTn>
                        </p:par>
                        <p:par>
                          <p:cTn id="41" fill="hold">
                            <p:stCondLst>
                              <p:cond delay="4000"/>
                            </p:stCondLst>
                            <p:childTnLst>
                              <p:par>
                                <p:cTn id="42" presetID="10" presetClass="exit" presetSubtype="0" fill="hold" nodeType="afterEffect">
                                  <p:stCondLst>
                                    <p:cond delay="0"/>
                                  </p:stCondLst>
                                  <p:childTnLst>
                                    <p:animEffect transition="out" filter="fade">
                                      <p:cBhvr>
                                        <p:cTn id="43" dur="500"/>
                                        <p:tgtEl>
                                          <p:spTgt spid="9381"/>
                                        </p:tgtEl>
                                      </p:cBhvr>
                                    </p:animEffect>
                                    <p:set>
                                      <p:cBhvr>
                                        <p:cTn id="44" dur="1" fill="hold">
                                          <p:stCondLst>
                                            <p:cond delay="500"/>
                                          </p:stCondLst>
                                        </p:cTn>
                                        <p:tgtEl>
                                          <p:spTgt spid="9381"/>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9380"/>
                                        </p:tgtEl>
                                      </p:cBhvr>
                                    </p:animEffect>
                                    <p:set>
                                      <p:cBhvr>
                                        <p:cTn id="47" dur="1" fill="hold">
                                          <p:stCondLst>
                                            <p:cond delay="500"/>
                                          </p:stCondLst>
                                        </p:cTn>
                                        <p:tgtEl>
                                          <p:spTgt spid="9380"/>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9383"/>
                                        </p:tgtEl>
                                      </p:cBhvr>
                                    </p:animEffect>
                                    <p:set>
                                      <p:cBhvr>
                                        <p:cTn id="50" dur="1" fill="hold">
                                          <p:stCondLst>
                                            <p:cond delay="500"/>
                                          </p:stCondLst>
                                        </p:cTn>
                                        <p:tgtEl>
                                          <p:spTgt spid="9383"/>
                                        </p:tgtEl>
                                        <p:attrNameLst>
                                          <p:attrName>style.visibility</p:attrName>
                                        </p:attrNameLst>
                                      </p:cBhvr>
                                      <p:to>
                                        <p:strVal val="hidden"/>
                                      </p:to>
                                    </p:set>
                                  </p:childTnLst>
                                </p:cTn>
                              </p:par>
                            </p:childTnLst>
                          </p:cTn>
                        </p:par>
                        <p:par>
                          <p:cTn id="51" fill="hold">
                            <p:stCondLst>
                              <p:cond delay="4500"/>
                            </p:stCondLst>
                            <p:childTnLst>
                              <p:par>
                                <p:cTn id="52" presetID="10" presetClass="exit" presetSubtype="0" fill="hold" nodeType="afterEffect">
                                  <p:stCondLst>
                                    <p:cond delay="0"/>
                                  </p:stCondLst>
                                  <p:childTnLst>
                                    <p:animEffect transition="out" filter="fade">
                                      <p:cBhvr>
                                        <p:cTn id="53" dur="500"/>
                                        <p:tgtEl>
                                          <p:spTgt spid="9388"/>
                                        </p:tgtEl>
                                      </p:cBhvr>
                                    </p:animEffect>
                                    <p:set>
                                      <p:cBhvr>
                                        <p:cTn id="54" dur="1" fill="hold">
                                          <p:stCondLst>
                                            <p:cond delay="500"/>
                                          </p:stCondLst>
                                        </p:cTn>
                                        <p:tgtEl>
                                          <p:spTgt spid="9388"/>
                                        </p:tgtEl>
                                        <p:attrNameLst>
                                          <p:attrName>style.visibility</p:attrName>
                                        </p:attrNameLst>
                                      </p:cBhvr>
                                      <p:to>
                                        <p:strVal val="hidden"/>
                                      </p:to>
                                    </p:set>
                                  </p:childTnLst>
                                </p:cTn>
                              </p:par>
                            </p:childTnLst>
                          </p:cTn>
                        </p:par>
                        <p:par>
                          <p:cTn id="55" fill="hold">
                            <p:stCondLst>
                              <p:cond delay="5000"/>
                            </p:stCondLst>
                            <p:childTnLst>
                              <p:par>
                                <p:cTn id="56" presetID="10" presetClass="entr" presetSubtype="0" fill="hold" nodeType="afterEffect">
                                  <p:stCondLst>
                                    <p:cond delay="1000"/>
                                  </p:stCondLst>
                                  <p:childTnLst>
                                    <p:set>
                                      <p:cBhvr>
                                        <p:cTn id="57" dur="1" fill="hold">
                                          <p:stCondLst>
                                            <p:cond delay="0"/>
                                          </p:stCondLst>
                                        </p:cTn>
                                        <p:tgtEl>
                                          <p:spTgt spid="9384"/>
                                        </p:tgtEl>
                                        <p:attrNameLst>
                                          <p:attrName>style.visibility</p:attrName>
                                        </p:attrNameLst>
                                      </p:cBhvr>
                                      <p:to>
                                        <p:strVal val="visible"/>
                                      </p:to>
                                    </p:set>
                                    <p:animEffect transition="in" filter="fade">
                                      <p:cBhvr>
                                        <p:cTn id="58" dur="500"/>
                                        <p:tgtEl>
                                          <p:spTgt spid="9384"/>
                                        </p:tgtEl>
                                      </p:cBhvr>
                                    </p:animEffect>
                                  </p:childTnLst>
                                </p:cTn>
                              </p:par>
                            </p:childTnLst>
                          </p:cTn>
                        </p:par>
                        <p:par>
                          <p:cTn id="59" fill="hold">
                            <p:stCondLst>
                              <p:cond delay="5500"/>
                            </p:stCondLst>
                            <p:childTnLst>
                              <p:par>
                                <p:cTn id="60" presetID="10" presetClass="exit" presetSubtype="0" fill="hold" nodeType="afterEffect">
                                  <p:stCondLst>
                                    <p:cond delay="0"/>
                                  </p:stCondLst>
                                  <p:childTnLst>
                                    <p:animEffect transition="out" filter="fade">
                                      <p:cBhvr>
                                        <p:cTn id="61" dur="500"/>
                                        <p:tgtEl>
                                          <p:spTgt spid="9384"/>
                                        </p:tgtEl>
                                      </p:cBhvr>
                                    </p:animEffect>
                                    <p:set>
                                      <p:cBhvr>
                                        <p:cTn id="62" dur="1" fill="hold">
                                          <p:stCondLst>
                                            <p:cond delay="500"/>
                                          </p:stCondLst>
                                        </p:cTn>
                                        <p:tgtEl>
                                          <p:spTgt spid="9384"/>
                                        </p:tgtEl>
                                        <p:attrNameLst>
                                          <p:attrName>style.visibility</p:attrName>
                                        </p:attrNameLst>
                                      </p:cBhvr>
                                      <p:to>
                                        <p:strVal val="hidden"/>
                                      </p:to>
                                    </p:set>
                                  </p:childTnLst>
                                </p:cTn>
                              </p:par>
                            </p:childTnLst>
                          </p:cTn>
                        </p:par>
                        <p:par>
                          <p:cTn id="63" fill="hold">
                            <p:stCondLst>
                              <p:cond delay="6000"/>
                            </p:stCondLst>
                            <p:childTnLst>
                              <p:par>
                                <p:cTn id="64" presetID="10" presetClass="exit" presetSubtype="0" fill="hold" nodeType="afterEffect">
                                  <p:stCondLst>
                                    <p:cond delay="0"/>
                                  </p:stCondLst>
                                  <p:childTnLst>
                                    <p:animEffect transition="out" filter="fade">
                                      <p:cBhvr>
                                        <p:cTn id="65" dur="500"/>
                                        <p:tgtEl>
                                          <p:spTgt spid="9385"/>
                                        </p:tgtEl>
                                      </p:cBhvr>
                                    </p:animEffect>
                                    <p:set>
                                      <p:cBhvr>
                                        <p:cTn id="66" dur="1" fill="hold">
                                          <p:stCondLst>
                                            <p:cond delay="500"/>
                                          </p:stCondLst>
                                        </p:cTn>
                                        <p:tgtEl>
                                          <p:spTgt spid="9385"/>
                                        </p:tgtEl>
                                        <p:attrNameLst>
                                          <p:attrName>style.visibility</p:attrName>
                                        </p:attrNameLst>
                                      </p:cBhvr>
                                      <p:to>
                                        <p:strVal val="hidden"/>
                                      </p:to>
                                    </p:set>
                                  </p:childTnLst>
                                </p:cTn>
                              </p:par>
                            </p:childTnLst>
                          </p:cTn>
                        </p:par>
                        <p:par>
                          <p:cTn id="67" fill="hold">
                            <p:stCondLst>
                              <p:cond delay="6500"/>
                            </p:stCondLst>
                            <p:childTnLst>
                              <p:par>
                                <p:cTn id="68" presetID="10" presetClass="entr" presetSubtype="0" fill="hold" nodeType="afterEffect">
                                  <p:stCondLst>
                                    <p:cond delay="1000"/>
                                  </p:stCondLst>
                                  <p:childTnLst>
                                    <p:set>
                                      <p:cBhvr>
                                        <p:cTn id="69" dur="1" fill="hold">
                                          <p:stCondLst>
                                            <p:cond delay="0"/>
                                          </p:stCondLst>
                                        </p:cTn>
                                        <p:tgtEl>
                                          <p:spTgt spid="9484"/>
                                        </p:tgtEl>
                                        <p:attrNameLst>
                                          <p:attrName>style.visibility</p:attrName>
                                        </p:attrNameLst>
                                      </p:cBhvr>
                                      <p:to>
                                        <p:strVal val="visible"/>
                                      </p:to>
                                    </p:set>
                                    <p:animEffect transition="in" filter="fade">
                                      <p:cBhvr>
                                        <p:cTn id="70" dur="500"/>
                                        <p:tgtEl>
                                          <p:spTgt spid="9484"/>
                                        </p:tgtEl>
                                      </p:cBhvr>
                                    </p:animEffect>
                                  </p:childTnLst>
                                </p:cTn>
                              </p:par>
                            </p:childTnLst>
                          </p:cTn>
                        </p:par>
                        <p:par>
                          <p:cTn id="71" fill="hold">
                            <p:stCondLst>
                              <p:cond delay="7000"/>
                            </p:stCondLst>
                            <p:childTnLst>
                              <p:par>
                                <p:cTn id="72" presetID="10" presetClass="exit" presetSubtype="0" fill="hold" nodeType="afterEffect">
                                  <p:stCondLst>
                                    <p:cond delay="0"/>
                                  </p:stCondLst>
                                  <p:childTnLst>
                                    <p:animEffect transition="out" filter="fade">
                                      <p:cBhvr>
                                        <p:cTn id="73" dur="500"/>
                                        <p:tgtEl>
                                          <p:spTgt spid="9484"/>
                                        </p:tgtEl>
                                      </p:cBhvr>
                                    </p:animEffect>
                                    <p:set>
                                      <p:cBhvr>
                                        <p:cTn id="74" dur="1" fill="hold">
                                          <p:stCondLst>
                                            <p:cond delay="500"/>
                                          </p:stCondLst>
                                        </p:cTn>
                                        <p:tgtEl>
                                          <p:spTgt spid="9484"/>
                                        </p:tgtEl>
                                        <p:attrNameLst>
                                          <p:attrName>style.visibility</p:attrName>
                                        </p:attrNameLst>
                                      </p:cBhvr>
                                      <p:to>
                                        <p:strVal val="hidden"/>
                                      </p:to>
                                    </p:set>
                                  </p:childTnLst>
                                </p:cTn>
                              </p:par>
                            </p:childTnLst>
                          </p:cTn>
                        </p:par>
                        <p:par>
                          <p:cTn id="75" fill="hold">
                            <p:stCondLst>
                              <p:cond delay="7500"/>
                            </p:stCondLst>
                            <p:childTnLst>
                              <p:par>
                                <p:cTn id="76" presetID="10" presetClass="exit" presetSubtype="0" fill="hold" nodeType="afterEffect">
                                  <p:stCondLst>
                                    <p:cond delay="0"/>
                                  </p:stCondLst>
                                  <p:childTnLst>
                                    <p:animEffect transition="out" filter="fade">
                                      <p:cBhvr>
                                        <p:cTn id="77" dur="500"/>
                                        <p:tgtEl>
                                          <p:spTgt spid="9496"/>
                                        </p:tgtEl>
                                      </p:cBhvr>
                                    </p:animEffect>
                                    <p:set>
                                      <p:cBhvr>
                                        <p:cTn id="78" dur="1" fill="hold">
                                          <p:stCondLst>
                                            <p:cond delay="500"/>
                                          </p:stCondLst>
                                        </p:cTn>
                                        <p:tgtEl>
                                          <p:spTgt spid="9496"/>
                                        </p:tgtEl>
                                        <p:attrNameLst>
                                          <p:attrName>style.visibility</p:attrName>
                                        </p:attrNameLst>
                                      </p:cBhvr>
                                      <p:to>
                                        <p:strVal val="hidden"/>
                                      </p:to>
                                    </p:set>
                                  </p:childTnLst>
                                </p:cTn>
                              </p:par>
                            </p:childTnLst>
                          </p:cTn>
                        </p:par>
                        <p:par>
                          <p:cTn id="79" fill="hold">
                            <p:stCondLst>
                              <p:cond delay="8000"/>
                            </p:stCondLst>
                            <p:childTnLst>
                              <p:par>
                                <p:cTn id="80" presetID="10" presetClass="entr" presetSubtype="0" fill="hold" nodeType="afterEffect">
                                  <p:stCondLst>
                                    <p:cond delay="1000"/>
                                  </p:stCondLst>
                                  <p:childTnLst>
                                    <p:set>
                                      <p:cBhvr>
                                        <p:cTn id="81" dur="1" fill="hold">
                                          <p:stCondLst>
                                            <p:cond delay="0"/>
                                          </p:stCondLst>
                                        </p:cTn>
                                        <p:tgtEl>
                                          <p:spTgt spid="9485"/>
                                        </p:tgtEl>
                                        <p:attrNameLst>
                                          <p:attrName>style.visibility</p:attrName>
                                        </p:attrNameLst>
                                      </p:cBhvr>
                                      <p:to>
                                        <p:strVal val="visible"/>
                                      </p:to>
                                    </p:set>
                                    <p:animEffect transition="in" filter="fade">
                                      <p:cBhvr>
                                        <p:cTn id="82" dur="500"/>
                                        <p:tgtEl>
                                          <p:spTgt spid="9485"/>
                                        </p:tgtEl>
                                      </p:cBhvr>
                                    </p:animEffect>
                                  </p:childTnLst>
                                </p:cTn>
                              </p:par>
                            </p:childTnLst>
                          </p:cTn>
                        </p:par>
                        <p:par>
                          <p:cTn id="83" fill="hold">
                            <p:stCondLst>
                              <p:cond delay="8500"/>
                            </p:stCondLst>
                            <p:childTnLst>
                              <p:par>
                                <p:cTn id="84" presetID="10" presetClass="entr" presetSubtype="0" fill="hold" nodeType="afterEffect">
                                  <p:stCondLst>
                                    <p:cond delay="0"/>
                                  </p:stCondLst>
                                  <p:childTnLst>
                                    <p:set>
                                      <p:cBhvr>
                                        <p:cTn id="85" dur="1" fill="hold">
                                          <p:stCondLst>
                                            <p:cond delay="0"/>
                                          </p:stCondLst>
                                        </p:cTn>
                                        <p:tgtEl>
                                          <p:spTgt spid="9487"/>
                                        </p:tgtEl>
                                        <p:attrNameLst>
                                          <p:attrName>style.visibility</p:attrName>
                                        </p:attrNameLst>
                                      </p:cBhvr>
                                      <p:to>
                                        <p:strVal val="visible"/>
                                      </p:to>
                                    </p:set>
                                    <p:animEffect transition="in" filter="fade">
                                      <p:cBhvr>
                                        <p:cTn id="86" dur="500"/>
                                        <p:tgtEl>
                                          <p:spTgt spid="9487"/>
                                        </p:tgtEl>
                                      </p:cBhvr>
                                    </p:animEffect>
                                  </p:childTnLst>
                                </p:cTn>
                              </p:par>
                            </p:childTnLst>
                          </p:cTn>
                        </p:par>
                        <p:par>
                          <p:cTn id="87" fill="hold">
                            <p:stCondLst>
                              <p:cond delay="9000"/>
                            </p:stCondLst>
                            <p:childTnLst>
                              <p:par>
                                <p:cTn id="88" presetID="10" presetClass="entr" presetSubtype="0" fill="hold" nodeType="afterEffect">
                                  <p:stCondLst>
                                    <p:cond delay="1000"/>
                                  </p:stCondLst>
                                  <p:childTnLst>
                                    <p:set>
                                      <p:cBhvr>
                                        <p:cTn id="89" dur="1" fill="hold">
                                          <p:stCondLst>
                                            <p:cond delay="0"/>
                                          </p:stCondLst>
                                        </p:cTn>
                                        <p:tgtEl>
                                          <p:spTgt spid="9486"/>
                                        </p:tgtEl>
                                        <p:attrNameLst>
                                          <p:attrName>style.visibility</p:attrName>
                                        </p:attrNameLst>
                                      </p:cBhvr>
                                      <p:to>
                                        <p:strVal val="visible"/>
                                      </p:to>
                                    </p:set>
                                    <p:animEffect transition="in" filter="fade">
                                      <p:cBhvr>
                                        <p:cTn id="90" dur="500"/>
                                        <p:tgtEl>
                                          <p:spTgt spid="9486"/>
                                        </p:tgtEl>
                                      </p:cBhvr>
                                    </p:animEffect>
                                  </p:childTnLst>
                                </p:cTn>
                              </p:par>
                            </p:childTnLst>
                          </p:cTn>
                        </p:par>
                        <p:par>
                          <p:cTn id="91" fill="hold">
                            <p:stCondLst>
                              <p:cond delay="9500"/>
                            </p:stCondLst>
                            <p:childTnLst>
                              <p:par>
                                <p:cTn id="92" presetID="10" presetClass="exit" presetSubtype="0" fill="hold" nodeType="afterEffect">
                                  <p:stCondLst>
                                    <p:cond delay="1000"/>
                                  </p:stCondLst>
                                  <p:childTnLst>
                                    <p:animEffect transition="out" filter="fade">
                                      <p:cBhvr>
                                        <p:cTn id="93" dur="500"/>
                                        <p:tgtEl>
                                          <p:spTgt spid="9487"/>
                                        </p:tgtEl>
                                      </p:cBhvr>
                                    </p:animEffect>
                                    <p:set>
                                      <p:cBhvr>
                                        <p:cTn id="94" dur="1" fill="hold">
                                          <p:stCondLst>
                                            <p:cond delay="500"/>
                                          </p:stCondLst>
                                        </p:cTn>
                                        <p:tgtEl>
                                          <p:spTgt spid="9487"/>
                                        </p:tgtEl>
                                        <p:attrNameLst>
                                          <p:attrName>style.visibility</p:attrName>
                                        </p:attrNameLst>
                                      </p:cBhvr>
                                      <p:to>
                                        <p:strVal val="hidden"/>
                                      </p:to>
                                    </p:set>
                                  </p:childTnLst>
                                </p:cTn>
                              </p:par>
                            </p:childTnLst>
                          </p:cTn>
                        </p:par>
                        <p:par>
                          <p:cTn id="95" fill="hold">
                            <p:stCondLst>
                              <p:cond delay="10000"/>
                            </p:stCondLst>
                            <p:childTnLst>
                              <p:par>
                                <p:cTn id="96" presetID="10" presetClass="entr" presetSubtype="0" fill="hold" nodeType="afterEffect">
                                  <p:stCondLst>
                                    <p:cond delay="1000"/>
                                  </p:stCondLst>
                                  <p:childTnLst>
                                    <p:set>
                                      <p:cBhvr>
                                        <p:cTn id="97" dur="1" fill="hold">
                                          <p:stCondLst>
                                            <p:cond delay="0"/>
                                          </p:stCondLst>
                                        </p:cTn>
                                        <p:tgtEl>
                                          <p:spTgt spid="9489"/>
                                        </p:tgtEl>
                                        <p:attrNameLst>
                                          <p:attrName>style.visibility</p:attrName>
                                        </p:attrNameLst>
                                      </p:cBhvr>
                                      <p:to>
                                        <p:strVal val="visible"/>
                                      </p:to>
                                    </p:set>
                                    <p:animEffect transition="in" filter="fade">
                                      <p:cBhvr>
                                        <p:cTn id="98" dur="500"/>
                                        <p:tgtEl>
                                          <p:spTgt spid="9489"/>
                                        </p:tgtEl>
                                      </p:cBhvr>
                                    </p:animEffect>
                                  </p:childTnLst>
                                </p:cTn>
                              </p:par>
                            </p:childTnLst>
                          </p:cTn>
                        </p:par>
                        <p:par>
                          <p:cTn id="99" fill="hold">
                            <p:stCondLst>
                              <p:cond delay="10500"/>
                            </p:stCondLst>
                            <p:childTnLst>
                              <p:par>
                                <p:cTn id="100" presetID="10" presetClass="exit" presetSubtype="0" fill="hold" nodeType="afterEffect">
                                  <p:stCondLst>
                                    <p:cond delay="0"/>
                                  </p:stCondLst>
                                  <p:childTnLst>
                                    <p:animEffect transition="out" filter="fade">
                                      <p:cBhvr>
                                        <p:cTn id="101" dur="500"/>
                                        <p:tgtEl>
                                          <p:spTgt spid="9489"/>
                                        </p:tgtEl>
                                      </p:cBhvr>
                                    </p:animEffect>
                                    <p:set>
                                      <p:cBhvr>
                                        <p:cTn id="102" dur="1" fill="hold">
                                          <p:stCondLst>
                                            <p:cond delay="500"/>
                                          </p:stCondLst>
                                        </p:cTn>
                                        <p:tgtEl>
                                          <p:spTgt spid="9489"/>
                                        </p:tgtEl>
                                        <p:attrNameLst>
                                          <p:attrName>style.visibility</p:attrName>
                                        </p:attrNameLst>
                                      </p:cBhvr>
                                      <p:to>
                                        <p:strVal val="hidden"/>
                                      </p:to>
                                    </p:set>
                                  </p:childTnLst>
                                </p:cTn>
                              </p:par>
                            </p:childTnLst>
                          </p:cTn>
                        </p:par>
                        <p:par>
                          <p:cTn id="103" fill="hold">
                            <p:stCondLst>
                              <p:cond delay="11000"/>
                            </p:stCondLst>
                            <p:childTnLst>
                              <p:par>
                                <p:cTn id="104" presetID="10" presetClass="exit" presetSubtype="0" fill="hold" nodeType="afterEffect">
                                  <p:stCondLst>
                                    <p:cond delay="0"/>
                                  </p:stCondLst>
                                  <p:childTnLst>
                                    <p:animEffect transition="out" filter="fade">
                                      <p:cBhvr>
                                        <p:cTn id="105" dur="500"/>
                                        <p:tgtEl>
                                          <p:spTgt spid="9490"/>
                                        </p:tgtEl>
                                      </p:cBhvr>
                                    </p:animEffect>
                                    <p:set>
                                      <p:cBhvr>
                                        <p:cTn id="106" dur="1" fill="hold">
                                          <p:stCondLst>
                                            <p:cond delay="500"/>
                                          </p:stCondLst>
                                        </p:cTn>
                                        <p:tgtEl>
                                          <p:spTgt spid="9490"/>
                                        </p:tgtEl>
                                        <p:attrNameLst>
                                          <p:attrName>style.visibility</p:attrName>
                                        </p:attrNameLst>
                                      </p:cBhvr>
                                      <p:to>
                                        <p:strVal val="hidden"/>
                                      </p:to>
                                    </p:set>
                                  </p:childTnLst>
                                </p:cTn>
                              </p:par>
                            </p:childTnLst>
                          </p:cTn>
                        </p:par>
                        <p:par>
                          <p:cTn id="107" fill="hold">
                            <p:stCondLst>
                              <p:cond delay="11500"/>
                            </p:stCondLst>
                            <p:childTnLst>
                              <p:par>
                                <p:cTn id="108" presetID="10" presetClass="entr" presetSubtype="0" fill="hold" nodeType="afterEffect">
                                  <p:stCondLst>
                                    <p:cond delay="1000"/>
                                  </p:stCondLst>
                                  <p:childTnLst>
                                    <p:set>
                                      <p:cBhvr>
                                        <p:cTn id="109" dur="1" fill="hold">
                                          <p:stCondLst>
                                            <p:cond delay="0"/>
                                          </p:stCondLst>
                                        </p:cTn>
                                        <p:tgtEl>
                                          <p:spTgt spid="9488"/>
                                        </p:tgtEl>
                                        <p:attrNameLst>
                                          <p:attrName>style.visibility</p:attrName>
                                        </p:attrNameLst>
                                      </p:cBhvr>
                                      <p:to>
                                        <p:strVal val="visible"/>
                                      </p:to>
                                    </p:set>
                                    <p:animEffect transition="in" filter="fade">
                                      <p:cBhvr>
                                        <p:cTn id="110" dur="500"/>
                                        <p:tgtEl>
                                          <p:spTgt spid="9488"/>
                                        </p:tgtEl>
                                      </p:cBhvr>
                                    </p:animEffect>
                                  </p:childTnLst>
                                </p:cTn>
                              </p:par>
                            </p:childTnLst>
                          </p:cTn>
                        </p:par>
                        <p:par>
                          <p:cTn id="111" fill="hold">
                            <p:stCondLst>
                              <p:cond delay="12000"/>
                            </p:stCondLst>
                            <p:childTnLst>
                              <p:par>
                                <p:cTn id="112" presetID="10" presetClass="exit" presetSubtype="0" fill="hold" nodeType="afterEffect">
                                  <p:stCondLst>
                                    <p:cond delay="0"/>
                                  </p:stCondLst>
                                  <p:childTnLst>
                                    <p:animEffect transition="out" filter="fade">
                                      <p:cBhvr>
                                        <p:cTn id="113" dur="500"/>
                                        <p:tgtEl>
                                          <p:spTgt spid="9486"/>
                                        </p:tgtEl>
                                      </p:cBhvr>
                                    </p:animEffect>
                                    <p:set>
                                      <p:cBhvr>
                                        <p:cTn id="114" dur="1" fill="hold">
                                          <p:stCondLst>
                                            <p:cond delay="500"/>
                                          </p:stCondLst>
                                        </p:cTn>
                                        <p:tgtEl>
                                          <p:spTgt spid="9486"/>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9485"/>
                                        </p:tgtEl>
                                      </p:cBhvr>
                                    </p:animEffect>
                                    <p:set>
                                      <p:cBhvr>
                                        <p:cTn id="117" dur="1" fill="hold">
                                          <p:stCondLst>
                                            <p:cond delay="500"/>
                                          </p:stCondLst>
                                        </p:cTn>
                                        <p:tgtEl>
                                          <p:spTgt spid="9485"/>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9488"/>
                                        </p:tgtEl>
                                      </p:cBhvr>
                                    </p:animEffect>
                                    <p:set>
                                      <p:cBhvr>
                                        <p:cTn id="120" dur="1" fill="hold">
                                          <p:stCondLst>
                                            <p:cond delay="500"/>
                                          </p:stCondLst>
                                        </p:cTn>
                                        <p:tgtEl>
                                          <p:spTgt spid="9488"/>
                                        </p:tgtEl>
                                        <p:attrNameLst>
                                          <p:attrName>style.visibility</p:attrName>
                                        </p:attrNameLst>
                                      </p:cBhvr>
                                      <p:to>
                                        <p:strVal val="hidden"/>
                                      </p:to>
                                    </p:set>
                                  </p:childTnLst>
                                </p:cTn>
                              </p:par>
                            </p:childTnLst>
                          </p:cTn>
                        </p:par>
                        <p:par>
                          <p:cTn id="121" fill="hold">
                            <p:stCondLst>
                              <p:cond delay="12500"/>
                            </p:stCondLst>
                            <p:childTnLst>
                              <p:par>
                                <p:cTn id="122" presetID="10" presetClass="exit" presetSubtype="0" fill="hold" nodeType="afterEffect">
                                  <p:stCondLst>
                                    <p:cond delay="0"/>
                                  </p:stCondLst>
                                  <p:childTnLst>
                                    <p:animEffect transition="out" filter="fade">
                                      <p:cBhvr>
                                        <p:cTn id="123" dur="500"/>
                                        <p:tgtEl>
                                          <p:spTgt spid="9493"/>
                                        </p:tgtEl>
                                      </p:cBhvr>
                                    </p:animEffect>
                                    <p:set>
                                      <p:cBhvr>
                                        <p:cTn id="124" dur="1" fill="hold">
                                          <p:stCondLst>
                                            <p:cond delay="500"/>
                                          </p:stCondLst>
                                        </p:cTn>
                                        <p:tgtEl>
                                          <p:spTgt spid="94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541"/>
        <p:cNvGrpSpPr/>
        <p:nvPr/>
      </p:nvGrpSpPr>
      <p:grpSpPr>
        <a:xfrm>
          <a:off x="0" y="0"/>
          <a:ext cx="0" cy="0"/>
          <a:chOff x="0" y="0"/>
          <a:chExt cx="0" cy="0"/>
        </a:xfrm>
      </p:grpSpPr>
      <p:sp>
        <p:nvSpPr>
          <p:cNvPr id="9542" name="Google Shape;9542;p148"/>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Chapter 3: summary</a:t>
            </a:r>
            <a:endParaRPr sz="4400" b="0"/>
          </a:p>
        </p:txBody>
      </p:sp>
      <p:sp>
        <p:nvSpPr>
          <p:cNvPr id="9543" name="Google Shape;9543;p14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143</a:t>
            </a:fld>
            <a:endParaRPr/>
          </a:p>
        </p:txBody>
      </p:sp>
      <p:sp>
        <p:nvSpPr>
          <p:cNvPr id="9544" name="Google Shape;9544;p148"/>
          <p:cNvSpPr txBox="1"/>
          <p:nvPr/>
        </p:nvSpPr>
        <p:spPr>
          <a:xfrm>
            <a:off x="876300" y="1295400"/>
            <a:ext cx="5626100" cy="5225369"/>
          </a:xfrm>
          <a:prstGeom prst="rect">
            <a:avLst/>
          </a:prstGeom>
          <a:noFill/>
          <a:ln>
            <a:noFill/>
          </a:ln>
        </p:spPr>
        <p:txBody>
          <a:bodyPr spcFirstLastPara="1" wrap="square" lIns="91425" tIns="45700" rIns="91425" bIns="45700" anchor="t" anchorCtr="0">
            <a:normAutofit/>
          </a:bodyPr>
          <a:lstStyle/>
          <a:p>
            <a:pPr marL="393700" marR="0" lvl="0" indent="-263525" algn="l" rtl="0">
              <a:lnSpc>
                <a:spcPct val="90000"/>
              </a:lnSpc>
              <a:spcBef>
                <a:spcPts val="0"/>
              </a:spcBef>
              <a:spcAft>
                <a:spcPts val="0"/>
              </a:spcAft>
              <a:buClr>
                <a:srgbClr val="0000A3"/>
              </a:buClr>
              <a:buSzPts val="3200"/>
              <a:buFont typeface="Noto Sans Symbols"/>
              <a:buChar char="▪"/>
            </a:pPr>
            <a:r>
              <a:rPr lang="en-US" sz="3200">
                <a:solidFill>
                  <a:schemeClr val="dk1"/>
                </a:solidFill>
                <a:latin typeface="Calibri"/>
                <a:ea typeface="Calibri"/>
                <a:cs typeface="Calibri"/>
                <a:sym typeface="Calibri"/>
              </a:rPr>
              <a:t>principles behind transport layer services: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multiplexing, demultiplexing</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reliable data transfer</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flow control</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congestion control</a:t>
            </a:r>
            <a:endParaRPr/>
          </a:p>
          <a:p>
            <a:pPr marL="393700" marR="0" lvl="0" indent="-263525"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a:ea typeface="Calibri"/>
                <a:cs typeface="Calibri"/>
                <a:sym typeface="Calibri"/>
              </a:rPr>
              <a:t>instantiation, implementation in the Internet</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UDP</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TCP</a:t>
            </a:r>
            <a:endParaRPr/>
          </a:p>
        </p:txBody>
      </p:sp>
      <p:sp>
        <p:nvSpPr>
          <p:cNvPr id="9545" name="Google Shape;9545;p148"/>
          <p:cNvSpPr txBox="1"/>
          <p:nvPr/>
        </p:nvSpPr>
        <p:spPr>
          <a:xfrm>
            <a:off x="7065962" y="1270000"/>
            <a:ext cx="4732337" cy="48387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3200"/>
              <a:buFont typeface="Noto Sans Symbols"/>
              <a:buNone/>
            </a:pPr>
            <a:r>
              <a:rPr lang="en-US" sz="3200">
                <a:solidFill>
                  <a:srgbClr val="CC0000"/>
                </a:solidFill>
                <a:latin typeface="Calibri"/>
                <a:ea typeface="Calibri"/>
                <a:cs typeface="Calibri"/>
                <a:sym typeface="Calibri"/>
              </a:rPr>
              <a:t>Up next:</a:t>
            </a:r>
            <a:endParaRPr/>
          </a:p>
          <a:p>
            <a:pPr marL="393700" marR="0" lvl="0" indent="-266700"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a:ea typeface="Calibri"/>
                <a:cs typeface="Calibri"/>
                <a:sym typeface="Calibri"/>
              </a:rPr>
              <a:t>leaving the network “edge” </a:t>
            </a:r>
            <a:r>
              <a:rPr lang="en-US" sz="2800">
                <a:solidFill>
                  <a:schemeClr val="dk1"/>
                </a:solidFill>
                <a:latin typeface="Calibri"/>
                <a:ea typeface="Calibri"/>
                <a:cs typeface="Calibri"/>
                <a:sym typeface="Calibri"/>
              </a:rPr>
              <a:t>(application, transport layers)</a:t>
            </a:r>
            <a:endParaRPr/>
          </a:p>
          <a:p>
            <a:pPr marL="393700" marR="0" lvl="0" indent="-266700"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a:ea typeface="Calibri"/>
                <a:cs typeface="Calibri"/>
                <a:sym typeface="Calibri"/>
              </a:rPr>
              <a:t>into the network “core”</a:t>
            </a:r>
            <a:endParaRPr/>
          </a:p>
          <a:p>
            <a:pPr marL="393700" marR="0" lvl="0" indent="-266700"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a:ea typeface="Calibri"/>
                <a:cs typeface="Calibri"/>
                <a:sym typeface="Calibri"/>
              </a:rPr>
              <a:t>two network-layer chapters</a:t>
            </a:r>
            <a:r>
              <a:rPr lang="en-US" sz="2800">
                <a:solidFill>
                  <a:schemeClr val="dk1"/>
                </a:solidFill>
                <a:latin typeface="Calibri"/>
                <a:ea typeface="Calibri"/>
                <a:cs typeface="Calibri"/>
                <a:sym typeface="Calibri"/>
              </a:rPr>
              <a:t>:</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data plane</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control plane</a:t>
            </a:r>
            <a:endParaRPr/>
          </a:p>
          <a:p>
            <a:pPr marL="352425" marR="0" lvl="0" indent="-4445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550"/>
        <p:cNvGrpSpPr/>
        <p:nvPr/>
      </p:nvGrpSpPr>
      <p:grpSpPr>
        <a:xfrm>
          <a:off x="0" y="0"/>
          <a:ext cx="0" cy="0"/>
          <a:chOff x="0" y="0"/>
          <a:chExt cx="0" cy="0"/>
        </a:xfrm>
      </p:grpSpPr>
      <p:sp>
        <p:nvSpPr>
          <p:cNvPr id="9551" name="Google Shape;9551;p149"/>
          <p:cNvSpPr txBox="1">
            <a:spLocks noGrp="1"/>
          </p:cNvSpPr>
          <p:nvPr>
            <p:ph type="title"/>
          </p:nvPr>
        </p:nvSpPr>
        <p:spPr>
          <a:xfrm>
            <a:off x="838200" y="2981689"/>
            <a:ext cx="10515600" cy="8946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A3"/>
              </a:buClr>
              <a:buSzPts val="4400"/>
              <a:buFont typeface="Calibri"/>
              <a:buNone/>
            </a:pPr>
            <a:r>
              <a:rPr lang="en-US" sz="4400"/>
              <a:t>Additional Chapter 3 slides</a:t>
            </a:r>
            <a:endParaRPr sz="4400"/>
          </a:p>
        </p:txBody>
      </p:sp>
      <p:sp>
        <p:nvSpPr>
          <p:cNvPr id="9552" name="Google Shape;9552;p14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557"/>
        <p:cNvGrpSpPr/>
        <p:nvPr/>
      </p:nvGrpSpPr>
      <p:grpSpPr>
        <a:xfrm>
          <a:off x="0" y="0"/>
          <a:ext cx="0" cy="0"/>
          <a:chOff x="0" y="0"/>
          <a:chExt cx="0" cy="0"/>
        </a:xfrm>
      </p:grpSpPr>
      <p:sp>
        <p:nvSpPr>
          <p:cNvPr id="9558" name="Google Shape;9558;p15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Go-Back-N: sender extended FSM</a:t>
            </a:r>
            <a:endParaRPr sz="4400"/>
          </a:p>
        </p:txBody>
      </p:sp>
      <p:sp>
        <p:nvSpPr>
          <p:cNvPr id="9559" name="Google Shape;9559;p15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a:buNone/>
            </a:pPr>
            <a:r>
              <a:rPr lang="en-US" sz="1100" b="0" i="0" u="none" strike="noStrike" cap="none">
                <a:solidFill>
                  <a:srgbClr val="7F7F7F"/>
                </a:solidFill>
                <a:latin typeface="Calibri"/>
                <a:ea typeface="Calibri"/>
                <a:cs typeface="Calibri"/>
                <a:sym typeface="Calibri"/>
              </a:rPr>
              <a:t>Transport Layer: 3-</a:t>
            </a:r>
            <a:fld id="{00000000-1234-1234-1234-123412341234}" type="slidenum">
              <a:rPr lang="en-US" sz="1100" b="0" i="0" u="none" strike="noStrike" cap="none">
                <a:solidFill>
                  <a:srgbClr val="7F7F7F"/>
                </a:solidFill>
                <a:latin typeface="Calibri"/>
                <a:ea typeface="Calibri"/>
                <a:cs typeface="Calibri"/>
                <a:sym typeface="Calibri"/>
              </a:rPr>
              <a:t>145</a:t>
            </a:fld>
            <a:endParaRPr sz="1100" b="0" i="0" u="none" strike="noStrike" cap="none">
              <a:solidFill>
                <a:srgbClr val="7F7F7F"/>
              </a:solidFill>
              <a:latin typeface="Calibri"/>
              <a:ea typeface="Calibri"/>
              <a:cs typeface="Calibri"/>
              <a:sym typeface="Calibri"/>
            </a:endParaRPr>
          </a:p>
        </p:txBody>
      </p:sp>
      <p:grpSp>
        <p:nvGrpSpPr>
          <p:cNvPr id="9560" name="Google Shape;9560;p150"/>
          <p:cNvGrpSpPr/>
          <p:nvPr/>
        </p:nvGrpSpPr>
        <p:grpSpPr>
          <a:xfrm>
            <a:off x="4595813" y="3710668"/>
            <a:ext cx="800100" cy="657225"/>
            <a:chOff x="1959" y="2515"/>
            <a:chExt cx="504" cy="414"/>
          </a:xfrm>
        </p:grpSpPr>
        <p:sp>
          <p:nvSpPr>
            <p:cNvPr id="9561" name="Google Shape;9561;p150"/>
            <p:cNvSpPr/>
            <p:nvPr/>
          </p:nvSpPr>
          <p:spPr>
            <a:xfrm>
              <a:off x="2004" y="2515"/>
              <a:ext cx="420" cy="414"/>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9562" name="Google Shape;9562;p150"/>
            <p:cNvSpPr txBox="1"/>
            <p:nvPr/>
          </p:nvSpPr>
          <p:spPr>
            <a:xfrm>
              <a:off x="1959" y="2611"/>
              <a:ext cx="504" cy="24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Wait</a:t>
              </a:r>
              <a:endParaRPr sz="1600" b="0" i="0" u="none" strike="noStrike" cap="none">
                <a:solidFill>
                  <a:srgbClr val="000000"/>
                </a:solidFill>
                <a:latin typeface="Times New Roman"/>
                <a:ea typeface="Times New Roman"/>
                <a:cs typeface="Times New Roman"/>
                <a:sym typeface="Times New Roman"/>
              </a:endParaRPr>
            </a:p>
          </p:txBody>
        </p:sp>
      </p:grpSp>
      <p:cxnSp>
        <p:nvCxnSpPr>
          <p:cNvPr id="9563" name="Google Shape;9563;p150"/>
          <p:cNvCxnSpPr/>
          <p:nvPr/>
        </p:nvCxnSpPr>
        <p:spPr>
          <a:xfrm>
            <a:off x="3057525" y="2797856"/>
            <a:ext cx="1624013" cy="1069975"/>
          </a:xfrm>
          <a:prstGeom prst="straightConnector1">
            <a:avLst/>
          </a:prstGeom>
          <a:noFill/>
          <a:ln w="28575" cap="flat" cmpd="sng">
            <a:solidFill>
              <a:srgbClr val="000000"/>
            </a:solidFill>
            <a:prstDash val="dot"/>
            <a:round/>
            <a:headEnd type="none" w="med" len="med"/>
            <a:tailEnd type="triangle" w="med" len="med"/>
          </a:ln>
        </p:spPr>
      </p:cxnSp>
      <p:grpSp>
        <p:nvGrpSpPr>
          <p:cNvPr id="9564" name="Google Shape;9564;p150"/>
          <p:cNvGrpSpPr/>
          <p:nvPr/>
        </p:nvGrpSpPr>
        <p:grpSpPr>
          <a:xfrm>
            <a:off x="5389563" y="3466193"/>
            <a:ext cx="3167062" cy="1152525"/>
            <a:chOff x="5389563" y="3466193"/>
            <a:chExt cx="3167062" cy="1152525"/>
          </a:xfrm>
        </p:grpSpPr>
        <p:sp>
          <p:nvSpPr>
            <p:cNvPr id="9565" name="Google Shape;9565;p150"/>
            <p:cNvSpPr txBox="1"/>
            <p:nvPr/>
          </p:nvSpPr>
          <p:spPr>
            <a:xfrm>
              <a:off x="5780088" y="3777343"/>
              <a:ext cx="2776537" cy="828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start_timer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udt_send(sndpkt[base])</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udt_send(sndpkt[base+1])</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udt_send(sndpkt[nextseqnum-1])</a:t>
              </a:r>
              <a:endParaRPr/>
            </a:p>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Times New Roman"/>
                <a:ea typeface="Times New Roman"/>
                <a:cs typeface="Times New Roman"/>
                <a:sym typeface="Times New Roman"/>
              </a:endParaRPr>
            </a:p>
          </p:txBody>
        </p:sp>
        <p:sp>
          <p:nvSpPr>
            <p:cNvPr id="9566" name="Google Shape;9566;p150"/>
            <p:cNvSpPr txBox="1"/>
            <p:nvPr/>
          </p:nvSpPr>
          <p:spPr>
            <a:xfrm>
              <a:off x="5802313" y="3542393"/>
              <a:ext cx="1100137" cy="2746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timeout</a:t>
              </a:r>
              <a:endParaRPr sz="14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Times New Roman"/>
                <a:ea typeface="Times New Roman"/>
                <a:cs typeface="Times New Roman"/>
                <a:sym typeface="Times New Roman"/>
              </a:endParaRPr>
            </a:p>
          </p:txBody>
        </p:sp>
        <p:cxnSp>
          <p:nvCxnSpPr>
            <p:cNvPr id="9567" name="Google Shape;9567;p150"/>
            <p:cNvCxnSpPr/>
            <p:nvPr/>
          </p:nvCxnSpPr>
          <p:spPr>
            <a:xfrm>
              <a:off x="5886450" y="3818618"/>
              <a:ext cx="1619250" cy="0"/>
            </a:xfrm>
            <a:prstGeom prst="straightConnector1">
              <a:avLst/>
            </a:prstGeom>
            <a:noFill/>
            <a:ln w="19050" cap="flat" cmpd="sng">
              <a:solidFill>
                <a:srgbClr val="000000"/>
              </a:solidFill>
              <a:prstDash val="solid"/>
              <a:round/>
              <a:headEnd type="none" w="med" len="med"/>
              <a:tailEnd type="none" w="med" len="med"/>
            </a:ln>
          </p:spPr>
        </p:cxnSp>
        <p:sp>
          <p:nvSpPr>
            <p:cNvPr id="9568" name="Google Shape;9568;p150"/>
            <p:cNvSpPr/>
            <p:nvPr/>
          </p:nvSpPr>
          <p:spPr>
            <a:xfrm>
              <a:off x="5389563" y="3466193"/>
              <a:ext cx="393700" cy="1152525"/>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9569" name="Google Shape;9569;p150"/>
          <p:cNvGrpSpPr/>
          <p:nvPr/>
        </p:nvGrpSpPr>
        <p:grpSpPr>
          <a:xfrm>
            <a:off x="4222750" y="1037318"/>
            <a:ext cx="5521325" cy="2679474"/>
            <a:chOff x="4222750" y="1037318"/>
            <a:chExt cx="5521325" cy="2679474"/>
          </a:xfrm>
        </p:grpSpPr>
        <p:sp>
          <p:nvSpPr>
            <p:cNvPr id="9570" name="Google Shape;9570;p150"/>
            <p:cNvSpPr txBox="1"/>
            <p:nvPr/>
          </p:nvSpPr>
          <p:spPr>
            <a:xfrm>
              <a:off x="4222750" y="1037318"/>
              <a:ext cx="2333625" cy="257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rdt_send(data)</a:t>
              </a:r>
              <a:r>
                <a:rPr lang="en-US" sz="1000" b="0" i="0" u="none" strike="noStrike" cap="none">
                  <a:solidFill>
                    <a:srgbClr val="000000"/>
                  </a:solidFill>
                  <a:latin typeface="Arial"/>
                  <a:ea typeface="Arial"/>
                  <a:cs typeface="Arial"/>
                  <a:sym typeface="Arial"/>
                </a:rPr>
                <a:t> </a:t>
              </a:r>
              <a:endParaRPr sz="2400" b="0" i="0" u="none" strike="noStrike" cap="none">
                <a:solidFill>
                  <a:srgbClr val="000000"/>
                </a:solidFill>
                <a:latin typeface="Times New Roman"/>
                <a:ea typeface="Times New Roman"/>
                <a:cs typeface="Times New Roman"/>
                <a:sym typeface="Times New Roman"/>
              </a:endParaRPr>
            </a:p>
          </p:txBody>
        </p:sp>
        <p:cxnSp>
          <p:nvCxnSpPr>
            <p:cNvPr id="9571" name="Google Shape;9571;p150"/>
            <p:cNvCxnSpPr/>
            <p:nvPr/>
          </p:nvCxnSpPr>
          <p:spPr>
            <a:xfrm>
              <a:off x="4330700" y="1356406"/>
              <a:ext cx="1914525" cy="0"/>
            </a:xfrm>
            <a:prstGeom prst="straightConnector1">
              <a:avLst/>
            </a:prstGeom>
            <a:noFill/>
            <a:ln w="28575" cap="flat" cmpd="sng">
              <a:solidFill>
                <a:srgbClr val="000000"/>
              </a:solidFill>
              <a:prstDash val="solid"/>
              <a:round/>
              <a:headEnd type="none" w="med" len="med"/>
              <a:tailEnd type="none" w="med" len="med"/>
            </a:ln>
          </p:spPr>
        </p:cxnSp>
        <p:sp>
          <p:nvSpPr>
            <p:cNvPr id="9572" name="Google Shape;9572;p150"/>
            <p:cNvSpPr txBox="1"/>
            <p:nvPr/>
          </p:nvSpPr>
          <p:spPr>
            <a:xfrm>
              <a:off x="4222750" y="1378631"/>
              <a:ext cx="5521325" cy="14668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if (nextseqnum &lt; base+N)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sndpkt[nextseqnum] = make_pkt(nextseqnum,data,chksum)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udt_send(sndpkt[nextseqnum])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if (base == nextseqnum)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start_timer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nextseqnum++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else</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refuse_data(data)</a:t>
              </a:r>
              <a:endParaRPr sz="1400" b="0" i="0" u="none" strike="noStrike" cap="none">
                <a:solidFill>
                  <a:srgbClr val="000000"/>
                </a:solidFill>
                <a:latin typeface="Times New Roman"/>
                <a:ea typeface="Times New Roman"/>
                <a:cs typeface="Times New Roman"/>
                <a:sym typeface="Times New Roman"/>
              </a:endParaRPr>
            </a:p>
          </p:txBody>
        </p:sp>
        <p:sp>
          <p:nvSpPr>
            <p:cNvPr id="9573" name="Google Shape;9573;p150"/>
            <p:cNvSpPr/>
            <p:nvPr/>
          </p:nvSpPr>
          <p:spPr>
            <a:xfrm rot="5142103" flipH="1">
              <a:off x="4816476" y="2901043"/>
              <a:ext cx="393700" cy="1152525"/>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9574" name="Google Shape;9574;p150"/>
          <p:cNvGrpSpPr/>
          <p:nvPr/>
        </p:nvGrpSpPr>
        <p:grpSpPr>
          <a:xfrm>
            <a:off x="4371975" y="4413931"/>
            <a:ext cx="3686175" cy="1860550"/>
            <a:chOff x="4371975" y="4413931"/>
            <a:chExt cx="3686175" cy="1860550"/>
          </a:xfrm>
        </p:grpSpPr>
        <p:sp>
          <p:nvSpPr>
            <p:cNvPr id="9575" name="Google Shape;9575;p150"/>
            <p:cNvSpPr txBox="1"/>
            <p:nvPr/>
          </p:nvSpPr>
          <p:spPr>
            <a:xfrm>
              <a:off x="4371975" y="5445806"/>
              <a:ext cx="3686175" cy="828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base = getacknum(rcvpkt)+1</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If (base == nextseqnum)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stop_timer</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else</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start_timer</a:t>
              </a:r>
              <a:endParaRPr sz="1400" b="0" i="0" u="none" strike="noStrike" cap="none">
                <a:solidFill>
                  <a:srgbClr val="000000"/>
                </a:solidFill>
                <a:latin typeface="Times New Roman"/>
                <a:ea typeface="Times New Roman"/>
                <a:cs typeface="Times New Roman"/>
                <a:sym typeface="Times New Roman"/>
              </a:endParaRPr>
            </a:p>
          </p:txBody>
        </p:sp>
        <p:sp>
          <p:nvSpPr>
            <p:cNvPr id="9576" name="Google Shape;9576;p150"/>
            <p:cNvSpPr txBox="1"/>
            <p:nvPr/>
          </p:nvSpPr>
          <p:spPr>
            <a:xfrm>
              <a:off x="4384675" y="4945743"/>
              <a:ext cx="2833688" cy="447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&amp;&amp;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notcorrupt(rcvpkt) </a:t>
              </a:r>
              <a:endParaRPr/>
            </a:p>
            <a:p>
              <a:pPr marL="0" marR="0" lvl="0" indent="0" algn="ctr"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Times New Roman"/>
                <a:ea typeface="Times New Roman"/>
                <a:cs typeface="Times New Roman"/>
                <a:sym typeface="Times New Roman"/>
              </a:endParaRPr>
            </a:p>
          </p:txBody>
        </p:sp>
        <p:cxnSp>
          <p:nvCxnSpPr>
            <p:cNvPr id="9577" name="Google Shape;9577;p150"/>
            <p:cNvCxnSpPr/>
            <p:nvPr/>
          </p:nvCxnSpPr>
          <p:spPr>
            <a:xfrm>
              <a:off x="4476750" y="5469618"/>
              <a:ext cx="1619250" cy="0"/>
            </a:xfrm>
            <a:prstGeom prst="straightConnector1">
              <a:avLst/>
            </a:prstGeom>
            <a:noFill/>
            <a:ln w="28575" cap="flat" cmpd="sng">
              <a:solidFill>
                <a:srgbClr val="000000"/>
              </a:solidFill>
              <a:prstDash val="solid"/>
              <a:round/>
              <a:headEnd type="none" w="med" len="med"/>
              <a:tailEnd type="none" w="med" len="med"/>
            </a:ln>
          </p:spPr>
        </p:cxnSp>
        <p:sp>
          <p:nvSpPr>
            <p:cNvPr id="9578" name="Google Shape;9578;p150"/>
            <p:cNvSpPr/>
            <p:nvPr/>
          </p:nvSpPr>
          <p:spPr>
            <a:xfrm>
              <a:off x="4533900" y="4413931"/>
              <a:ext cx="1054100" cy="674687"/>
            </a:xfrm>
            <a:custGeom>
              <a:avLst/>
              <a:gdLst/>
              <a:ahLst/>
              <a:cxnLst/>
              <a:rect l="l" t="t" r="r" b="b"/>
              <a:pathLst>
                <a:path w="664" h="425" extrusionOk="0">
                  <a:moveTo>
                    <a:pt x="241" y="20"/>
                  </a:moveTo>
                  <a:cubicBezTo>
                    <a:pt x="0" y="393"/>
                    <a:pt x="664" y="425"/>
                    <a:pt x="388"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9579" name="Google Shape;9579;p150"/>
          <p:cNvCxnSpPr/>
          <p:nvPr/>
        </p:nvCxnSpPr>
        <p:spPr>
          <a:xfrm>
            <a:off x="2643188" y="3224893"/>
            <a:ext cx="803275" cy="0"/>
          </a:xfrm>
          <a:prstGeom prst="straightConnector1">
            <a:avLst/>
          </a:prstGeom>
          <a:noFill/>
          <a:ln w="19050" cap="flat" cmpd="sng">
            <a:solidFill>
              <a:srgbClr val="000000"/>
            </a:solidFill>
            <a:prstDash val="solid"/>
            <a:round/>
            <a:headEnd type="none" w="med" len="med"/>
            <a:tailEnd type="none" w="med" len="med"/>
          </a:ln>
        </p:spPr>
      </p:cxnSp>
      <p:sp>
        <p:nvSpPr>
          <p:cNvPr id="9580" name="Google Shape;9580;p150"/>
          <p:cNvSpPr txBox="1"/>
          <p:nvPr/>
        </p:nvSpPr>
        <p:spPr>
          <a:xfrm>
            <a:off x="2516188" y="3194731"/>
            <a:ext cx="1485900" cy="5016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base=1</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nextseqnum=1</a:t>
            </a:r>
            <a:endParaRPr sz="14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grpSp>
        <p:nvGrpSpPr>
          <p:cNvPr id="9581" name="Google Shape;9581;p150"/>
          <p:cNvGrpSpPr/>
          <p:nvPr/>
        </p:nvGrpSpPr>
        <p:grpSpPr>
          <a:xfrm>
            <a:off x="2279650" y="4188506"/>
            <a:ext cx="2343150" cy="638175"/>
            <a:chOff x="2279650" y="4188506"/>
            <a:chExt cx="2343150" cy="638175"/>
          </a:xfrm>
        </p:grpSpPr>
        <p:sp>
          <p:nvSpPr>
            <p:cNvPr id="9582" name="Google Shape;9582;p150"/>
            <p:cNvSpPr txBox="1"/>
            <p:nvPr/>
          </p:nvSpPr>
          <p:spPr>
            <a:xfrm>
              <a:off x="2279650" y="4256768"/>
              <a:ext cx="2047875" cy="447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&amp;&amp; corrupt(rcvpkt)</a:t>
              </a:r>
              <a:r>
                <a:rPr lang="en-US" sz="1000" b="0" i="0" u="none" strike="noStrike" cap="none">
                  <a:solidFill>
                    <a:srgbClr val="000000"/>
                  </a:solidFill>
                  <a:latin typeface="Arial"/>
                  <a:ea typeface="Arial"/>
                  <a:cs typeface="Arial"/>
                  <a:sym typeface="Arial"/>
                </a:rPr>
                <a:t> </a:t>
              </a:r>
              <a:endParaRPr/>
            </a:p>
            <a:p>
              <a:pPr marL="0" marR="0" lvl="0" indent="0" algn="ctr"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cxnSp>
          <p:nvCxnSpPr>
            <p:cNvPr id="9583" name="Google Shape;9583;p150"/>
            <p:cNvCxnSpPr/>
            <p:nvPr/>
          </p:nvCxnSpPr>
          <p:spPr>
            <a:xfrm>
              <a:off x="2371725" y="4755243"/>
              <a:ext cx="1520825" cy="0"/>
            </a:xfrm>
            <a:prstGeom prst="straightConnector1">
              <a:avLst/>
            </a:prstGeom>
            <a:noFill/>
            <a:ln w="19050" cap="flat" cmpd="sng">
              <a:solidFill>
                <a:srgbClr val="000000"/>
              </a:solidFill>
              <a:prstDash val="solid"/>
              <a:round/>
              <a:headEnd type="none" w="med" len="med"/>
              <a:tailEnd type="none" w="med" len="med"/>
            </a:ln>
          </p:spPr>
        </p:cxnSp>
        <p:sp>
          <p:nvSpPr>
            <p:cNvPr id="9584" name="Google Shape;9584;p150"/>
            <p:cNvSpPr/>
            <p:nvPr/>
          </p:nvSpPr>
          <p:spPr>
            <a:xfrm>
              <a:off x="3927475" y="4188506"/>
              <a:ext cx="695325" cy="638175"/>
            </a:xfrm>
            <a:custGeom>
              <a:avLst/>
              <a:gdLst/>
              <a:ahLst/>
              <a:cxnLst/>
              <a:rect l="l" t="t" r="r" b="b"/>
              <a:pathLst>
                <a:path w="1095" h="1005" extrusionOk="0">
                  <a:moveTo>
                    <a:pt x="1005" y="0"/>
                  </a:moveTo>
                  <a:cubicBezTo>
                    <a:pt x="0" y="30"/>
                    <a:pt x="645" y="1005"/>
                    <a:pt x="1095" y="16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585" name="Google Shape;9585;p150"/>
          <p:cNvSpPr txBox="1"/>
          <p:nvPr/>
        </p:nvSpPr>
        <p:spPr>
          <a:xfrm>
            <a:off x="2559050" y="2894693"/>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69"/>
                                        </p:tgtEl>
                                        <p:attrNameLst>
                                          <p:attrName>style.visibility</p:attrName>
                                        </p:attrNameLst>
                                      </p:cBhvr>
                                      <p:to>
                                        <p:strVal val="visible"/>
                                      </p:to>
                                    </p:set>
                                    <p:animEffect transition="in" filter="fade">
                                      <p:cBhvr>
                                        <p:cTn id="7" dur="500"/>
                                        <p:tgtEl>
                                          <p:spTgt spid="95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64"/>
                                        </p:tgtEl>
                                        <p:attrNameLst>
                                          <p:attrName>style.visibility</p:attrName>
                                        </p:attrNameLst>
                                      </p:cBhvr>
                                      <p:to>
                                        <p:strVal val="visible"/>
                                      </p:to>
                                    </p:set>
                                    <p:animEffect transition="in" filter="fade">
                                      <p:cBhvr>
                                        <p:cTn id="12" dur="500"/>
                                        <p:tgtEl>
                                          <p:spTgt spid="95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74"/>
                                        </p:tgtEl>
                                        <p:attrNameLst>
                                          <p:attrName>style.visibility</p:attrName>
                                        </p:attrNameLst>
                                      </p:cBhvr>
                                      <p:to>
                                        <p:strVal val="visible"/>
                                      </p:to>
                                    </p:set>
                                    <p:animEffect transition="in" filter="fade">
                                      <p:cBhvr>
                                        <p:cTn id="17" dur="500"/>
                                        <p:tgtEl>
                                          <p:spTgt spid="95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81"/>
                                        </p:tgtEl>
                                        <p:attrNameLst>
                                          <p:attrName>style.visibility</p:attrName>
                                        </p:attrNameLst>
                                      </p:cBhvr>
                                      <p:to>
                                        <p:strVal val="visible"/>
                                      </p:to>
                                    </p:set>
                                    <p:animEffect transition="in" filter="fade">
                                      <p:cBhvr>
                                        <p:cTn id="22" dur="500"/>
                                        <p:tgtEl>
                                          <p:spTgt spid="9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90"/>
        <p:cNvGrpSpPr/>
        <p:nvPr/>
      </p:nvGrpSpPr>
      <p:grpSpPr>
        <a:xfrm>
          <a:off x="0" y="0"/>
          <a:ext cx="0" cy="0"/>
          <a:chOff x="0" y="0"/>
          <a:chExt cx="0" cy="0"/>
        </a:xfrm>
      </p:grpSpPr>
      <p:sp>
        <p:nvSpPr>
          <p:cNvPr id="9591" name="Google Shape;9591;p15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Go-Back-N: receiver extended FSM</a:t>
            </a:r>
            <a:endParaRPr sz="4400"/>
          </a:p>
        </p:txBody>
      </p:sp>
      <p:sp>
        <p:nvSpPr>
          <p:cNvPr id="9592" name="Google Shape;9592;p15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a:buNone/>
            </a:pPr>
            <a:r>
              <a:rPr lang="en-US" sz="1100" b="0" i="0" u="none" strike="noStrike" cap="none">
                <a:solidFill>
                  <a:srgbClr val="7F7F7F"/>
                </a:solidFill>
                <a:latin typeface="Calibri"/>
                <a:ea typeface="Calibri"/>
                <a:cs typeface="Calibri"/>
                <a:sym typeface="Calibri"/>
              </a:rPr>
              <a:t>Transport Layer: 3-</a:t>
            </a:r>
            <a:fld id="{00000000-1234-1234-1234-123412341234}" type="slidenum">
              <a:rPr lang="en-US" sz="1100" b="0" i="0" u="none" strike="noStrike" cap="none">
                <a:solidFill>
                  <a:srgbClr val="7F7F7F"/>
                </a:solidFill>
                <a:latin typeface="Calibri"/>
                <a:ea typeface="Calibri"/>
                <a:cs typeface="Calibri"/>
                <a:sym typeface="Calibri"/>
              </a:rPr>
              <a:t>146</a:t>
            </a:fld>
            <a:endParaRPr sz="1100" b="0" i="0" u="none" strike="noStrike" cap="none">
              <a:solidFill>
                <a:srgbClr val="7F7F7F"/>
              </a:solidFill>
              <a:latin typeface="Calibri"/>
              <a:ea typeface="Calibri"/>
              <a:cs typeface="Calibri"/>
              <a:sym typeface="Calibri"/>
            </a:endParaRPr>
          </a:p>
        </p:txBody>
      </p:sp>
      <p:sp>
        <p:nvSpPr>
          <p:cNvPr id="9593" name="Google Shape;9593;p151"/>
          <p:cNvSpPr/>
          <p:nvPr/>
        </p:nvSpPr>
        <p:spPr>
          <a:xfrm>
            <a:off x="4922611" y="2155825"/>
            <a:ext cx="666750" cy="6572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9594" name="Google Shape;9594;p151"/>
          <p:cNvSpPr txBox="1"/>
          <p:nvPr/>
        </p:nvSpPr>
        <p:spPr>
          <a:xfrm>
            <a:off x="4881111" y="2307771"/>
            <a:ext cx="8001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Wait</a:t>
            </a:r>
            <a:endParaRPr sz="2000" b="0" i="0" u="none" strike="noStrike" cap="none">
              <a:solidFill>
                <a:srgbClr val="000000"/>
              </a:solidFill>
              <a:latin typeface="Times New Roman"/>
              <a:ea typeface="Times New Roman"/>
              <a:cs typeface="Times New Roman"/>
              <a:sym typeface="Times New Roman"/>
            </a:endParaRPr>
          </a:p>
        </p:txBody>
      </p:sp>
      <p:cxnSp>
        <p:nvCxnSpPr>
          <p:cNvPr id="9595" name="Google Shape;9595;p151"/>
          <p:cNvCxnSpPr/>
          <p:nvPr/>
        </p:nvCxnSpPr>
        <p:spPr>
          <a:xfrm>
            <a:off x="2608036" y="1995488"/>
            <a:ext cx="2298700" cy="474662"/>
          </a:xfrm>
          <a:prstGeom prst="straightConnector1">
            <a:avLst/>
          </a:prstGeom>
          <a:noFill/>
          <a:ln w="28575" cap="flat" cmpd="sng">
            <a:solidFill>
              <a:srgbClr val="000000"/>
            </a:solidFill>
            <a:prstDash val="dash"/>
            <a:round/>
            <a:headEnd type="none" w="med" len="med"/>
            <a:tailEnd type="triangle" w="med" len="med"/>
          </a:ln>
        </p:spPr>
      </p:cxnSp>
      <p:sp>
        <p:nvSpPr>
          <p:cNvPr id="9596" name="Google Shape;9596;p151"/>
          <p:cNvSpPr/>
          <p:nvPr/>
        </p:nvSpPr>
        <p:spPr>
          <a:xfrm>
            <a:off x="5595711" y="1898650"/>
            <a:ext cx="828675" cy="1152525"/>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97" name="Google Shape;9597;p151"/>
          <p:cNvSpPr txBox="1"/>
          <p:nvPr/>
        </p:nvSpPr>
        <p:spPr>
          <a:xfrm>
            <a:off x="6089424" y="1668463"/>
            <a:ext cx="3570287" cy="563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&amp;&amp; notcorrupt(rcvpkt)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&amp;&amp; hasseqnum(rcvpkt,expectedseqnum) </a:t>
            </a:r>
            <a:endParaRPr sz="1400" b="0" i="0" u="none" strike="noStrike" cap="none">
              <a:solidFill>
                <a:srgbClr val="000000"/>
              </a:solidFill>
              <a:latin typeface="Times New Roman"/>
              <a:ea typeface="Times New Roman"/>
              <a:cs typeface="Times New Roman"/>
              <a:sym typeface="Times New Roman"/>
            </a:endParaRPr>
          </a:p>
        </p:txBody>
      </p:sp>
      <p:cxnSp>
        <p:nvCxnSpPr>
          <p:cNvPr id="9598" name="Google Shape;9598;p151"/>
          <p:cNvCxnSpPr/>
          <p:nvPr/>
        </p:nvCxnSpPr>
        <p:spPr>
          <a:xfrm>
            <a:off x="6159274" y="2360613"/>
            <a:ext cx="3175000" cy="1587"/>
          </a:xfrm>
          <a:prstGeom prst="straightConnector1">
            <a:avLst/>
          </a:prstGeom>
          <a:noFill/>
          <a:ln w="19050" cap="flat" cmpd="sng">
            <a:solidFill>
              <a:srgbClr val="000000"/>
            </a:solidFill>
            <a:prstDash val="solid"/>
            <a:round/>
            <a:headEnd type="none" w="med" len="med"/>
            <a:tailEnd type="none" w="med" len="med"/>
          </a:ln>
        </p:spPr>
      </p:cxnSp>
      <p:sp>
        <p:nvSpPr>
          <p:cNvPr id="9599" name="Google Shape;9599;p151"/>
          <p:cNvSpPr txBox="1"/>
          <p:nvPr/>
        </p:nvSpPr>
        <p:spPr>
          <a:xfrm>
            <a:off x="6094186" y="2403475"/>
            <a:ext cx="4314825" cy="8588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extract(rcvpkt,data)</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deliver_data(data)</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make_pkt(expectedseqnum,ACK,chksum)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expectedseqnum++</a:t>
            </a:r>
            <a:endParaRPr sz="1400" b="0" i="0" u="none" strike="noStrike" cap="none">
              <a:solidFill>
                <a:srgbClr val="000000"/>
              </a:solidFill>
              <a:latin typeface="Times New Roman"/>
              <a:ea typeface="Times New Roman"/>
              <a:cs typeface="Times New Roman"/>
              <a:sym typeface="Times New Roman"/>
            </a:endParaRPr>
          </a:p>
        </p:txBody>
      </p:sp>
      <p:grpSp>
        <p:nvGrpSpPr>
          <p:cNvPr id="9600" name="Google Shape;9600;p151"/>
          <p:cNvGrpSpPr/>
          <p:nvPr/>
        </p:nvGrpSpPr>
        <p:grpSpPr>
          <a:xfrm>
            <a:off x="4320949" y="1306513"/>
            <a:ext cx="1701605" cy="884011"/>
            <a:chOff x="4320949" y="1306513"/>
            <a:chExt cx="1701605" cy="884011"/>
          </a:xfrm>
        </p:grpSpPr>
        <p:sp>
          <p:nvSpPr>
            <p:cNvPr id="9601" name="Google Shape;9601;p151"/>
            <p:cNvSpPr txBox="1"/>
            <p:nvPr/>
          </p:nvSpPr>
          <p:spPr>
            <a:xfrm>
              <a:off x="4320949" y="1582738"/>
              <a:ext cx="1617662" cy="314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sz="1400" b="0" i="0" u="none" strike="noStrike" cap="none">
                <a:solidFill>
                  <a:srgbClr val="000000"/>
                </a:solidFill>
                <a:latin typeface="Times New Roman"/>
                <a:ea typeface="Times New Roman"/>
                <a:cs typeface="Times New Roman"/>
                <a:sym typeface="Times New Roman"/>
              </a:endParaRPr>
            </a:p>
          </p:txBody>
        </p:sp>
        <p:sp>
          <p:nvSpPr>
            <p:cNvPr id="9602" name="Google Shape;9602;p151"/>
            <p:cNvSpPr txBox="1"/>
            <p:nvPr/>
          </p:nvSpPr>
          <p:spPr>
            <a:xfrm>
              <a:off x="4360636" y="1306513"/>
              <a:ext cx="1661918" cy="2476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any other event </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cxnSp>
          <p:nvCxnSpPr>
            <p:cNvPr id="9603" name="Google Shape;9603;p151"/>
            <p:cNvCxnSpPr/>
            <p:nvPr/>
          </p:nvCxnSpPr>
          <p:spPr>
            <a:xfrm>
              <a:off x="4441599" y="1603375"/>
              <a:ext cx="815975" cy="0"/>
            </a:xfrm>
            <a:prstGeom prst="straightConnector1">
              <a:avLst/>
            </a:prstGeom>
            <a:noFill/>
            <a:ln w="28575" cap="flat" cmpd="sng">
              <a:solidFill>
                <a:srgbClr val="000000"/>
              </a:solidFill>
              <a:prstDash val="solid"/>
              <a:round/>
              <a:headEnd type="none" w="med" len="med"/>
              <a:tailEnd type="none" w="med" len="med"/>
            </a:ln>
          </p:spPr>
        </p:cxnSp>
        <p:sp>
          <p:nvSpPr>
            <p:cNvPr id="9604" name="Google Shape;9604;p151"/>
            <p:cNvSpPr/>
            <p:nvPr/>
          </p:nvSpPr>
          <p:spPr>
            <a:xfrm rot="5142103" flipH="1">
              <a:off x="5068662" y="1374775"/>
              <a:ext cx="393700" cy="1152525"/>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9605" name="Google Shape;9605;p151"/>
          <p:cNvCxnSpPr/>
          <p:nvPr/>
        </p:nvCxnSpPr>
        <p:spPr>
          <a:xfrm>
            <a:off x="2547711" y="2408238"/>
            <a:ext cx="1238250" cy="0"/>
          </a:xfrm>
          <a:prstGeom prst="straightConnector1">
            <a:avLst/>
          </a:prstGeom>
          <a:noFill/>
          <a:ln w="28575" cap="flat" cmpd="sng">
            <a:solidFill>
              <a:srgbClr val="000000"/>
            </a:solidFill>
            <a:prstDash val="solid"/>
            <a:round/>
            <a:headEnd type="none" w="med" len="med"/>
            <a:tailEnd type="none" w="med" len="med"/>
          </a:ln>
        </p:spPr>
      </p:cxnSp>
      <p:sp>
        <p:nvSpPr>
          <p:cNvPr id="9606" name="Google Shape;9606;p151"/>
          <p:cNvSpPr txBox="1"/>
          <p:nvPr/>
        </p:nvSpPr>
        <p:spPr>
          <a:xfrm>
            <a:off x="2457224" y="2428875"/>
            <a:ext cx="3641725" cy="981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expectedseqnum=1</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make_pkt(expectedseqnum,ACK,chksum)</a:t>
            </a:r>
            <a:endParaRPr/>
          </a:p>
          <a:p>
            <a:pPr marL="0" marR="0" lvl="0" indent="0" algn="l"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sp>
        <p:nvSpPr>
          <p:cNvPr id="9607" name="Google Shape;9607;p151"/>
          <p:cNvSpPr txBox="1"/>
          <p:nvPr/>
        </p:nvSpPr>
        <p:spPr>
          <a:xfrm>
            <a:off x="2493736" y="2105025"/>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sp>
        <p:nvSpPr>
          <p:cNvPr id="9608" name="Google Shape;9608;p151"/>
          <p:cNvSpPr txBox="1"/>
          <p:nvPr/>
        </p:nvSpPr>
        <p:spPr>
          <a:xfrm>
            <a:off x="930389" y="3827462"/>
            <a:ext cx="10318069" cy="2854325"/>
          </a:xfrm>
          <a:prstGeom prst="rect">
            <a:avLst/>
          </a:prstGeom>
          <a:noFill/>
          <a:ln>
            <a:noFill/>
          </a:ln>
        </p:spPr>
        <p:txBody>
          <a:bodyPr spcFirstLastPara="1" wrap="square" lIns="91425" tIns="45700" rIns="91425" bIns="45700" anchor="t" anchorCtr="0">
            <a:normAutofit lnSpcReduction="10000"/>
          </a:bodyPr>
          <a:lstStyle/>
          <a:p>
            <a:pPr marL="352425" marR="0" lvl="0" indent="-22225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ACK-only: always send ACK for correctly-received packet with highest </a:t>
            </a:r>
            <a:r>
              <a:rPr lang="en-US" sz="2800" b="0" i="1" u="none" strike="noStrike" cap="none">
                <a:solidFill>
                  <a:srgbClr val="CC0000"/>
                </a:solidFill>
                <a:latin typeface="Calibri"/>
                <a:ea typeface="Calibri"/>
                <a:cs typeface="Calibri"/>
                <a:sym typeface="Calibri"/>
              </a:rPr>
              <a:t>in-order</a:t>
            </a:r>
            <a:r>
              <a:rPr lang="en-US" sz="2800" b="0" i="0" u="none" strike="noStrike" cap="none">
                <a:solidFill>
                  <a:srgbClr val="000000"/>
                </a:solidFill>
                <a:latin typeface="Calibri"/>
                <a:ea typeface="Calibri"/>
                <a:cs typeface="Calibri"/>
                <a:sym typeface="Calibri"/>
              </a:rPr>
              <a:t> seq #</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may generate duplicate ACKs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need only remember </a:t>
            </a:r>
            <a:r>
              <a:rPr lang="en-US" sz="2400" b="1" i="0" u="none" strike="noStrike" cap="none">
                <a:solidFill>
                  <a:srgbClr val="000000"/>
                </a:solidFill>
                <a:latin typeface="Courier New"/>
                <a:ea typeface="Courier New"/>
                <a:cs typeface="Courier New"/>
                <a:sym typeface="Courier New"/>
              </a:rPr>
              <a:t>expectedseqnum</a:t>
            </a:r>
            <a:endParaRPr sz="2400" b="1" i="0" u="none" strike="noStrike" cap="none">
              <a:solidFill>
                <a:srgbClr val="000000"/>
              </a:solidFill>
              <a:latin typeface="Courier New"/>
              <a:ea typeface="Courier New"/>
              <a:cs typeface="Courier New"/>
              <a:sym typeface="Courier New"/>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out-of-order packet: </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discard (don’t buffer): </a:t>
            </a:r>
            <a:r>
              <a:rPr lang="en-US" sz="2400" b="0" i="1" u="none" strike="noStrike" cap="none">
                <a:solidFill>
                  <a:srgbClr val="CC0000"/>
                </a:solidFill>
                <a:latin typeface="Calibri"/>
                <a:ea typeface="Calibri"/>
                <a:cs typeface="Calibri"/>
                <a:sym typeface="Calibri"/>
              </a:rPr>
              <a:t>no receiver buffering!</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re-ACK pkt with highest in-order seq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97"/>
                                        </p:tgtEl>
                                        <p:attrNameLst>
                                          <p:attrName>style.visibility</p:attrName>
                                        </p:attrNameLst>
                                      </p:cBhvr>
                                      <p:to>
                                        <p:strVal val="visible"/>
                                      </p:to>
                                    </p:set>
                                    <p:animEffect transition="in" filter="fade">
                                      <p:cBhvr>
                                        <p:cTn id="7" dur="500"/>
                                        <p:tgtEl>
                                          <p:spTgt spid="95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99"/>
                                        </p:tgtEl>
                                        <p:attrNameLst>
                                          <p:attrName>style.visibility</p:attrName>
                                        </p:attrNameLst>
                                      </p:cBhvr>
                                      <p:to>
                                        <p:strVal val="visible"/>
                                      </p:to>
                                    </p:set>
                                    <p:animEffect transition="in" filter="fade">
                                      <p:cBhvr>
                                        <p:cTn id="12" dur="500"/>
                                        <p:tgtEl>
                                          <p:spTgt spid="95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00"/>
                                        </p:tgtEl>
                                        <p:attrNameLst>
                                          <p:attrName>style.visibility</p:attrName>
                                        </p:attrNameLst>
                                      </p:cBhvr>
                                      <p:to>
                                        <p:strVal val="visible"/>
                                      </p:to>
                                    </p:set>
                                    <p:animEffect transition="in" filter="fade">
                                      <p:cBhvr>
                                        <p:cTn id="17" dur="500"/>
                                        <p:tgtEl>
                                          <p:spTgt spid="9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613"/>
        <p:cNvGrpSpPr/>
        <p:nvPr/>
      </p:nvGrpSpPr>
      <p:grpSpPr>
        <a:xfrm>
          <a:off x="0" y="0"/>
          <a:ext cx="0" cy="0"/>
          <a:chOff x="0" y="0"/>
          <a:chExt cx="0" cy="0"/>
        </a:xfrm>
      </p:grpSpPr>
      <p:sp>
        <p:nvSpPr>
          <p:cNvPr id="9614" name="Google Shape;9614;p152"/>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sender </a:t>
            </a:r>
            <a:r>
              <a:rPr lang="en-US"/>
              <a:t>(simplified)</a:t>
            </a:r>
            <a:endParaRPr sz="4400" b="0"/>
          </a:p>
        </p:txBody>
      </p:sp>
      <p:sp>
        <p:nvSpPr>
          <p:cNvPr id="9615" name="Google Shape;9615;p15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a:buNone/>
            </a:pPr>
            <a:r>
              <a:rPr lang="en-US" sz="1100" b="0" i="0" u="none" strike="noStrike" cap="none">
                <a:solidFill>
                  <a:srgbClr val="7F7F7F"/>
                </a:solidFill>
                <a:latin typeface="Calibri"/>
                <a:ea typeface="Calibri"/>
                <a:cs typeface="Calibri"/>
                <a:sym typeface="Calibri"/>
              </a:rPr>
              <a:t>Transport Layer: 3-</a:t>
            </a:r>
            <a:fld id="{00000000-1234-1234-1234-123412341234}" type="slidenum">
              <a:rPr lang="en-US" sz="1100" b="0" i="0" u="none" strike="noStrike" cap="none">
                <a:solidFill>
                  <a:srgbClr val="7F7F7F"/>
                </a:solidFill>
                <a:latin typeface="Calibri"/>
                <a:ea typeface="Calibri"/>
                <a:cs typeface="Calibri"/>
                <a:sym typeface="Calibri"/>
              </a:rPr>
              <a:t>147</a:t>
            </a:fld>
            <a:endParaRPr sz="1100" b="0" i="0" u="none" strike="noStrike" cap="none">
              <a:solidFill>
                <a:srgbClr val="7F7F7F"/>
              </a:solidFill>
              <a:latin typeface="Calibri"/>
              <a:ea typeface="Calibri"/>
              <a:cs typeface="Calibri"/>
              <a:sym typeface="Calibri"/>
            </a:endParaRPr>
          </a:p>
        </p:txBody>
      </p:sp>
      <p:sp>
        <p:nvSpPr>
          <p:cNvPr id="9616" name="Google Shape;9616;p152"/>
          <p:cNvSpPr/>
          <p:nvPr/>
        </p:nvSpPr>
        <p:spPr>
          <a:xfrm>
            <a:off x="5099050" y="2604687"/>
            <a:ext cx="1071562" cy="971550"/>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617" name="Google Shape;9617;p152"/>
          <p:cNvSpPr/>
          <p:nvPr/>
        </p:nvSpPr>
        <p:spPr>
          <a:xfrm>
            <a:off x="5024437" y="2652312"/>
            <a:ext cx="1071563" cy="97155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618" name="Google Shape;9618;p152"/>
          <p:cNvSpPr txBox="1"/>
          <p:nvPr/>
        </p:nvSpPr>
        <p:spPr>
          <a:xfrm>
            <a:off x="5108563" y="2655487"/>
            <a:ext cx="889025" cy="986104"/>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wait</a:t>
            </a:r>
            <a:endParaRPr/>
          </a:p>
          <a:p>
            <a:pPr marL="0" marR="0" lvl="0" indent="0" algn="ctr" rtl="0">
              <a:lnSpc>
                <a:spcPct val="8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for </a:t>
            </a:r>
            <a:endParaRPr/>
          </a:p>
          <a:p>
            <a:pPr marL="0" marR="0" lvl="0" indent="0" algn="ctr" rtl="0">
              <a:lnSpc>
                <a:spcPct val="8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event</a:t>
            </a:r>
            <a:endParaRPr sz="1800" b="0" i="0" u="none" strike="noStrike" cap="none">
              <a:solidFill>
                <a:srgbClr val="000000"/>
              </a:solidFill>
              <a:latin typeface="Calibri"/>
              <a:ea typeface="Calibri"/>
              <a:cs typeface="Calibri"/>
              <a:sym typeface="Calibri"/>
            </a:endParaRPr>
          </a:p>
        </p:txBody>
      </p:sp>
      <p:cxnSp>
        <p:nvCxnSpPr>
          <p:cNvPr id="9619" name="Google Shape;9619;p152"/>
          <p:cNvCxnSpPr/>
          <p:nvPr/>
        </p:nvCxnSpPr>
        <p:spPr>
          <a:xfrm>
            <a:off x="4057650" y="2122087"/>
            <a:ext cx="1071562" cy="688975"/>
          </a:xfrm>
          <a:prstGeom prst="straightConnector1">
            <a:avLst/>
          </a:prstGeom>
          <a:noFill/>
          <a:ln w="9525" cap="flat" cmpd="sng">
            <a:solidFill>
              <a:srgbClr val="000000"/>
            </a:solidFill>
            <a:prstDash val="dash"/>
            <a:round/>
            <a:headEnd type="none" w="med" len="med"/>
            <a:tailEnd type="triangle" w="med" len="med"/>
          </a:ln>
        </p:spPr>
      </p:cxnSp>
      <p:sp>
        <p:nvSpPr>
          <p:cNvPr id="9620" name="Google Shape;9620;p152"/>
          <p:cNvSpPr txBox="1"/>
          <p:nvPr/>
        </p:nvSpPr>
        <p:spPr>
          <a:xfrm>
            <a:off x="2516187" y="2749150"/>
            <a:ext cx="2546350"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NextSeqNum = InitialSeqNum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SendBase = InitialSeqNum</a:t>
            </a:r>
            <a:endParaRPr/>
          </a:p>
        </p:txBody>
      </p:sp>
      <p:cxnSp>
        <p:nvCxnSpPr>
          <p:cNvPr id="9621" name="Google Shape;9621;p152"/>
          <p:cNvCxnSpPr/>
          <p:nvPr/>
        </p:nvCxnSpPr>
        <p:spPr>
          <a:xfrm>
            <a:off x="2619375" y="2763437"/>
            <a:ext cx="2179637" cy="0"/>
          </a:xfrm>
          <a:prstGeom prst="straightConnector1">
            <a:avLst/>
          </a:prstGeom>
          <a:noFill/>
          <a:ln w="9525" cap="flat" cmpd="sng">
            <a:solidFill>
              <a:srgbClr val="000000"/>
            </a:solidFill>
            <a:prstDash val="solid"/>
            <a:round/>
            <a:headEnd type="none" w="med" len="med"/>
            <a:tailEnd type="none" w="med" len="med"/>
          </a:ln>
        </p:spPr>
      </p:cxnSp>
      <p:sp>
        <p:nvSpPr>
          <p:cNvPr id="9622" name="Google Shape;9622;p152"/>
          <p:cNvSpPr txBox="1"/>
          <p:nvPr/>
        </p:nvSpPr>
        <p:spPr>
          <a:xfrm>
            <a:off x="3489325" y="2445937"/>
            <a:ext cx="341312"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Noto Sans Symbols"/>
                <a:ea typeface="Noto Sans Symbols"/>
                <a:cs typeface="Noto Sans Symbols"/>
                <a:sym typeface="Noto Sans Symbols"/>
              </a:rPr>
              <a:t>Λ</a:t>
            </a:r>
            <a:endParaRPr/>
          </a:p>
        </p:txBody>
      </p:sp>
      <p:grpSp>
        <p:nvGrpSpPr>
          <p:cNvPr id="9623" name="Google Shape;9623;p152"/>
          <p:cNvGrpSpPr/>
          <p:nvPr/>
        </p:nvGrpSpPr>
        <p:grpSpPr>
          <a:xfrm>
            <a:off x="7007225" y="3280962"/>
            <a:ext cx="3298825" cy="1147763"/>
            <a:chOff x="1270" y="3518"/>
            <a:chExt cx="2078" cy="723"/>
          </a:xfrm>
        </p:grpSpPr>
        <p:sp>
          <p:nvSpPr>
            <p:cNvPr id="9624" name="Google Shape;9624;p152"/>
            <p:cNvSpPr txBox="1"/>
            <p:nvPr/>
          </p:nvSpPr>
          <p:spPr>
            <a:xfrm>
              <a:off x="1275" y="3721"/>
              <a:ext cx="2073" cy="5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retransmit not-yet-acked segment         	with smallest seq. #</a:t>
              </a:r>
              <a:endParaRPr/>
            </a:p>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start timer</a:t>
              </a:r>
              <a:endParaRPr/>
            </a:p>
          </p:txBody>
        </p:sp>
        <p:sp>
          <p:nvSpPr>
            <p:cNvPr id="9625" name="Google Shape;9625;p152"/>
            <p:cNvSpPr txBox="1"/>
            <p:nvPr/>
          </p:nvSpPr>
          <p:spPr>
            <a:xfrm>
              <a:off x="1270" y="3518"/>
              <a:ext cx="547"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timeout</a:t>
              </a:r>
              <a:endParaRPr/>
            </a:p>
          </p:txBody>
        </p:sp>
        <p:cxnSp>
          <p:nvCxnSpPr>
            <p:cNvPr id="9626" name="Google Shape;9626;p152"/>
            <p:cNvCxnSpPr/>
            <p:nvPr/>
          </p:nvCxnSpPr>
          <p:spPr>
            <a:xfrm>
              <a:off x="1342" y="3741"/>
              <a:ext cx="1881" cy="0"/>
            </a:xfrm>
            <a:prstGeom prst="straightConnector1">
              <a:avLst/>
            </a:prstGeom>
            <a:noFill/>
            <a:ln w="9525" cap="flat" cmpd="sng">
              <a:solidFill>
                <a:srgbClr val="000000"/>
              </a:solidFill>
              <a:prstDash val="solid"/>
              <a:round/>
              <a:headEnd type="none" w="med" len="med"/>
              <a:tailEnd type="none" w="med" len="med"/>
            </a:ln>
          </p:spPr>
        </p:cxnSp>
      </p:grpSp>
      <p:grpSp>
        <p:nvGrpSpPr>
          <p:cNvPr id="9627" name="Google Shape;9627;p152"/>
          <p:cNvGrpSpPr/>
          <p:nvPr/>
        </p:nvGrpSpPr>
        <p:grpSpPr>
          <a:xfrm>
            <a:off x="3154362" y="4387450"/>
            <a:ext cx="4703763" cy="2181225"/>
            <a:chOff x="678" y="2592"/>
            <a:chExt cx="2963" cy="1374"/>
          </a:xfrm>
        </p:grpSpPr>
        <p:sp>
          <p:nvSpPr>
            <p:cNvPr id="9628" name="Google Shape;9628;p152"/>
            <p:cNvSpPr txBox="1"/>
            <p:nvPr/>
          </p:nvSpPr>
          <p:spPr>
            <a:xfrm>
              <a:off x="678" y="2830"/>
              <a:ext cx="2963" cy="11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if (y &gt; SendBase) {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SendBase = y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 SendBase–1: last cumulatively ACKed byte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if (there are currently not-yet-acked segments)</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start timer</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else stop timer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 </a:t>
              </a:r>
              <a:endParaRPr/>
            </a:p>
          </p:txBody>
        </p:sp>
        <p:sp>
          <p:nvSpPr>
            <p:cNvPr id="9629" name="Google Shape;9629;p152"/>
            <p:cNvSpPr txBox="1"/>
            <p:nvPr/>
          </p:nvSpPr>
          <p:spPr>
            <a:xfrm>
              <a:off x="705" y="2592"/>
              <a:ext cx="2200"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ACK received, with ACK field value y </a:t>
              </a:r>
              <a:endParaRPr/>
            </a:p>
          </p:txBody>
        </p:sp>
        <p:cxnSp>
          <p:nvCxnSpPr>
            <p:cNvPr id="9630" name="Google Shape;9630;p152"/>
            <p:cNvCxnSpPr/>
            <p:nvPr/>
          </p:nvCxnSpPr>
          <p:spPr>
            <a:xfrm>
              <a:off x="748" y="2815"/>
              <a:ext cx="2078" cy="0"/>
            </a:xfrm>
            <a:prstGeom prst="straightConnector1">
              <a:avLst/>
            </a:prstGeom>
            <a:noFill/>
            <a:ln w="9525" cap="flat" cmpd="sng">
              <a:solidFill>
                <a:srgbClr val="000000"/>
              </a:solidFill>
              <a:prstDash val="solid"/>
              <a:round/>
              <a:headEnd type="none" w="med" len="med"/>
              <a:tailEnd type="none" w="med" len="med"/>
            </a:ln>
          </p:spPr>
        </p:cxnSp>
      </p:grpSp>
      <p:grpSp>
        <p:nvGrpSpPr>
          <p:cNvPr id="9631" name="Google Shape;9631;p152"/>
          <p:cNvGrpSpPr/>
          <p:nvPr/>
        </p:nvGrpSpPr>
        <p:grpSpPr>
          <a:xfrm>
            <a:off x="5851525" y="1207687"/>
            <a:ext cx="5207000" cy="1928813"/>
            <a:chOff x="5851525" y="1207687"/>
            <a:chExt cx="5207000" cy="1928813"/>
          </a:xfrm>
        </p:grpSpPr>
        <p:grpSp>
          <p:nvGrpSpPr>
            <p:cNvPr id="9632" name="Google Shape;9632;p152"/>
            <p:cNvGrpSpPr/>
            <p:nvPr/>
          </p:nvGrpSpPr>
          <p:grpSpPr>
            <a:xfrm>
              <a:off x="6807200" y="1207687"/>
              <a:ext cx="4251325" cy="1928813"/>
              <a:chOff x="3003" y="1263"/>
              <a:chExt cx="2678" cy="1215"/>
            </a:xfrm>
          </p:grpSpPr>
          <p:sp>
            <p:nvSpPr>
              <p:cNvPr id="9633" name="Google Shape;9633;p152"/>
              <p:cNvSpPr txBox="1"/>
              <p:nvPr/>
            </p:nvSpPr>
            <p:spPr>
              <a:xfrm>
                <a:off x="3019" y="1456"/>
                <a:ext cx="2662" cy="1022"/>
              </a:xfrm>
              <a:prstGeom prst="rect">
                <a:avLst/>
              </a:prstGeom>
              <a:noFill/>
              <a:ln>
                <a:noFill/>
              </a:ln>
            </p:spPr>
            <p:txBody>
              <a:bodyPr spcFirstLastPara="1" wrap="square" lIns="91425" tIns="45700" rIns="91425" bIns="45700" anchor="t" anchorCtr="0">
                <a:spAutoFit/>
              </a:bodyPr>
              <a:lstStyle/>
              <a:p>
                <a:pPr marL="0" marR="0" lvl="0" indent="0" algn="l" rtl="0">
                  <a:lnSpc>
                    <a:spcPct val="10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create segment, seq. #: NextSeqNum</a:t>
                </a:r>
                <a:endParaRPr sz="1600" b="0" i="0" u="none" strike="noStrike" cap="none">
                  <a:solidFill>
                    <a:srgbClr val="000000"/>
                  </a:solidFill>
                  <a:latin typeface="Tahoma"/>
                  <a:ea typeface="Tahoma"/>
                  <a:cs typeface="Tahoma"/>
                  <a:sym typeface="Tahoma"/>
                </a:endParaRPr>
              </a:p>
              <a:p>
                <a:pPr marL="0" marR="0" lvl="0" indent="0" algn="l" rtl="0">
                  <a:lnSpc>
                    <a:spcPct val="10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pass segment to IP (i.e., “send”)</a:t>
                </a:r>
                <a:endParaRPr/>
              </a:p>
              <a:p>
                <a:pPr marL="0" marR="0" lvl="0" indent="0" algn="l" rtl="0">
                  <a:lnSpc>
                    <a:spcPct val="10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NextSeqNum = NextSeqNum + length(data) </a:t>
                </a:r>
                <a:endParaRPr/>
              </a:p>
              <a:p>
                <a:pPr marL="0" marR="0" lvl="0" indent="0" algn="l" rtl="0">
                  <a:lnSpc>
                    <a:spcPct val="10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if (timer currently not running)</a:t>
                </a:r>
                <a:endParaRPr/>
              </a:p>
              <a:p>
                <a:pPr marL="0" marR="0" lvl="0" indent="0" algn="l" rtl="0">
                  <a:lnSpc>
                    <a:spcPct val="105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    start timer</a:t>
                </a:r>
                <a:endParaRPr/>
              </a:p>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                 </a:t>
                </a:r>
                <a:endParaRPr/>
              </a:p>
            </p:txBody>
          </p:sp>
          <p:sp>
            <p:nvSpPr>
              <p:cNvPr id="9634" name="Google Shape;9634;p152"/>
              <p:cNvSpPr txBox="1"/>
              <p:nvPr/>
            </p:nvSpPr>
            <p:spPr>
              <a:xfrm>
                <a:off x="3003" y="1263"/>
                <a:ext cx="2204"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data received from application above</a:t>
                </a:r>
                <a:endParaRPr/>
              </a:p>
            </p:txBody>
          </p:sp>
          <p:cxnSp>
            <p:nvCxnSpPr>
              <p:cNvPr id="9635" name="Google Shape;9635;p152"/>
              <p:cNvCxnSpPr/>
              <p:nvPr/>
            </p:nvCxnSpPr>
            <p:spPr>
              <a:xfrm>
                <a:off x="3081" y="1490"/>
                <a:ext cx="1743" cy="0"/>
              </a:xfrm>
              <a:prstGeom prst="straightConnector1">
                <a:avLst/>
              </a:prstGeom>
              <a:noFill/>
              <a:ln w="9525" cap="flat" cmpd="sng">
                <a:solidFill>
                  <a:srgbClr val="000000"/>
                </a:solidFill>
                <a:prstDash val="solid"/>
                <a:round/>
                <a:headEnd type="none" w="med" len="med"/>
                <a:tailEnd type="none" w="med" len="med"/>
              </a:ln>
            </p:spPr>
          </p:cxnSp>
        </p:grpSp>
        <p:sp>
          <p:nvSpPr>
            <p:cNvPr id="9636" name="Google Shape;9636;p152"/>
            <p:cNvSpPr/>
            <p:nvPr/>
          </p:nvSpPr>
          <p:spPr>
            <a:xfrm>
              <a:off x="5851525" y="1518837"/>
              <a:ext cx="1254125" cy="1258888"/>
            </a:xfrm>
            <a:custGeom>
              <a:avLst/>
              <a:gdLst/>
              <a:ahLst/>
              <a:cxnLst/>
              <a:rect l="l" t="t" r="r" b="b"/>
              <a:pathLst>
                <a:path w="1052" h="990" extrusionOk="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637" name="Google Shape;9637;p152"/>
          <p:cNvSpPr/>
          <p:nvPr/>
        </p:nvSpPr>
        <p:spPr>
          <a:xfrm rot="4468137">
            <a:off x="6174581" y="2991244"/>
            <a:ext cx="1254125" cy="1258887"/>
          </a:xfrm>
          <a:custGeom>
            <a:avLst/>
            <a:gdLst/>
            <a:ahLst/>
            <a:cxnLst/>
            <a:rect l="l" t="t" r="r" b="b"/>
            <a:pathLst>
              <a:path w="1052" h="990" extrusionOk="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638" name="Google Shape;9638;p152"/>
          <p:cNvSpPr/>
          <p:nvPr/>
        </p:nvSpPr>
        <p:spPr>
          <a:xfrm rot="10674503">
            <a:off x="4116387" y="3490512"/>
            <a:ext cx="1254125" cy="1258888"/>
          </a:xfrm>
          <a:custGeom>
            <a:avLst/>
            <a:gdLst/>
            <a:ahLst/>
            <a:cxnLst/>
            <a:rect l="l" t="t" r="r" b="b"/>
            <a:pathLst>
              <a:path w="1052" h="990" extrusionOk="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31"/>
                                        </p:tgtEl>
                                        <p:attrNameLst>
                                          <p:attrName>style.visibility</p:attrName>
                                        </p:attrNameLst>
                                      </p:cBhvr>
                                      <p:to>
                                        <p:strVal val="visible"/>
                                      </p:to>
                                    </p:set>
                                    <p:animEffect transition="in" filter="fade">
                                      <p:cBhvr>
                                        <p:cTn id="7" dur="500"/>
                                        <p:tgtEl>
                                          <p:spTgt spid="96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23"/>
                                        </p:tgtEl>
                                        <p:attrNameLst>
                                          <p:attrName>style.visibility</p:attrName>
                                        </p:attrNameLst>
                                      </p:cBhvr>
                                      <p:to>
                                        <p:strVal val="visible"/>
                                      </p:to>
                                    </p:set>
                                    <p:animEffect transition="in" filter="fade">
                                      <p:cBhvr>
                                        <p:cTn id="12" dur="500"/>
                                        <p:tgtEl>
                                          <p:spTgt spid="9623"/>
                                        </p:tgtEl>
                                      </p:cBhvr>
                                    </p:animEffect>
                                  </p:childTnLst>
                                </p:cTn>
                              </p:par>
                              <p:par>
                                <p:cTn id="13" presetID="10" presetClass="entr" presetSubtype="0" fill="hold" nodeType="withEffect">
                                  <p:stCondLst>
                                    <p:cond delay="0"/>
                                  </p:stCondLst>
                                  <p:childTnLst>
                                    <p:set>
                                      <p:cBhvr>
                                        <p:cTn id="14" dur="1" fill="hold">
                                          <p:stCondLst>
                                            <p:cond delay="0"/>
                                          </p:stCondLst>
                                        </p:cTn>
                                        <p:tgtEl>
                                          <p:spTgt spid="9637"/>
                                        </p:tgtEl>
                                        <p:attrNameLst>
                                          <p:attrName>style.visibility</p:attrName>
                                        </p:attrNameLst>
                                      </p:cBhvr>
                                      <p:to>
                                        <p:strVal val="visible"/>
                                      </p:to>
                                    </p:set>
                                    <p:animEffect transition="in" filter="fade">
                                      <p:cBhvr>
                                        <p:cTn id="15" dur="500"/>
                                        <p:tgtEl>
                                          <p:spTgt spid="96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38"/>
                                        </p:tgtEl>
                                        <p:attrNameLst>
                                          <p:attrName>style.visibility</p:attrName>
                                        </p:attrNameLst>
                                      </p:cBhvr>
                                      <p:to>
                                        <p:strVal val="visible"/>
                                      </p:to>
                                    </p:set>
                                    <p:animEffect transition="in" filter="fade">
                                      <p:cBhvr>
                                        <p:cTn id="20" dur="500"/>
                                        <p:tgtEl>
                                          <p:spTgt spid="9638"/>
                                        </p:tgtEl>
                                      </p:cBhvr>
                                    </p:animEffect>
                                  </p:childTnLst>
                                </p:cTn>
                              </p:par>
                              <p:par>
                                <p:cTn id="21" presetID="10" presetClass="entr" presetSubtype="0" fill="hold" nodeType="withEffect">
                                  <p:stCondLst>
                                    <p:cond delay="0"/>
                                  </p:stCondLst>
                                  <p:childTnLst>
                                    <p:set>
                                      <p:cBhvr>
                                        <p:cTn id="22" dur="1" fill="hold">
                                          <p:stCondLst>
                                            <p:cond delay="0"/>
                                          </p:stCondLst>
                                        </p:cTn>
                                        <p:tgtEl>
                                          <p:spTgt spid="9627"/>
                                        </p:tgtEl>
                                        <p:attrNameLst>
                                          <p:attrName>style.visibility</p:attrName>
                                        </p:attrNameLst>
                                      </p:cBhvr>
                                      <p:to>
                                        <p:strVal val="visible"/>
                                      </p:to>
                                    </p:set>
                                    <p:animEffect transition="in" filter="fade">
                                      <p:cBhvr>
                                        <p:cTn id="23" dur="500"/>
                                        <p:tgtEl>
                                          <p:spTgt spid="9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43"/>
        <p:cNvGrpSpPr/>
        <p:nvPr/>
      </p:nvGrpSpPr>
      <p:grpSpPr>
        <a:xfrm>
          <a:off x="0" y="0"/>
          <a:ext cx="0" cy="0"/>
          <a:chOff x="0" y="0"/>
          <a:chExt cx="0" cy="0"/>
        </a:xfrm>
      </p:grpSpPr>
      <p:sp>
        <p:nvSpPr>
          <p:cNvPr id="9644" name="Google Shape;9644;p153"/>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3-way handshake FSM</a:t>
            </a:r>
            <a:endParaRPr sz="4400" b="0"/>
          </a:p>
        </p:txBody>
      </p:sp>
      <p:sp>
        <p:nvSpPr>
          <p:cNvPr id="9645" name="Google Shape;9645;p15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a:buNone/>
            </a:pPr>
            <a:r>
              <a:rPr lang="en-US" sz="1100" b="0" i="0" u="none" strike="noStrike" cap="none">
                <a:solidFill>
                  <a:srgbClr val="7F7F7F"/>
                </a:solidFill>
                <a:latin typeface="Calibri"/>
                <a:ea typeface="Calibri"/>
                <a:cs typeface="Calibri"/>
                <a:sym typeface="Calibri"/>
              </a:rPr>
              <a:t>Transport Layer: 3-</a:t>
            </a:r>
            <a:fld id="{00000000-1234-1234-1234-123412341234}" type="slidenum">
              <a:rPr lang="en-US" sz="1100" b="0" i="0" u="none" strike="noStrike" cap="none">
                <a:solidFill>
                  <a:srgbClr val="7F7F7F"/>
                </a:solidFill>
                <a:latin typeface="Calibri"/>
                <a:ea typeface="Calibri"/>
                <a:cs typeface="Calibri"/>
                <a:sym typeface="Calibri"/>
              </a:rPr>
              <a:t>148</a:t>
            </a:fld>
            <a:endParaRPr sz="1100" b="0" i="0" u="none" strike="noStrike" cap="none">
              <a:solidFill>
                <a:srgbClr val="7F7F7F"/>
              </a:solidFill>
              <a:latin typeface="Calibri"/>
              <a:ea typeface="Calibri"/>
              <a:cs typeface="Calibri"/>
              <a:sym typeface="Calibri"/>
            </a:endParaRPr>
          </a:p>
        </p:txBody>
      </p:sp>
      <p:grpSp>
        <p:nvGrpSpPr>
          <p:cNvPr id="9646" name="Google Shape;9646;p153"/>
          <p:cNvGrpSpPr/>
          <p:nvPr/>
        </p:nvGrpSpPr>
        <p:grpSpPr>
          <a:xfrm>
            <a:off x="4909203" y="1183947"/>
            <a:ext cx="876300" cy="827087"/>
            <a:chOff x="1778" y="1720"/>
            <a:chExt cx="722" cy="642"/>
          </a:xfrm>
        </p:grpSpPr>
        <p:sp>
          <p:nvSpPr>
            <p:cNvPr id="9647" name="Google Shape;9647;p153"/>
            <p:cNvSpPr/>
            <p:nvPr/>
          </p:nvSpPr>
          <p:spPr>
            <a:xfrm>
              <a:off x="1825" y="1720"/>
              <a:ext cx="675" cy="612"/>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648" name="Google Shape;9648;p153"/>
            <p:cNvSpPr/>
            <p:nvPr/>
          </p:nvSpPr>
          <p:spPr>
            <a:xfrm>
              <a:off x="1778" y="1750"/>
              <a:ext cx="675" cy="612"/>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649" name="Google Shape;9649;p153"/>
          <p:cNvSpPr txBox="1"/>
          <p:nvPr/>
        </p:nvSpPr>
        <p:spPr>
          <a:xfrm>
            <a:off x="4904440" y="1404609"/>
            <a:ext cx="8445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closed</a:t>
            </a:r>
            <a:endParaRPr/>
          </a:p>
        </p:txBody>
      </p:sp>
      <p:sp>
        <p:nvSpPr>
          <p:cNvPr id="9650" name="Google Shape;9650;p153"/>
          <p:cNvSpPr txBox="1"/>
          <p:nvPr/>
        </p:nvSpPr>
        <p:spPr>
          <a:xfrm>
            <a:off x="4326580" y="2451035"/>
            <a:ext cx="341313"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Noto Sans Symbols"/>
                <a:ea typeface="Noto Sans Symbols"/>
                <a:cs typeface="Noto Sans Symbols"/>
                <a:sym typeface="Noto Sans Symbols"/>
              </a:rPr>
              <a:t>Λ</a:t>
            </a:r>
            <a:endParaRPr/>
          </a:p>
        </p:txBody>
      </p:sp>
      <p:grpSp>
        <p:nvGrpSpPr>
          <p:cNvPr id="9651" name="Google Shape;9651;p153"/>
          <p:cNvGrpSpPr/>
          <p:nvPr/>
        </p:nvGrpSpPr>
        <p:grpSpPr>
          <a:xfrm>
            <a:off x="4876204" y="3541092"/>
            <a:ext cx="876300" cy="827088"/>
            <a:chOff x="1778" y="1720"/>
            <a:chExt cx="722" cy="642"/>
          </a:xfrm>
        </p:grpSpPr>
        <p:sp>
          <p:nvSpPr>
            <p:cNvPr id="9652" name="Google Shape;9652;p153"/>
            <p:cNvSpPr/>
            <p:nvPr/>
          </p:nvSpPr>
          <p:spPr>
            <a:xfrm>
              <a:off x="1825" y="1720"/>
              <a:ext cx="675" cy="612"/>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653" name="Google Shape;9653;p153"/>
            <p:cNvSpPr/>
            <p:nvPr/>
          </p:nvSpPr>
          <p:spPr>
            <a:xfrm>
              <a:off x="1778" y="1750"/>
              <a:ext cx="675" cy="612"/>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654" name="Google Shape;9654;p153"/>
          <p:cNvSpPr txBox="1"/>
          <p:nvPr/>
        </p:nvSpPr>
        <p:spPr>
          <a:xfrm>
            <a:off x="4934941" y="3761755"/>
            <a:ext cx="7175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listen</a:t>
            </a:r>
            <a:endParaRPr/>
          </a:p>
        </p:txBody>
      </p:sp>
      <p:grpSp>
        <p:nvGrpSpPr>
          <p:cNvPr id="9655" name="Google Shape;9655;p153"/>
          <p:cNvGrpSpPr/>
          <p:nvPr/>
        </p:nvGrpSpPr>
        <p:grpSpPr>
          <a:xfrm>
            <a:off x="2780646" y="4286295"/>
            <a:ext cx="876300" cy="827087"/>
            <a:chOff x="1778" y="1720"/>
            <a:chExt cx="722" cy="642"/>
          </a:xfrm>
        </p:grpSpPr>
        <p:sp>
          <p:nvSpPr>
            <p:cNvPr id="9656" name="Google Shape;9656;p153"/>
            <p:cNvSpPr/>
            <p:nvPr/>
          </p:nvSpPr>
          <p:spPr>
            <a:xfrm>
              <a:off x="1825" y="1720"/>
              <a:ext cx="675" cy="612"/>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657" name="Google Shape;9657;p153"/>
            <p:cNvSpPr/>
            <p:nvPr/>
          </p:nvSpPr>
          <p:spPr>
            <a:xfrm>
              <a:off x="1778" y="1750"/>
              <a:ext cx="675" cy="612"/>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658" name="Google Shape;9658;p153"/>
          <p:cNvSpPr txBox="1"/>
          <p:nvPr/>
        </p:nvSpPr>
        <p:spPr>
          <a:xfrm>
            <a:off x="2871133" y="4484732"/>
            <a:ext cx="654050" cy="530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SYN</a:t>
            </a:r>
            <a:endParaRPr/>
          </a:p>
          <a:p>
            <a:pPr marL="0" marR="0" lvl="0" indent="0" algn="ctr" rtl="0">
              <a:lnSpc>
                <a:spcPct val="8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rcvd</a:t>
            </a:r>
            <a:endParaRPr/>
          </a:p>
        </p:txBody>
      </p:sp>
      <p:grpSp>
        <p:nvGrpSpPr>
          <p:cNvPr id="9659" name="Google Shape;9659;p153"/>
          <p:cNvGrpSpPr/>
          <p:nvPr/>
        </p:nvGrpSpPr>
        <p:grpSpPr>
          <a:xfrm>
            <a:off x="6337953" y="4127172"/>
            <a:ext cx="876300" cy="827087"/>
            <a:chOff x="1778" y="1720"/>
            <a:chExt cx="722" cy="642"/>
          </a:xfrm>
        </p:grpSpPr>
        <p:sp>
          <p:nvSpPr>
            <p:cNvPr id="9660" name="Google Shape;9660;p153"/>
            <p:cNvSpPr/>
            <p:nvPr/>
          </p:nvSpPr>
          <p:spPr>
            <a:xfrm>
              <a:off x="1825" y="1720"/>
              <a:ext cx="675" cy="612"/>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661" name="Google Shape;9661;p153"/>
            <p:cNvSpPr/>
            <p:nvPr/>
          </p:nvSpPr>
          <p:spPr>
            <a:xfrm>
              <a:off x="1778" y="1750"/>
              <a:ext cx="675" cy="612"/>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662" name="Google Shape;9662;p153"/>
          <p:cNvSpPr txBox="1"/>
          <p:nvPr/>
        </p:nvSpPr>
        <p:spPr>
          <a:xfrm>
            <a:off x="6428440" y="4325609"/>
            <a:ext cx="654050" cy="530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SYN</a:t>
            </a:r>
            <a:endParaRPr/>
          </a:p>
          <a:p>
            <a:pPr marL="0" marR="0" lvl="0" indent="0" algn="ctr" rtl="0">
              <a:lnSpc>
                <a:spcPct val="8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sent</a:t>
            </a:r>
            <a:endParaRPr/>
          </a:p>
        </p:txBody>
      </p:sp>
      <p:grpSp>
        <p:nvGrpSpPr>
          <p:cNvPr id="9663" name="Google Shape;9663;p153"/>
          <p:cNvGrpSpPr/>
          <p:nvPr/>
        </p:nvGrpSpPr>
        <p:grpSpPr>
          <a:xfrm>
            <a:off x="4904440" y="4998709"/>
            <a:ext cx="876300" cy="827088"/>
            <a:chOff x="1778" y="1720"/>
            <a:chExt cx="722" cy="642"/>
          </a:xfrm>
        </p:grpSpPr>
        <p:sp>
          <p:nvSpPr>
            <p:cNvPr id="9664" name="Google Shape;9664;p153"/>
            <p:cNvSpPr/>
            <p:nvPr/>
          </p:nvSpPr>
          <p:spPr>
            <a:xfrm>
              <a:off x="1825" y="1720"/>
              <a:ext cx="675" cy="612"/>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665" name="Google Shape;9665;p153"/>
            <p:cNvSpPr/>
            <p:nvPr/>
          </p:nvSpPr>
          <p:spPr>
            <a:xfrm>
              <a:off x="1778" y="1750"/>
              <a:ext cx="675" cy="612"/>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666" name="Google Shape;9666;p153"/>
          <p:cNvSpPr txBox="1"/>
          <p:nvPr/>
        </p:nvSpPr>
        <p:spPr>
          <a:xfrm>
            <a:off x="4866340" y="5286047"/>
            <a:ext cx="933450" cy="31115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ESTAB</a:t>
            </a:r>
            <a:endParaRPr/>
          </a:p>
        </p:txBody>
      </p:sp>
      <p:sp>
        <p:nvSpPr>
          <p:cNvPr id="9667" name="Google Shape;9667;p153"/>
          <p:cNvSpPr txBox="1"/>
          <p:nvPr/>
        </p:nvSpPr>
        <p:spPr>
          <a:xfrm>
            <a:off x="6715778" y="2476652"/>
            <a:ext cx="5534025" cy="646331"/>
          </a:xfrm>
          <a:prstGeom prst="rect">
            <a:avLst/>
          </a:prstGeom>
          <a:noFill/>
          <a:ln>
            <a:noFill/>
          </a:ln>
        </p:spPr>
        <p:txBody>
          <a:bodyPr spcFirstLastPara="1" wrap="square" lIns="91425" tIns="45700" rIns="91425" bIns="45700" anchor="t" anchorCtr="0">
            <a:spAutoFit/>
          </a:bodyPr>
          <a:lstStyle/>
          <a:p>
            <a:pPr marL="231775" marR="0" lvl="0" indent="-231775" algn="l" rtl="0">
              <a:lnSpc>
                <a:spcPct val="100000"/>
              </a:lnSpc>
              <a:spcBef>
                <a:spcPts val="0"/>
              </a:spcBef>
              <a:spcAft>
                <a:spcPts val="0"/>
              </a:spcAft>
              <a:buClr>
                <a:srgbClr val="000000"/>
              </a:buClr>
              <a:buSzPts val="1800"/>
              <a:buFont typeface="Courier New"/>
              <a:buNone/>
            </a:pPr>
            <a:r>
              <a:rPr lang="en-US" sz="1800" b="1" i="0" u="none" strike="noStrike" cap="none">
                <a:solidFill>
                  <a:srgbClr val="000000"/>
                </a:solidFill>
                <a:latin typeface="Courier New"/>
                <a:ea typeface="Courier New"/>
                <a:cs typeface="Courier New"/>
                <a:sym typeface="Courier New"/>
              </a:rPr>
              <a:t>Socket clientSocket =   </a:t>
            </a:r>
            <a:endParaRPr/>
          </a:p>
          <a:p>
            <a:pPr marL="231775" marR="0" lvl="0" indent="-231775" algn="l" rtl="0">
              <a:lnSpc>
                <a:spcPct val="100000"/>
              </a:lnSpc>
              <a:spcBef>
                <a:spcPts val="0"/>
              </a:spcBef>
              <a:spcAft>
                <a:spcPts val="0"/>
              </a:spcAft>
              <a:buClr>
                <a:srgbClr val="000000"/>
              </a:buClr>
              <a:buSzPts val="1800"/>
              <a:buFont typeface="Courier New"/>
              <a:buNone/>
            </a:pPr>
            <a:r>
              <a:rPr lang="en-US" sz="1800" b="1" i="0" u="none" strike="noStrike" cap="none">
                <a:solidFill>
                  <a:srgbClr val="000000"/>
                </a:solidFill>
                <a:latin typeface="Courier New"/>
                <a:ea typeface="Courier New"/>
                <a:cs typeface="Courier New"/>
                <a:sym typeface="Courier New"/>
              </a:rPr>
              <a:t>  newSocket("hostname","port number");</a:t>
            </a:r>
            <a:endParaRPr/>
          </a:p>
        </p:txBody>
      </p:sp>
      <p:cxnSp>
        <p:nvCxnSpPr>
          <p:cNvPr id="9668" name="Google Shape;9668;p153"/>
          <p:cNvCxnSpPr/>
          <p:nvPr/>
        </p:nvCxnSpPr>
        <p:spPr>
          <a:xfrm>
            <a:off x="6953903" y="3152854"/>
            <a:ext cx="3938215" cy="0"/>
          </a:xfrm>
          <a:prstGeom prst="straightConnector1">
            <a:avLst/>
          </a:prstGeom>
          <a:noFill/>
          <a:ln w="9525" cap="flat" cmpd="sng">
            <a:solidFill>
              <a:srgbClr val="000000"/>
            </a:solidFill>
            <a:prstDash val="solid"/>
            <a:round/>
            <a:headEnd type="none" w="med" len="med"/>
            <a:tailEnd type="none" w="med" len="med"/>
          </a:ln>
        </p:spPr>
      </p:cxnSp>
      <p:sp>
        <p:nvSpPr>
          <p:cNvPr id="9669" name="Google Shape;9669;p153"/>
          <p:cNvSpPr txBox="1"/>
          <p:nvPr/>
        </p:nvSpPr>
        <p:spPr>
          <a:xfrm>
            <a:off x="8067650" y="3204367"/>
            <a:ext cx="141096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SYN(seq=x)</a:t>
            </a:r>
            <a:endParaRPr/>
          </a:p>
        </p:txBody>
      </p:sp>
      <p:sp>
        <p:nvSpPr>
          <p:cNvPr id="9670" name="Google Shape;9670;p153"/>
          <p:cNvSpPr/>
          <p:nvPr/>
        </p:nvSpPr>
        <p:spPr>
          <a:xfrm>
            <a:off x="5801378" y="1664959"/>
            <a:ext cx="914400" cy="2384425"/>
          </a:xfrm>
          <a:custGeom>
            <a:avLst/>
            <a:gdLst/>
            <a:ahLst/>
            <a:cxnLst/>
            <a:rect l="l" t="t" r="r" b="b"/>
            <a:pathLst>
              <a:path w="576" h="1138" extrusionOk="0">
                <a:moveTo>
                  <a:pt x="0" y="0"/>
                </a:moveTo>
                <a:lnTo>
                  <a:pt x="576" y="0"/>
                </a:lnTo>
                <a:lnTo>
                  <a:pt x="576" y="1138"/>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9671" name="Google Shape;9671;p153"/>
          <p:cNvCxnSpPr/>
          <p:nvPr/>
        </p:nvCxnSpPr>
        <p:spPr>
          <a:xfrm>
            <a:off x="5293378" y="2071358"/>
            <a:ext cx="0" cy="1469734"/>
          </a:xfrm>
          <a:prstGeom prst="straightConnector1">
            <a:avLst/>
          </a:prstGeom>
          <a:noFill/>
          <a:ln w="9525" cap="flat" cmpd="sng">
            <a:solidFill>
              <a:srgbClr val="000000"/>
            </a:solidFill>
            <a:prstDash val="solid"/>
            <a:round/>
            <a:headEnd type="none" w="med" len="med"/>
            <a:tailEnd type="triangle" w="med" len="med"/>
          </a:ln>
        </p:spPr>
      </p:cxnSp>
      <p:sp>
        <p:nvSpPr>
          <p:cNvPr id="9672" name="Google Shape;9672;p153"/>
          <p:cNvSpPr txBox="1"/>
          <p:nvPr/>
        </p:nvSpPr>
        <p:spPr>
          <a:xfrm>
            <a:off x="1312394" y="1852065"/>
            <a:ext cx="4192353" cy="646331"/>
          </a:xfrm>
          <a:prstGeom prst="rect">
            <a:avLst/>
          </a:prstGeom>
          <a:noFill/>
          <a:ln>
            <a:noFill/>
          </a:ln>
        </p:spPr>
        <p:txBody>
          <a:bodyPr spcFirstLastPara="1" wrap="square" lIns="91425" tIns="45700" rIns="91425" bIns="45700" anchor="t" anchorCtr="0">
            <a:spAutoFit/>
          </a:bodyPr>
          <a:lstStyle/>
          <a:p>
            <a:pPr marL="231775" marR="0" lvl="0" indent="-231775" algn="l" rtl="0">
              <a:lnSpc>
                <a:spcPct val="100000"/>
              </a:lnSpc>
              <a:spcBef>
                <a:spcPts val="0"/>
              </a:spcBef>
              <a:spcAft>
                <a:spcPts val="0"/>
              </a:spcAft>
              <a:buClr>
                <a:srgbClr val="000000"/>
              </a:buClr>
              <a:buSzPts val="1800"/>
              <a:buFont typeface="Courier New"/>
              <a:buNone/>
            </a:pPr>
            <a:r>
              <a:rPr lang="en-US" sz="1800" b="1" i="0" u="none" strike="noStrike" cap="none">
                <a:solidFill>
                  <a:srgbClr val="000000"/>
                </a:solidFill>
                <a:latin typeface="Courier New"/>
                <a:ea typeface="Courier New"/>
                <a:cs typeface="Courier New"/>
                <a:sym typeface="Courier New"/>
              </a:rPr>
              <a:t>Socket connectionSocket = welcomeSocket.accept();</a:t>
            </a:r>
            <a:endParaRPr/>
          </a:p>
        </p:txBody>
      </p:sp>
      <p:cxnSp>
        <p:nvCxnSpPr>
          <p:cNvPr id="9673" name="Google Shape;9673;p153"/>
          <p:cNvCxnSpPr/>
          <p:nvPr/>
        </p:nvCxnSpPr>
        <p:spPr>
          <a:xfrm>
            <a:off x="1574741" y="2476652"/>
            <a:ext cx="3154456" cy="0"/>
          </a:xfrm>
          <a:prstGeom prst="straightConnector1">
            <a:avLst/>
          </a:prstGeom>
          <a:noFill/>
          <a:ln w="9525" cap="flat" cmpd="sng">
            <a:solidFill>
              <a:srgbClr val="000000"/>
            </a:solidFill>
            <a:prstDash val="solid"/>
            <a:round/>
            <a:headEnd type="none" w="med" len="med"/>
            <a:tailEnd type="none" w="med" len="med"/>
          </a:ln>
        </p:spPr>
      </p:cxnSp>
      <p:sp>
        <p:nvSpPr>
          <p:cNvPr id="9674" name="Google Shape;9674;p153"/>
          <p:cNvSpPr/>
          <p:nvPr/>
        </p:nvSpPr>
        <p:spPr>
          <a:xfrm>
            <a:off x="3187433" y="3972565"/>
            <a:ext cx="1579563" cy="283385"/>
          </a:xfrm>
          <a:custGeom>
            <a:avLst/>
            <a:gdLst/>
            <a:ahLst/>
            <a:cxnLst/>
            <a:rect l="l" t="t" r="r" b="b"/>
            <a:pathLst>
              <a:path w="1123" h="235" extrusionOk="0">
                <a:moveTo>
                  <a:pt x="1123" y="0"/>
                </a:moveTo>
                <a:lnTo>
                  <a:pt x="0" y="0"/>
                </a:lnTo>
                <a:lnTo>
                  <a:pt x="0" y="235"/>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675" name="Google Shape;9675;p153"/>
          <p:cNvSpPr txBox="1"/>
          <p:nvPr/>
        </p:nvSpPr>
        <p:spPr>
          <a:xfrm>
            <a:off x="2635196" y="2905517"/>
            <a:ext cx="88998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SYN(x)</a:t>
            </a:r>
            <a:endParaRPr/>
          </a:p>
        </p:txBody>
      </p:sp>
      <p:cxnSp>
        <p:nvCxnSpPr>
          <p:cNvPr id="9676" name="Google Shape;9676;p153"/>
          <p:cNvCxnSpPr/>
          <p:nvPr/>
        </p:nvCxnSpPr>
        <p:spPr>
          <a:xfrm>
            <a:off x="2138008" y="3267740"/>
            <a:ext cx="1965325" cy="0"/>
          </a:xfrm>
          <a:prstGeom prst="straightConnector1">
            <a:avLst/>
          </a:prstGeom>
          <a:noFill/>
          <a:ln w="9525" cap="flat" cmpd="sng">
            <a:solidFill>
              <a:srgbClr val="000000"/>
            </a:solidFill>
            <a:prstDash val="solid"/>
            <a:round/>
            <a:headEnd type="none" w="med" len="med"/>
            <a:tailEnd type="none" w="med" len="med"/>
          </a:ln>
        </p:spPr>
      </p:cxnSp>
      <p:sp>
        <p:nvSpPr>
          <p:cNvPr id="9677" name="Google Shape;9677;p153"/>
          <p:cNvSpPr txBox="1"/>
          <p:nvPr/>
        </p:nvSpPr>
        <p:spPr>
          <a:xfrm>
            <a:off x="1312394" y="3064442"/>
            <a:ext cx="3442821" cy="940257"/>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Tahoma"/>
              <a:buNone/>
            </a:pPr>
            <a:endParaRPr sz="1400" b="0" i="0" u="none" strike="noStrike" cap="none">
              <a:solidFill>
                <a:srgbClr val="000000"/>
              </a:solidFill>
              <a:latin typeface="Tahoma"/>
              <a:ea typeface="Tahoma"/>
              <a:cs typeface="Tahoma"/>
              <a:sym typeface="Tahoma"/>
            </a:endParaRPr>
          </a:p>
          <a:p>
            <a:pPr marL="0" marR="0" lvl="0" indent="0" algn="ctr" rtl="0">
              <a:lnSpc>
                <a:spcPct val="90000"/>
              </a:lnSpc>
              <a:spcBef>
                <a:spcPts val="30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SYNACK(seq=y,ACKnum=x+1)</a:t>
            </a:r>
            <a:endParaRPr/>
          </a:p>
          <a:p>
            <a:pPr marL="0" marR="0" lvl="0" indent="0" algn="ct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create new socket for communication back to client</a:t>
            </a:r>
            <a:endParaRPr/>
          </a:p>
        </p:txBody>
      </p:sp>
      <p:sp>
        <p:nvSpPr>
          <p:cNvPr id="9678" name="Google Shape;9678;p153"/>
          <p:cNvSpPr/>
          <p:nvPr/>
        </p:nvSpPr>
        <p:spPr>
          <a:xfrm rot="10800000" flipH="1">
            <a:off x="3187433" y="5174744"/>
            <a:ext cx="1656682" cy="212901"/>
          </a:xfrm>
          <a:custGeom>
            <a:avLst/>
            <a:gdLst/>
            <a:ahLst/>
            <a:cxnLst/>
            <a:rect l="l" t="t" r="r" b="b"/>
            <a:pathLst>
              <a:path w="1123" h="235" extrusionOk="0">
                <a:moveTo>
                  <a:pt x="1123" y="0"/>
                </a:moveTo>
                <a:lnTo>
                  <a:pt x="0" y="0"/>
                </a:lnTo>
                <a:lnTo>
                  <a:pt x="0" y="235"/>
                </a:lnTo>
              </a:path>
            </a:pathLst>
          </a:custGeom>
          <a:noFill/>
          <a:ln w="9525" cap="flat" cmpd="sng">
            <a:solidFill>
              <a:srgbClr val="000000"/>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679" name="Google Shape;9679;p153"/>
          <p:cNvSpPr/>
          <p:nvPr/>
        </p:nvSpPr>
        <p:spPr>
          <a:xfrm rot="10800000">
            <a:off x="5831540" y="5032047"/>
            <a:ext cx="947738" cy="373062"/>
          </a:xfrm>
          <a:custGeom>
            <a:avLst/>
            <a:gdLst/>
            <a:ahLst/>
            <a:cxnLst/>
            <a:rect l="l" t="t" r="r" b="b"/>
            <a:pathLst>
              <a:path w="1123" h="235" extrusionOk="0">
                <a:moveTo>
                  <a:pt x="1123" y="0"/>
                </a:moveTo>
                <a:lnTo>
                  <a:pt x="0" y="0"/>
                </a:lnTo>
                <a:lnTo>
                  <a:pt x="0" y="235"/>
                </a:lnTo>
              </a:path>
            </a:pathLst>
          </a:custGeom>
          <a:noFill/>
          <a:ln w="9525" cap="flat" cmpd="sng">
            <a:solidFill>
              <a:srgbClr val="000000"/>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680" name="Google Shape;9680;p153"/>
          <p:cNvGrpSpPr/>
          <p:nvPr/>
        </p:nvGrpSpPr>
        <p:grpSpPr>
          <a:xfrm>
            <a:off x="6804625" y="4883585"/>
            <a:ext cx="3334567" cy="1077738"/>
            <a:chOff x="7127280" y="4908222"/>
            <a:chExt cx="3334567" cy="1077738"/>
          </a:xfrm>
        </p:grpSpPr>
        <p:sp>
          <p:nvSpPr>
            <p:cNvPr id="9681" name="Google Shape;9681;p153"/>
            <p:cNvSpPr txBox="1"/>
            <p:nvPr/>
          </p:nvSpPr>
          <p:spPr>
            <a:xfrm>
              <a:off x="7127280" y="4908222"/>
              <a:ext cx="3334567" cy="76020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a:p>
              <a:pPr marL="0" marR="0" lvl="0" indent="0" algn="ctr"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SYNACK(seq=y,ACKnum=x+1)</a:t>
              </a:r>
              <a:endParaRPr/>
            </a:p>
            <a:p>
              <a:pPr marL="0" marR="0" lvl="0" indent="0" algn="ctr" rtl="0">
                <a:lnSpc>
                  <a:spcPct val="9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9682" name="Google Shape;9682;p153"/>
            <p:cNvCxnSpPr/>
            <p:nvPr/>
          </p:nvCxnSpPr>
          <p:spPr>
            <a:xfrm>
              <a:off x="7272381" y="5430091"/>
              <a:ext cx="2528888" cy="0"/>
            </a:xfrm>
            <a:prstGeom prst="straightConnector1">
              <a:avLst/>
            </a:prstGeom>
            <a:noFill/>
            <a:ln w="9525" cap="flat" cmpd="sng">
              <a:solidFill>
                <a:srgbClr val="000000"/>
              </a:solidFill>
              <a:prstDash val="solid"/>
              <a:round/>
              <a:headEnd type="none" w="med" len="med"/>
              <a:tailEnd type="none" w="med" len="med"/>
            </a:ln>
          </p:spPr>
        </p:cxnSp>
        <p:sp>
          <p:nvSpPr>
            <p:cNvPr id="9683" name="Google Shape;9683;p153"/>
            <p:cNvSpPr txBox="1"/>
            <p:nvPr/>
          </p:nvSpPr>
          <p:spPr>
            <a:xfrm>
              <a:off x="7144177" y="5225752"/>
              <a:ext cx="2214068" cy="76020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a:p>
              <a:pPr marL="0" marR="0" lvl="0" indent="0" algn="ctr"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ACK(ACKnum=y+1)</a:t>
              </a:r>
              <a:endParaRPr/>
            </a:p>
            <a:p>
              <a:pPr marL="0" marR="0" lvl="0" indent="0" algn="ctr" rtl="0">
                <a:lnSpc>
                  <a:spcPct val="9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grpSp>
        <p:nvGrpSpPr>
          <p:cNvPr id="9684" name="Google Shape;9684;p153"/>
          <p:cNvGrpSpPr/>
          <p:nvPr/>
        </p:nvGrpSpPr>
        <p:grpSpPr>
          <a:xfrm>
            <a:off x="2515129" y="5328824"/>
            <a:ext cx="2214068" cy="798513"/>
            <a:chOff x="1893200" y="5293984"/>
            <a:chExt cx="2214068" cy="798513"/>
          </a:xfrm>
        </p:grpSpPr>
        <p:cxnSp>
          <p:nvCxnSpPr>
            <p:cNvPr id="9685" name="Google Shape;9685;p153"/>
            <p:cNvCxnSpPr/>
            <p:nvPr/>
          </p:nvCxnSpPr>
          <p:spPr>
            <a:xfrm>
              <a:off x="2067578" y="5760709"/>
              <a:ext cx="1965325" cy="0"/>
            </a:xfrm>
            <a:prstGeom prst="straightConnector1">
              <a:avLst/>
            </a:prstGeom>
            <a:noFill/>
            <a:ln w="9525" cap="flat" cmpd="sng">
              <a:solidFill>
                <a:srgbClr val="000000"/>
              </a:solidFill>
              <a:prstDash val="solid"/>
              <a:round/>
              <a:headEnd type="none" w="med" len="med"/>
              <a:tailEnd type="none" w="med" len="med"/>
            </a:ln>
          </p:spPr>
        </p:cxnSp>
        <p:sp>
          <p:nvSpPr>
            <p:cNvPr id="9686" name="Google Shape;9686;p153"/>
            <p:cNvSpPr txBox="1"/>
            <p:nvPr/>
          </p:nvSpPr>
          <p:spPr>
            <a:xfrm>
              <a:off x="1893200" y="5293984"/>
              <a:ext cx="221406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Tahoma"/>
                <a:buNone/>
              </a:pPr>
              <a:endParaRPr sz="1400" b="0" i="0" u="none" strike="noStrike" cap="none">
                <a:solidFill>
                  <a:srgbClr val="000000"/>
                </a:solidFill>
                <a:latin typeface="Tahoma"/>
                <a:ea typeface="Tahoma"/>
                <a:cs typeface="Tahoma"/>
                <a:sym typeface="Tahoma"/>
              </a:endParaRPr>
            </a:p>
            <a:p>
              <a:pPr marL="0" marR="0" lvl="0" indent="0" algn="ctr"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ACK(ACKnum=y+1)</a:t>
              </a:r>
              <a:endParaRPr/>
            </a:p>
            <a:p>
              <a:pPr marL="0" marR="0" lvl="0" indent="0" algn="ctr" rtl="0">
                <a:lnSpc>
                  <a:spcPct val="90000"/>
                </a:lnSpc>
                <a:spcBef>
                  <a:spcPts val="0"/>
                </a:spcBef>
                <a:spcAft>
                  <a:spcPts val="0"/>
                </a:spcAft>
                <a:buClr>
                  <a:schemeClr val="dk1"/>
                </a:buClr>
                <a:buSzPts val="1400"/>
                <a:buFont typeface="Tahoma"/>
                <a:buNone/>
              </a:pPr>
              <a:endParaRPr sz="1400" b="0" i="0" u="none" strike="noStrike" cap="none">
                <a:solidFill>
                  <a:srgbClr val="000000"/>
                </a:solidFill>
                <a:latin typeface="Tahoma"/>
                <a:ea typeface="Tahoma"/>
                <a:cs typeface="Tahoma"/>
                <a:sym typeface="Tahoma"/>
              </a:endParaRPr>
            </a:p>
          </p:txBody>
        </p:sp>
        <p:sp>
          <p:nvSpPr>
            <p:cNvPr id="9687" name="Google Shape;9687;p153"/>
            <p:cNvSpPr txBox="1"/>
            <p:nvPr/>
          </p:nvSpPr>
          <p:spPr>
            <a:xfrm>
              <a:off x="2778778" y="5725784"/>
              <a:ext cx="341312"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Noto Sans Symbols"/>
                  <a:ea typeface="Noto Sans Symbols"/>
                  <a:cs typeface="Noto Sans Symbols"/>
                  <a:sym typeface="Noto Sans Symbols"/>
                </a:rPr>
                <a:t>Λ</a:t>
              </a:r>
              <a:endParaRPr/>
            </a:p>
          </p:txBody>
        </p:sp>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692"/>
        <p:cNvGrpSpPr/>
        <p:nvPr/>
      </p:nvGrpSpPr>
      <p:grpSpPr>
        <a:xfrm>
          <a:off x="0" y="0"/>
          <a:ext cx="0" cy="0"/>
          <a:chOff x="0" y="0"/>
          <a:chExt cx="0" cy="0"/>
        </a:xfrm>
      </p:grpSpPr>
      <p:sp>
        <p:nvSpPr>
          <p:cNvPr id="9693" name="Google Shape;9693;p15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149</a:t>
            </a:fld>
            <a:endParaRPr/>
          </a:p>
        </p:txBody>
      </p:sp>
      <p:sp>
        <p:nvSpPr>
          <p:cNvPr id="9694" name="Google Shape;9694;p15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Closing a TCP connection</a:t>
            </a:r>
            <a:endParaRPr/>
          </a:p>
        </p:txBody>
      </p:sp>
      <p:cxnSp>
        <p:nvCxnSpPr>
          <p:cNvPr id="9695" name="Google Shape;9695;p154"/>
          <p:cNvCxnSpPr/>
          <p:nvPr/>
        </p:nvCxnSpPr>
        <p:spPr>
          <a:xfrm flipH="1">
            <a:off x="5341004" y="2059231"/>
            <a:ext cx="1587" cy="3948112"/>
          </a:xfrm>
          <a:prstGeom prst="straightConnector1">
            <a:avLst/>
          </a:prstGeom>
          <a:noFill/>
          <a:ln w="9525" cap="flat" cmpd="sng">
            <a:solidFill>
              <a:srgbClr val="777777"/>
            </a:solidFill>
            <a:prstDash val="solid"/>
            <a:round/>
            <a:headEnd type="none" w="med" len="med"/>
            <a:tailEnd type="none" w="med" len="med"/>
          </a:ln>
        </p:spPr>
      </p:cxnSp>
      <p:cxnSp>
        <p:nvCxnSpPr>
          <p:cNvPr id="9696" name="Google Shape;9696;p154"/>
          <p:cNvCxnSpPr/>
          <p:nvPr/>
        </p:nvCxnSpPr>
        <p:spPr>
          <a:xfrm flipH="1">
            <a:off x="7930216" y="2129081"/>
            <a:ext cx="1588" cy="3417887"/>
          </a:xfrm>
          <a:prstGeom prst="straightConnector1">
            <a:avLst/>
          </a:prstGeom>
          <a:noFill/>
          <a:ln w="9525" cap="flat" cmpd="sng">
            <a:solidFill>
              <a:srgbClr val="777777"/>
            </a:solidFill>
            <a:prstDash val="solid"/>
            <a:round/>
            <a:headEnd type="none" w="med" len="med"/>
            <a:tailEnd type="none" w="med" len="med"/>
          </a:ln>
        </p:spPr>
      </p:cxnSp>
      <p:grpSp>
        <p:nvGrpSpPr>
          <p:cNvPr id="9697" name="Google Shape;9697;p154"/>
          <p:cNvGrpSpPr/>
          <p:nvPr/>
        </p:nvGrpSpPr>
        <p:grpSpPr>
          <a:xfrm>
            <a:off x="2413654" y="2740268"/>
            <a:ext cx="1335087" cy="854075"/>
            <a:chOff x="343" y="1740"/>
            <a:chExt cx="841" cy="538"/>
          </a:xfrm>
        </p:grpSpPr>
        <p:sp>
          <p:nvSpPr>
            <p:cNvPr id="9698" name="Google Shape;9698;p154"/>
            <p:cNvSpPr txBox="1"/>
            <p:nvPr/>
          </p:nvSpPr>
          <p:spPr>
            <a:xfrm>
              <a:off x="343" y="2066"/>
              <a:ext cx="841"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FIN_WAIT_2</a:t>
              </a:r>
              <a:endParaRPr/>
            </a:p>
          </p:txBody>
        </p:sp>
        <p:cxnSp>
          <p:nvCxnSpPr>
            <p:cNvPr id="9699" name="Google Shape;9699;p154"/>
            <p:cNvCxnSpPr/>
            <p:nvPr/>
          </p:nvCxnSpPr>
          <p:spPr>
            <a:xfrm>
              <a:off x="634" y="1740"/>
              <a:ext cx="0" cy="356"/>
            </a:xfrm>
            <a:prstGeom prst="straightConnector1">
              <a:avLst/>
            </a:prstGeom>
            <a:noFill/>
            <a:ln w="9525" cap="flat" cmpd="sng">
              <a:solidFill>
                <a:srgbClr val="000000"/>
              </a:solidFill>
              <a:prstDash val="solid"/>
              <a:round/>
              <a:headEnd type="none" w="med" len="med"/>
              <a:tailEnd type="triangle" w="med" len="med"/>
            </a:ln>
          </p:spPr>
        </p:cxnSp>
      </p:grpSp>
      <p:grpSp>
        <p:nvGrpSpPr>
          <p:cNvPr id="9700" name="Google Shape;9700;p154"/>
          <p:cNvGrpSpPr/>
          <p:nvPr/>
        </p:nvGrpSpPr>
        <p:grpSpPr>
          <a:xfrm>
            <a:off x="9044641" y="2079868"/>
            <a:ext cx="1390650" cy="960438"/>
            <a:chOff x="4520" y="1324"/>
            <a:chExt cx="876" cy="605"/>
          </a:xfrm>
        </p:grpSpPr>
        <p:sp>
          <p:nvSpPr>
            <p:cNvPr id="9701" name="Google Shape;9701;p154"/>
            <p:cNvSpPr txBox="1"/>
            <p:nvPr/>
          </p:nvSpPr>
          <p:spPr>
            <a:xfrm>
              <a:off x="4520" y="1717"/>
              <a:ext cx="87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CLOSE_WAIT</a:t>
              </a:r>
              <a:endParaRPr/>
            </a:p>
          </p:txBody>
        </p:sp>
        <p:cxnSp>
          <p:nvCxnSpPr>
            <p:cNvPr id="9702" name="Google Shape;9702;p154"/>
            <p:cNvCxnSpPr/>
            <p:nvPr/>
          </p:nvCxnSpPr>
          <p:spPr>
            <a:xfrm>
              <a:off x="5171" y="1324"/>
              <a:ext cx="0" cy="415"/>
            </a:xfrm>
            <a:prstGeom prst="straightConnector1">
              <a:avLst/>
            </a:prstGeom>
            <a:noFill/>
            <a:ln w="9525" cap="flat" cmpd="sng">
              <a:solidFill>
                <a:srgbClr val="000000"/>
              </a:solidFill>
              <a:prstDash val="solid"/>
              <a:round/>
              <a:headEnd type="none" w="med" len="med"/>
              <a:tailEnd type="triangle" w="med" len="med"/>
            </a:ln>
          </p:spPr>
        </p:cxnSp>
      </p:grpSp>
      <p:grpSp>
        <p:nvGrpSpPr>
          <p:cNvPr id="9703" name="Google Shape;9703;p154"/>
          <p:cNvGrpSpPr/>
          <p:nvPr/>
        </p:nvGrpSpPr>
        <p:grpSpPr>
          <a:xfrm>
            <a:off x="5382279" y="3848343"/>
            <a:ext cx="2495550" cy="579438"/>
            <a:chOff x="2213" y="2438"/>
            <a:chExt cx="1572" cy="365"/>
          </a:xfrm>
        </p:grpSpPr>
        <p:cxnSp>
          <p:nvCxnSpPr>
            <p:cNvPr id="9704" name="Google Shape;9704;p154"/>
            <p:cNvCxnSpPr/>
            <p:nvPr/>
          </p:nvCxnSpPr>
          <p:spPr>
            <a:xfrm flipH="1">
              <a:off x="2213" y="2483"/>
              <a:ext cx="1572" cy="320"/>
            </a:xfrm>
            <a:prstGeom prst="straightConnector1">
              <a:avLst/>
            </a:prstGeom>
            <a:noFill/>
            <a:ln w="28575" cap="flat" cmpd="sng">
              <a:solidFill>
                <a:srgbClr val="000099"/>
              </a:solidFill>
              <a:prstDash val="solid"/>
              <a:round/>
              <a:headEnd type="none" w="med" len="med"/>
              <a:tailEnd type="triangle" w="med" len="med"/>
            </a:ln>
          </p:spPr>
        </p:cxnSp>
        <p:sp>
          <p:nvSpPr>
            <p:cNvPr id="9705" name="Google Shape;9705;p154"/>
            <p:cNvSpPr/>
            <p:nvPr/>
          </p:nvSpPr>
          <p:spPr>
            <a:xfrm>
              <a:off x="2669" y="2438"/>
              <a:ext cx="590" cy="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06" name="Google Shape;9706;p154"/>
            <p:cNvSpPr txBox="1"/>
            <p:nvPr/>
          </p:nvSpPr>
          <p:spPr>
            <a:xfrm>
              <a:off x="2455" y="2562"/>
              <a:ext cx="105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FINbit=1, seq=y</a:t>
              </a:r>
              <a:endParaRPr/>
            </a:p>
          </p:txBody>
        </p:sp>
      </p:grpSp>
      <p:grpSp>
        <p:nvGrpSpPr>
          <p:cNvPr id="9707" name="Google Shape;9707;p154"/>
          <p:cNvGrpSpPr/>
          <p:nvPr/>
        </p:nvGrpSpPr>
        <p:grpSpPr>
          <a:xfrm>
            <a:off x="5412441" y="4556368"/>
            <a:ext cx="2508250" cy="582613"/>
            <a:chOff x="2232" y="2884"/>
            <a:chExt cx="1580" cy="367"/>
          </a:xfrm>
        </p:grpSpPr>
        <p:cxnSp>
          <p:nvCxnSpPr>
            <p:cNvPr id="9708" name="Google Shape;9708;p154"/>
            <p:cNvCxnSpPr/>
            <p:nvPr/>
          </p:nvCxnSpPr>
          <p:spPr>
            <a:xfrm>
              <a:off x="2232" y="2884"/>
              <a:ext cx="1580" cy="367"/>
            </a:xfrm>
            <a:prstGeom prst="straightConnector1">
              <a:avLst/>
            </a:prstGeom>
            <a:noFill/>
            <a:ln w="28575" cap="flat" cmpd="sng">
              <a:solidFill>
                <a:srgbClr val="000099"/>
              </a:solidFill>
              <a:prstDash val="solid"/>
              <a:round/>
              <a:headEnd type="none" w="med" len="med"/>
              <a:tailEnd type="triangle" w="med" len="med"/>
            </a:ln>
          </p:spPr>
        </p:cxnSp>
        <p:sp>
          <p:nvSpPr>
            <p:cNvPr id="9709" name="Google Shape;9709;p154"/>
            <p:cNvSpPr/>
            <p:nvPr/>
          </p:nvSpPr>
          <p:spPr>
            <a:xfrm>
              <a:off x="2553" y="2995"/>
              <a:ext cx="896"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10" name="Google Shape;9710;p154"/>
            <p:cNvSpPr txBox="1"/>
            <p:nvPr/>
          </p:nvSpPr>
          <p:spPr>
            <a:xfrm>
              <a:off x="2246" y="2958"/>
              <a:ext cx="1534"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ACKbit=1; ACKnum=y+1</a:t>
              </a:r>
              <a:endParaRPr/>
            </a:p>
          </p:txBody>
        </p:sp>
      </p:grpSp>
      <p:grpSp>
        <p:nvGrpSpPr>
          <p:cNvPr id="9711" name="Google Shape;9711;p154"/>
          <p:cNvGrpSpPr/>
          <p:nvPr/>
        </p:nvGrpSpPr>
        <p:grpSpPr>
          <a:xfrm>
            <a:off x="3959879" y="2879968"/>
            <a:ext cx="4930775" cy="854075"/>
            <a:chOff x="1317" y="1828"/>
            <a:chExt cx="3106" cy="538"/>
          </a:xfrm>
        </p:grpSpPr>
        <p:cxnSp>
          <p:nvCxnSpPr>
            <p:cNvPr id="9712" name="Google Shape;9712;p154"/>
            <p:cNvCxnSpPr/>
            <p:nvPr/>
          </p:nvCxnSpPr>
          <p:spPr>
            <a:xfrm flipH="1">
              <a:off x="2186" y="1828"/>
              <a:ext cx="1580" cy="367"/>
            </a:xfrm>
            <a:prstGeom prst="straightConnector1">
              <a:avLst/>
            </a:prstGeom>
            <a:noFill/>
            <a:ln w="28575" cap="flat" cmpd="sng">
              <a:solidFill>
                <a:srgbClr val="000099"/>
              </a:solidFill>
              <a:prstDash val="solid"/>
              <a:round/>
              <a:headEnd type="none" w="med" len="med"/>
              <a:tailEnd type="triangle" w="med" len="med"/>
            </a:ln>
          </p:spPr>
        </p:cxnSp>
        <p:sp>
          <p:nvSpPr>
            <p:cNvPr id="9713" name="Google Shape;9713;p154"/>
            <p:cNvSpPr/>
            <p:nvPr/>
          </p:nvSpPr>
          <p:spPr>
            <a:xfrm>
              <a:off x="2507" y="1912"/>
              <a:ext cx="896"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14" name="Google Shape;9714;p154"/>
            <p:cNvSpPr txBox="1"/>
            <p:nvPr/>
          </p:nvSpPr>
          <p:spPr>
            <a:xfrm>
              <a:off x="2200" y="1875"/>
              <a:ext cx="1534"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ACKbit=1; ACKnum=x+1</a:t>
              </a:r>
              <a:endParaRPr/>
            </a:p>
          </p:txBody>
        </p:sp>
        <p:sp>
          <p:nvSpPr>
            <p:cNvPr id="9715" name="Google Shape;9715;p154"/>
            <p:cNvSpPr txBox="1"/>
            <p:nvPr/>
          </p:nvSpPr>
          <p:spPr>
            <a:xfrm>
              <a:off x="1317" y="2066"/>
              <a:ext cx="867" cy="30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 wait for server</a:t>
              </a:r>
              <a:endParaRPr/>
            </a:p>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close</a:t>
              </a:r>
              <a:endParaRPr/>
            </a:p>
          </p:txBody>
        </p:sp>
        <p:sp>
          <p:nvSpPr>
            <p:cNvPr id="9716" name="Google Shape;9716;p154"/>
            <p:cNvSpPr txBox="1"/>
            <p:nvPr/>
          </p:nvSpPr>
          <p:spPr>
            <a:xfrm>
              <a:off x="3822" y="1979"/>
              <a:ext cx="601" cy="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can still</a:t>
              </a:r>
              <a:endParaRPr/>
            </a:p>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 data</a:t>
              </a:r>
              <a:endParaRPr/>
            </a:p>
          </p:txBody>
        </p:sp>
      </p:grpSp>
      <p:grpSp>
        <p:nvGrpSpPr>
          <p:cNvPr id="9717" name="Google Shape;9717;p154"/>
          <p:cNvGrpSpPr/>
          <p:nvPr/>
        </p:nvGrpSpPr>
        <p:grpSpPr>
          <a:xfrm>
            <a:off x="7928629" y="3010143"/>
            <a:ext cx="2501900" cy="1735138"/>
            <a:chOff x="3817" y="1910"/>
            <a:chExt cx="1576" cy="1093"/>
          </a:xfrm>
        </p:grpSpPr>
        <p:sp>
          <p:nvSpPr>
            <p:cNvPr id="9718" name="Google Shape;9718;p154"/>
            <p:cNvSpPr txBox="1"/>
            <p:nvPr/>
          </p:nvSpPr>
          <p:spPr>
            <a:xfrm>
              <a:off x="3817" y="2703"/>
              <a:ext cx="792" cy="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can no longer</a:t>
              </a:r>
              <a:endParaRPr/>
            </a:p>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 data</a:t>
              </a:r>
              <a:endParaRPr/>
            </a:p>
          </p:txBody>
        </p:sp>
        <p:grpSp>
          <p:nvGrpSpPr>
            <p:cNvPr id="9719" name="Google Shape;9719;p154"/>
            <p:cNvGrpSpPr/>
            <p:nvPr/>
          </p:nvGrpSpPr>
          <p:grpSpPr>
            <a:xfrm>
              <a:off x="4691" y="1910"/>
              <a:ext cx="702" cy="723"/>
              <a:chOff x="4691" y="1910"/>
              <a:chExt cx="702" cy="723"/>
            </a:xfrm>
          </p:grpSpPr>
          <p:cxnSp>
            <p:nvCxnSpPr>
              <p:cNvPr id="9720" name="Google Shape;9720;p154"/>
              <p:cNvCxnSpPr/>
              <p:nvPr/>
            </p:nvCxnSpPr>
            <p:spPr>
              <a:xfrm>
                <a:off x="5167" y="1910"/>
                <a:ext cx="0" cy="562"/>
              </a:xfrm>
              <a:prstGeom prst="straightConnector1">
                <a:avLst/>
              </a:prstGeom>
              <a:noFill/>
              <a:ln w="9525" cap="flat" cmpd="sng">
                <a:solidFill>
                  <a:srgbClr val="000000"/>
                </a:solidFill>
                <a:prstDash val="solid"/>
                <a:round/>
                <a:headEnd type="none" w="med" len="med"/>
                <a:tailEnd type="triangle" w="med" len="med"/>
              </a:ln>
            </p:spPr>
          </p:cxnSp>
          <p:sp>
            <p:nvSpPr>
              <p:cNvPr id="9721" name="Google Shape;9721;p154"/>
              <p:cNvSpPr txBox="1"/>
              <p:nvPr/>
            </p:nvSpPr>
            <p:spPr>
              <a:xfrm>
                <a:off x="4691" y="2421"/>
                <a:ext cx="70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LAST_ACK</a:t>
                </a:r>
                <a:endParaRPr/>
              </a:p>
            </p:txBody>
          </p:sp>
        </p:grpSp>
      </p:grpSp>
      <p:grpSp>
        <p:nvGrpSpPr>
          <p:cNvPr id="9722" name="Google Shape;9722;p154"/>
          <p:cNvGrpSpPr/>
          <p:nvPr/>
        </p:nvGrpSpPr>
        <p:grpSpPr>
          <a:xfrm>
            <a:off x="9511366" y="4191243"/>
            <a:ext cx="917575" cy="1223963"/>
            <a:chOff x="4814" y="2654"/>
            <a:chExt cx="578" cy="771"/>
          </a:xfrm>
        </p:grpSpPr>
        <p:sp>
          <p:nvSpPr>
            <p:cNvPr id="9723" name="Google Shape;9723;p154"/>
            <p:cNvSpPr txBox="1"/>
            <p:nvPr/>
          </p:nvSpPr>
          <p:spPr>
            <a:xfrm>
              <a:off x="4814" y="3213"/>
              <a:ext cx="57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CLOSED</a:t>
              </a:r>
              <a:endParaRPr/>
            </a:p>
          </p:txBody>
        </p:sp>
        <p:cxnSp>
          <p:nvCxnSpPr>
            <p:cNvPr id="9724" name="Google Shape;9724;p154"/>
            <p:cNvCxnSpPr/>
            <p:nvPr/>
          </p:nvCxnSpPr>
          <p:spPr>
            <a:xfrm>
              <a:off x="5173" y="2654"/>
              <a:ext cx="0" cy="576"/>
            </a:xfrm>
            <a:prstGeom prst="straightConnector1">
              <a:avLst/>
            </a:prstGeom>
            <a:noFill/>
            <a:ln w="9525" cap="flat" cmpd="sng">
              <a:solidFill>
                <a:srgbClr val="000000"/>
              </a:solidFill>
              <a:prstDash val="solid"/>
              <a:round/>
              <a:headEnd type="none" w="med" len="med"/>
              <a:tailEnd type="triangle" w="med" len="med"/>
            </a:ln>
          </p:spPr>
        </p:cxnSp>
      </p:grpSp>
      <p:grpSp>
        <p:nvGrpSpPr>
          <p:cNvPr id="9725" name="Google Shape;9725;p154"/>
          <p:cNvGrpSpPr/>
          <p:nvPr/>
        </p:nvGrpSpPr>
        <p:grpSpPr>
          <a:xfrm>
            <a:off x="2454929" y="3583231"/>
            <a:ext cx="1400175" cy="1044575"/>
            <a:chOff x="369" y="2271"/>
            <a:chExt cx="882" cy="658"/>
          </a:xfrm>
        </p:grpSpPr>
        <p:sp>
          <p:nvSpPr>
            <p:cNvPr id="9726" name="Google Shape;9726;p154"/>
            <p:cNvSpPr txBox="1"/>
            <p:nvPr/>
          </p:nvSpPr>
          <p:spPr>
            <a:xfrm>
              <a:off x="369" y="2717"/>
              <a:ext cx="88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TIMED_WAIT</a:t>
              </a:r>
              <a:endParaRPr/>
            </a:p>
          </p:txBody>
        </p:sp>
        <p:cxnSp>
          <p:nvCxnSpPr>
            <p:cNvPr id="9727" name="Google Shape;9727;p154"/>
            <p:cNvCxnSpPr/>
            <p:nvPr/>
          </p:nvCxnSpPr>
          <p:spPr>
            <a:xfrm>
              <a:off x="638" y="2271"/>
              <a:ext cx="0" cy="483"/>
            </a:xfrm>
            <a:prstGeom prst="straightConnector1">
              <a:avLst/>
            </a:prstGeom>
            <a:noFill/>
            <a:ln w="9525" cap="flat" cmpd="sng">
              <a:solidFill>
                <a:srgbClr val="000000"/>
              </a:solidFill>
              <a:prstDash val="solid"/>
              <a:round/>
              <a:headEnd type="none" w="med" len="med"/>
              <a:tailEnd type="triangle" w="med" len="med"/>
            </a:ln>
          </p:spPr>
        </p:cxnSp>
      </p:grpSp>
      <p:grpSp>
        <p:nvGrpSpPr>
          <p:cNvPr id="9728" name="Google Shape;9728;p154"/>
          <p:cNvGrpSpPr/>
          <p:nvPr/>
        </p:nvGrpSpPr>
        <p:grpSpPr>
          <a:xfrm>
            <a:off x="2543829" y="4464293"/>
            <a:ext cx="2743200" cy="1768475"/>
            <a:chOff x="425" y="2826"/>
            <a:chExt cx="1728" cy="1114"/>
          </a:xfrm>
        </p:grpSpPr>
        <p:cxnSp>
          <p:nvCxnSpPr>
            <p:cNvPr id="9729" name="Google Shape;9729;p154"/>
            <p:cNvCxnSpPr/>
            <p:nvPr/>
          </p:nvCxnSpPr>
          <p:spPr>
            <a:xfrm>
              <a:off x="1820" y="2833"/>
              <a:ext cx="7" cy="1059"/>
            </a:xfrm>
            <a:prstGeom prst="straightConnector1">
              <a:avLst/>
            </a:prstGeom>
            <a:noFill/>
            <a:ln w="9525" cap="flat" cmpd="sng">
              <a:solidFill>
                <a:srgbClr val="000000"/>
              </a:solidFill>
              <a:prstDash val="solid"/>
              <a:round/>
              <a:headEnd type="none" w="med" len="med"/>
              <a:tailEnd type="none" w="med" len="med"/>
            </a:ln>
          </p:spPr>
        </p:cxnSp>
        <p:sp>
          <p:nvSpPr>
            <p:cNvPr id="9730" name="Google Shape;9730;p154"/>
            <p:cNvSpPr txBox="1"/>
            <p:nvPr/>
          </p:nvSpPr>
          <p:spPr>
            <a:xfrm>
              <a:off x="1216" y="3093"/>
              <a:ext cx="937" cy="421"/>
            </a:xfrm>
            <a:prstGeom prst="rect">
              <a:avLst/>
            </a:prstGeom>
            <a:solidFill>
              <a:srgbClr val="FFFFFF"/>
            </a:solid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 timed wait </a:t>
              </a:r>
              <a:endParaRPr/>
            </a:p>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for 2*max </a:t>
              </a:r>
              <a:endParaRPr/>
            </a:p>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segment lifetime</a:t>
              </a:r>
              <a:endParaRPr/>
            </a:p>
          </p:txBody>
        </p:sp>
        <p:cxnSp>
          <p:nvCxnSpPr>
            <p:cNvPr id="9731" name="Google Shape;9731;p154"/>
            <p:cNvCxnSpPr/>
            <p:nvPr/>
          </p:nvCxnSpPr>
          <p:spPr>
            <a:xfrm>
              <a:off x="1742" y="2826"/>
              <a:ext cx="142" cy="0"/>
            </a:xfrm>
            <a:prstGeom prst="straightConnector1">
              <a:avLst/>
            </a:prstGeom>
            <a:noFill/>
            <a:ln w="9525" cap="flat" cmpd="sng">
              <a:solidFill>
                <a:srgbClr val="000000"/>
              </a:solidFill>
              <a:prstDash val="solid"/>
              <a:round/>
              <a:headEnd type="none" w="med" len="med"/>
              <a:tailEnd type="none" w="med" len="med"/>
            </a:ln>
          </p:spPr>
        </p:cxnSp>
        <p:cxnSp>
          <p:nvCxnSpPr>
            <p:cNvPr id="9732" name="Google Shape;9732;p154"/>
            <p:cNvCxnSpPr/>
            <p:nvPr/>
          </p:nvCxnSpPr>
          <p:spPr>
            <a:xfrm>
              <a:off x="1759" y="3889"/>
              <a:ext cx="142" cy="0"/>
            </a:xfrm>
            <a:prstGeom prst="straightConnector1">
              <a:avLst/>
            </a:prstGeom>
            <a:noFill/>
            <a:ln w="9525" cap="flat" cmpd="sng">
              <a:solidFill>
                <a:srgbClr val="000000"/>
              </a:solidFill>
              <a:prstDash val="solid"/>
              <a:round/>
              <a:headEnd type="none" w="med" len="med"/>
              <a:tailEnd type="none" w="med" len="med"/>
            </a:ln>
          </p:spPr>
        </p:cxnSp>
        <p:sp>
          <p:nvSpPr>
            <p:cNvPr id="9733" name="Google Shape;9733;p154"/>
            <p:cNvSpPr txBox="1"/>
            <p:nvPr/>
          </p:nvSpPr>
          <p:spPr>
            <a:xfrm>
              <a:off x="425" y="3728"/>
              <a:ext cx="57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CLOSED</a:t>
              </a:r>
              <a:endParaRPr/>
            </a:p>
          </p:txBody>
        </p:sp>
        <p:cxnSp>
          <p:nvCxnSpPr>
            <p:cNvPr id="9734" name="Google Shape;9734;p154"/>
            <p:cNvCxnSpPr/>
            <p:nvPr/>
          </p:nvCxnSpPr>
          <p:spPr>
            <a:xfrm>
              <a:off x="631" y="2918"/>
              <a:ext cx="0" cy="839"/>
            </a:xfrm>
            <a:prstGeom prst="straightConnector1">
              <a:avLst/>
            </a:prstGeom>
            <a:noFill/>
            <a:ln w="9525" cap="flat" cmpd="sng">
              <a:solidFill>
                <a:srgbClr val="000000"/>
              </a:solidFill>
              <a:prstDash val="solid"/>
              <a:round/>
              <a:headEnd type="none" w="med" len="med"/>
              <a:tailEnd type="triangle" w="med" len="med"/>
            </a:ln>
          </p:spPr>
        </p:cxnSp>
      </p:grpSp>
      <p:grpSp>
        <p:nvGrpSpPr>
          <p:cNvPr id="9735" name="Google Shape;9735;p154"/>
          <p:cNvGrpSpPr/>
          <p:nvPr/>
        </p:nvGrpSpPr>
        <p:grpSpPr>
          <a:xfrm>
            <a:off x="2420004" y="2024306"/>
            <a:ext cx="1335087" cy="700087"/>
            <a:chOff x="347" y="1289"/>
            <a:chExt cx="841" cy="441"/>
          </a:xfrm>
        </p:grpSpPr>
        <p:sp>
          <p:nvSpPr>
            <p:cNvPr id="9736" name="Google Shape;9736;p154"/>
            <p:cNvSpPr txBox="1"/>
            <p:nvPr/>
          </p:nvSpPr>
          <p:spPr>
            <a:xfrm>
              <a:off x="347" y="1518"/>
              <a:ext cx="841"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FIN_WAIT_1</a:t>
              </a:r>
              <a:endParaRPr/>
            </a:p>
          </p:txBody>
        </p:sp>
        <p:cxnSp>
          <p:nvCxnSpPr>
            <p:cNvPr id="9737" name="Google Shape;9737;p154"/>
            <p:cNvCxnSpPr/>
            <p:nvPr/>
          </p:nvCxnSpPr>
          <p:spPr>
            <a:xfrm>
              <a:off x="630" y="1289"/>
              <a:ext cx="0" cy="277"/>
            </a:xfrm>
            <a:prstGeom prst="straightConnector1">
              <a:avLst/>
            </a:prstGeom>
            <a:noFill/>
            <a:ln w="9525" cap="flat" cmpd="sng">
              <a:solidFill>
                <a:srgbClr val="000000"/>
              </a:solidFill>
              <a:prstDash val="solid"/>
              <a:round/>
              <a:headEnd type="none" w="med" len="med"/>
              <a:tailEnd type="triangle" w="med" len="med"/>
            </a:ln>
          </p:spPr>
        </p:cxnSp>
      </p:grpSp>
      <p:grpSp>
        <p:nvGrpSpPr>
          <p:cNvPr id="9738" name="Google Shape;9738;p154"/>
          <p:cNvGrpSpPr/>
          <p:nvPr/>
        </p:nvGrpSpPr>
        <p:grpSpPr>
          <a:xfrm>
            <a:off x="3074054" y="2078281"/>
            <a:ext cx="4775200" cy="1014412"/>
            <a:chOff x="759" y="1323"/>
            <a:chExt cx="3008" cy="639"/>
          </a:xfrm>
        </p:grpSpPr>
        <p:cxnSp>
          <p:nvCxnSpPr>
            <p:cNvPr id="9739" name="Google Shape;9739;p154"/>
            <p:cNvCxnSpPr/>
            <p:nvPr/>
          </p:nvCxnSpPr>
          <p:spPr>
            <a:xfrm>
              <a:off x="2195" y="1442"/>
              <a:ext cx="1572" cy="320"/>
            </a:xfrm>
            <a:prstGeom prst="straightConnector1">
              <a:avLst/>
            </a:prstGeom>
            <a:noFill/>
            <a:ln w="28575" cap="flat" cmpd="sng">
              <a:solidFill>
                <a:srgbClr val="000099"/>
              </a:solidFill>
              <a:prstDash val="solid"/>
              <a:round/>
              <a:headEnd type="none" w="med" len="med"/>
              <a:tailEnd type="triangle" w="med" len="med"/>
            </a:ln>
          </p:spPr>
        </p:cxnSp>
        <p:sp>
          <p:nvSpPr>
            <p:cNvPr id="9740" name="Google Shape;9740;p154"/>
            <p:cNvSpPr/>
            <p:nvPr/>
          </p:nvSpPr>
          <p:spPr>
            <a:xfrm>
              <a:off x="2644" y="1369"/>
              <a:ext cx="590" cy="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41" name="Google Shape;9741;p154"/>
            <p:cNvSpPr txBox="1"/>
            <p:nvPr/>
          </p:nvSpPr>
          <p:spPr>
            <a:xfrm>
              <a:off x="2430" y="1493"/>
              <a:ext cx="105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FINbit=1, seq=x</a:t>
              </a:r>
              <a:endParaRPr/>
            </a:p>
          </p:txBody>
        </p:sp>
        <p:sp>
          <p:nvSpPr>
            <p:cNvPr id="9742" name="Google Shape;9742;p154"/>
            <p:cNvSpPr txBox="1"/>
            <p:nvPr/>
          </p:nvSpPr>
          <p:spPr>
            <a:xfrm>
              <a:off x="1209" y="1541"/>
              <a:ext cx="913" cy="42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can no longer</a:t>
              </a:r>
              <a:endParaRPr/>
            </a:p>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 but can</a:t>
              </a:r>
              <a:endParaRPr/>
            </a:p>
            <a:p>
              <a:pPr marL="0" marR="0" lvl="0" indent="0" algn="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 receive data</a:t>
              </a:r>
              <a:endParaRPr/>
            </a:p>
          </p:txBody>
        </p:sp>
        <p:sp>
          <p:nvSpPr>
            <p:cNvPr id="9743" name="Google Shape;9743;p154"/>
            <p:cNvSpPr txBox="1"/>
            <p:nvPr/>
          </p:nvSpPr>
          <p:spPr>
            <a:xfrm>
              <a:off x="759" y="1323"/>
              <a:ext cx="1456"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Courier New"/>
                <a:buNone/>
              </a:pPr>
              <a:r>
                <a:rPr lang="en-US" sz="1400" b="0" i="0" u="none" strike="noStrike" cap="none">
                  <a:solidFill>
                    <a:srgbClr val="000000"/>
                  </a:solidFill>
                  <a:latin typeface="Courier New"/>
                  <a:ea typeface="Courier New"/>
                  <a:cs typeface="Courier New"/>
                  <a:sym typeface="Courier New"/>
                </a:rPr>
                <a:t>clientSocket.close()</a:t>
              </a:r>
              <a:endParaRPr/>
            </a:p>
          </p:txBody>
        </p:sp>
      </p:grpSp>
      <p:sp>
        <p:nvSpPr>
          <p:cNvPr id="9744" name="Google Shape;9744;p154"/>
          <p:cNvSpPr txBox="1"/>
          <p:nvPr/>
        </p:nvSpPr>
        <p:spPr>
          <a:xfrm>
            <a:off x="2105830" y="1346443"/>
            <a:ext cx="1422249"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99"/>
              </a:buClr>
              <a:buSzPts val="2000"/>
              <a:buFont typeface="Tahoma"/>
              <a:buNone/>
            </a:pPr>
            <a:r>
              <a:rPr lang="en-US" sz="2000" b="0" u="none" strike="noStrike" cap="none">
                <a:solidFill>
                  <a:srgbClr val="000099"/>
                </a:solidFill>
                <a:latin typeface="Tahoma"/>
                <a:ea typeface="Tahoma"/>
                <a:cs typeface="Tahoma"/>
                <a:sym typeface="Tahoma"/>
              </a:rPr>
              <a:t>client state</a:t>
            </a:r>
            <a:endParaRPr/>
          </a:p>
          <a:p>
            <a:pPr marL="0" marR="0" lvl="0" indent="0" algn="r" rtl="0">
              <a:lnSpc>
                <a:spcPct val="100000"/>
              </a:lnSpc>
              <a:spcBef>
                <a:spcPts val="0"/>
              </a:spcBef>
              <a:spcAft>
                <a:spcPts val="0"/>
              </a:spcAft>
              <a:buClr>
                <a:schemeClr val="dk1"/>
              </a:buClr>
              <a:buSzPts val="1600"/>
              <a:buFont typeface="Tahoma"/>
              <a:buNone/>
            </a:pPr>
            <a:endParaRPr sz="1600" b="0" i="1" u="none" strike="noStrike" cap="none">
              <a:solidFill>
                <a:srgbClr val="000099"/>
              </a:solidFill>
              <a:latin typeface="Tahoma"/>
              <a:ea typeface="Tahoma"/>
              <a:cs typeface="Tahoma"/>
              <a:sym typeface="Tahoma"/>
            </a:endParaRPr>
          </a:p>
        </p:txBody>
      </p:sp>
      <p:sp>
        <p:nvSpPr>
          <p:cNvPr id="9745" name="Google Shape;9745;p154"/>
          <p:cNvSpPr txBox="1"/>
          <p:nvPr/>
        </p:nvSpPr>
        <p:spPr>
          <a:xfrm>
            <a:off x="8942262" y="1363906"/>
            <a:ext cx="1518429"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99"/>
              </a:buClr>
              <a:buSzPts val="2000"/>
              <a:buFont typeface="Tahoma"/>
              <a:buNone/>
            </a:pPr>
            <a:r>
              <a:rPr lang="en-US" sz="2000" b="0" u="none" strike="noStrike" cap="none">
                <a:solidFill>
                  <a:srgbClr val="000099"/>
                </a:solidFill>
                <a:latin typeface="Tahoma"/>
                <a:ea typeface="Tahoma"/>
                <a:cs typeface="Tahoma"/>
                <a:sym typeface="Tahoma"/>
              </a:rPr>
              <a:t>server state</a:t>
            </a:r>
            <a:endParaRPr/>
          </a:p>
          <a:p>
            <a:pPr marL="0" marR="0" lvl="0" indent="0" algn="r" rtl="0">
              <a:lnSpc>
                <a:spcPct val="100000"/>
              </a:lnSpc>
              <a:spcBef>
                <a:spcPts val="0"/>
              </a:spcBef>
              <a:spcAft>
                <a:spcPts val="0"/>
              </a:spcAft>
              <a:buClr>
                <a:schemeClr val="dk1"/>
              </a:buClr>
              <a:buSzPts val="1600"/>
              <a:buFont typeface="Tahoma"/>
              <a:buNone/>
            </a:pPr>
            <a:endParaRPr sz="1600" b="0" i="1" u="none" strike="noStrike" cap="none">
              <a:solidFill>
                <a:srgbClr val="000099"/>
              </a:solidFill>
              <a:latin typeface="Tahoma"/>
              <a:ea typeface="Tahoma"/>
              <a:cs typeface="Tahoma"/>
              <a:sym typeface="Tahoma"/>
            </a:endParaRPr>
          </a:p>
        </p:txBody>
      </p:sp>
      <p:sp>
        <p:nvSpPr>
          <p:cNvPr id="9746" name="Google Shape;9746;p154"/>
          <p:cNvSpPr txBox="1"/>
          <p:nvPr/>
        </p:nvSpPr>
        <p:spPr>
          <a:xfrm>
            <a:off x="9638366" y="1746493"/>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ESTAB</a:t>
            </a:r>
            <a:endParaRPr/>
          </a:p>
        </p:txBody>
      </p:sp>
      <p:sp>
        <p:nvSpPr>
          <p:cNvPr id="9747" name="Google Shape;9747;p154"/>
          <p:cNvSpPr txBox="1"/>
          <p:nvPr/>
        </p:nvSpPr>
        <p:spPr>
          <a:xfrm>
            <a:off x="2402541" y="1729031"/>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ESTAB</a:t>
            </a:r>
            <a:endParaRPr/>
          </a:p>
        </p:txBody>
      </p:sp>
      <p:grpSp>
        <p:nvGrpSpPr>
          <p:cNvPr id="9748" name="Google Shape;9748;p154"/>
          <p:cNvGrpSpPr/>
          <p:nvPr/>
        </p:nvGrpSpPr>
        <p:grpSpPr>
          <a:xfrm>
            <a:off x="5009216" y="1421056"/>
            <a:ext cx="642938" cy="600075"/>
            <a:chOff x="-44" y="1473"/>
            <a:chExt cx="981" cy="1105"/>
          </a:xfrm>
        </p:grpSpPr>
        <p:pic>
          <p:nvPicPr>
            <p:cNvPr id="9749" name="Google Shape;9749;p15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750" name="Google Shape;9750;p15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9751" name="Google Shape;9751;p154"/>
          <p:cNvGrpSpPr/>
          <p:nvPr/>
        </p:nvGrpSpPr>
        <p:grpSpPr>
          <a:xfrm>
            <a:off x="7641291" y="1424231"/>
            <a:ext cx="336550" cy="512762"/>
            <a:chOff x="4140" y="429"/>
            <a:chExt cx="1425" cy="2396"/>
          </a:xfrm>
        </p:grpSpPr>
        <p:sp>
          <p:nvSpPr>
            <p:cNvPr id="9752" name="Google Shape;9752;p15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53" name="Google Shape;9753;p154"/>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54" name="Google Shape;9754;p15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55" name="Google Shape;9755;p15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56" name="Google Shape;9756;p154"/>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757" name="Google Shape;9757;p154"/>
            <p:cNvGrpSpPr/>
            <p:nvPr/>
          </p:nvGrpSpPr>
          <p:grpSpPr>
            <a:xfrm>
              <a:off x="4751" y="666"/>
              <a:ext cx="578" cy="148"/>
              <a:chOff x="617" y="2566"/>
              <a:chExt cx="721" cy="142"/>
            </a:xfrm>
          </p:grpSpPr>
          <p:sp>
            <p:nvSpPr>
              <p:cNvPr id="9758" name="Google Shape;9758;p154"/>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59" name="Google Shape;9759;p154"/>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760" name="Google Shape;9760;p154"/>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761" name="Google Shape;9761;p154"/>
            <p:cNvGrpSpPr/>
            <p:nvPr/>
          </p:nvGrpSpPr>
          <p:grpSpPr>
            <a:xfrm>
              <a:off x="4745" y="993"/>
              <a:ext cx="585" cy="134"/>
              <a:chOff x="611" y="2567"/>
              <a:chExt cx="730" cy="139"/>
            </a:xfrm>
          </p:grpSpPr>
          <p:sp>
            <p:nvSpPr>
              <p:cNvPr id="9762" name="Google Shape;9762;p154"/>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63" name="Google Shape;9763;p154"/>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764" name="Google Shape;9764;p154"/>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65" name="Google Shape;9765;p154"/>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766" name="Google Shape;9766;p154"/>
            <p:cNvGrpSpPr/>
            <p:nvPr/>
          </p:nvGrpSpPr>
          <p:grpSpPr>
            <a:xfrm>
              <a:off x="4738" y="1630"/>
              <a:ext cx="578" cy="149"/>
              <a:chOff x="618" y="2571"/>
              <a:chExt cx="720" cy="137"/>
            </a:xfrm>
          </p:grpSpPr>
          <p:sp>
            <p:nvSpPr>
              <p:cNvPr id="9767" name="Google Shape;9767;p154"/>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68" name="Google Shape;9768;p154"/>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769" name="Google Shape;9769;p15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9770" name="Google Shape;9770;p154"/>
            <p:cNvGrpSpPr/>
            <p:nvPr/>
          </p:nvGrpSpPr>
          <p:grpSpPr>
            <a:xfrm>
              <a:off x="4738" y="1327"/>
              <a:ext cx="584" cy="141"/>
              <a:chOff x="613" y="2568"/>
              <a:chExt cx="728" cy="141"/>
            </a:xfrm>
          </p:grpSpPr>
          <p:sp>
            <p:nvSpPr>
              <p:cNvPr id="9771" name="Google Shape;9771;p154"/>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72" name="Google Shape;9772;p154"/>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9773" name="Google Shape;9773;p154"/>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74" name="Google Shape;9774;p15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75" name="Google Shape;9775;p15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76" name="Google Shape;9776;p154"/>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77" name="Google Shape;9777;p15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78" name="Google Shape;9778;p154"/>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79" name="Google Shape;9779;p154"/>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80" name="Google Shape;9780;p154"/>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81" name="Google Shape;9781;p154"/>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9782" name="Google Shape;9782;p154"/>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9783" name="Google Shape;9783;p154"/>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38"/>
                                        </p:tgtEl>
                                        <p:attrNameLst>
                                          <p:attrName>style.visibility</p:attrName>
                                        </p:attrNameLst>
                                      </p:cBhvr>
                                      <p:to>
                                        <p:strVal val="visible"/>
                                      </p:to>
                                    </p:set>
                                    <p:animEffect transition="in" filter="fade">
                                      <p:cBhvr>
                                        <p:cTn id="7" dur="500"/>
                                        <p:tgtEl>
                                          <p:spTgt spid="9738"/>
                                        </p:tgtEl>
                                      </p:cBhvr>
                                    </p:animEffect>
                                  </p:childTnLst>
                                </p:cTn>
                              </p:par>
                              <p:par>
                                <p:cTn id="8" presetID="10" presetClass="entr" presetSubtype="0" fill="hold" nodeType="withEffect">
                                  <p:stCondLst>
                                    <p:cond delay="0"/>
                                  </p:stCondLst>
                                  <p:childTnLst>
                                    <p:set>
                                      <p:cBhvr>
                                        <p:cTn id="9" dur="1" fill="hold">
                                          <p:stCondLst>
                                            <p:cond delay="0"/>
                                          </p:stCondLst>
                                        </p:cTn>
                                        <p:tgtEl>
                                          <p:spTgt spid="9735"/>
                                        </p:tgtEl>
                                        <p:attrNameLst>
                                          <p:attrName>style.visibility</p:attrName>
                                        </p:attrNameLst>
                                      </p:cBhvr>
                                      <p:to>
                                        <p:strVal val="visible"/>
                                      </p:to>
                                    </p:set>
                                    <p:animEffect transition="in" filter="fade">
                                      <p:cBhvr>
                                        <p:cTn id="10" dur="500"/>
                                        <p:tgtEl>
                                          <p:spTgt spid="97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711"/>
                                        </p:tgtEl>
                                        <p:attrNameLst>
                                          <p:attrName>style.visibility</p:attrName>
                                        </p:attrNameLst>
                                      </p:cBhvr>
                                      <p:to>
                                        <p:strVal val="visible"/>
                                      </p:to>
                                    </p:set>
                                    <p:animEffect transition="in" filter="fade">
                                      <p:cBhvr>
                                        <p:cTn id="15" dur="500"/>
                                        <p:tgtEl>
                                          <p:spTgt spid="9711"/>
                                        </p:tgtEl>
                                      </p:cBhvr>
                                    </p:animEffect>
                                  </p:childTnLst>
                                </p:cTn>
                              </p:par>
                              <p:par>
                                <p:cTn id="16" presetID="10" presetClass="entr" presetSubtype="0" fill="hold" nodeType="withEffect">
                                  <p:stCondLst>
                                    <p:cond delay="0"/>
                                  </p:stCondLst>
                                  <p:childTnLst>
                                    <p:set>
                                      <p:cBhvr>
                                        <p:cTn id="17" dur="1" fill="hold">
                                          <p:stCondLst>
                                            <p:cond delay="0"/>
                                          </p:stCondLst>
                                        </p:cTn>
                                        <p:tgtEl>
                                          <p:spTgt spid="9700"/>
                                        </p:tgtEl>
                                        <p:attrNameLst>
                                          <p:attrName>style.visibility</p:attrName>
                                        </p:attrNameLst>
                                      </p:cBhvr>
                                      <p:to>
                                        <p:strVal val="visible"/>
                                      </p:to>
                                    </p:set>
                                    <p:animEffect transition="in" filter="fade">
                                      <p:cBhvr>
                                        <p:cTn id="18" dur="500"/>
                                        <p:tgtEl>
                                          <p:spTgt spid="9700"/>
                                        </p:tgtEl>
                                      </p:cBhvr>
                                    </p:animEffect>
                                  </p:childTnLst>
                                </p:cTn>
                              </p:par>
                              <p:par>
                                <p:cTn id="19" presetID="10" presetClass="entr" presetSubtype="0" fill="hold" nodeType="withEffect">
                                  <p:stCondLst>
                                    <p:cond delay="0"/>
                                  </p:stCondLst>
                                  <p:childTnLst>
                                    <p:set>
                                      <p:cBhvr>
                                        <p:cTn id="20" dur="1" fill="hold">
                                          <p:stCondLst>
                                            <p:cond delay="0"/>
                                          </p:stCondLst>
                                        </p:cTn>
                                        <p:tgtEl>
                                          <p:spTgt spid="9697"/>
                                        </p:tgtEl>
                                        <p:attrNameLst>
                                          <p:attrName>style.visibility</p:attrName>
                                        </p:attrNameLst>
                                      </p:cBhvr>
                                      <p:to>
                                        <p:strVal val="visible"/>
                                      </p:to>
                                    </p:set>
                                    <p:animEffect transition="in" filter="fade">
                                      <p:cBhvr>
                                        <p:cTn id="21" dur="500"/>
                                        <p:tgtEl>
                                          <p:spTgt spid="969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703"/>
                                        </p:tgtEl>
                                        <p:attrNameLst>
                                          <p:attrName>style.visibility</p:attrName>
                                        </p:attrNameLst>
                                      </p:cBhvr>
                                      <p:to>
                                        <p:strVal val="visible"/>
                                      </p:to>
                                    </p:set>
                                    <p:animEffect transition="in" filter="fade">
                                      <p:cBhvr>
                                        <p:cTn id="26" dur="500"/>
                                        <p:tgtEl>
                                          <p:spTgt spid="9703"/>
                                        </p:tgtEl>
                                      </p:cBhvr>
                                    </p:animEffect>
                                  </p:childTnLst>
                                </p:cTn>
                              </p:par>
                              <p:par>
                                <p:cTn id="27" presetID="10" presetClass="entr" presetSubtype="0" fill="hold" nodeType="withEffect">
                                  <p:stCondLst>
                                    <p:cond delay="0"/>
                                  </p:stCondLst>
                                  <p:childTnLst>
                                    <p:set>
                                      <p:cBhvr>
                                        <p:cTn id="28" dur="1" fill="hold">
                                          <p:stCondLst>
                                            <p:cond delay="0"/>
                                          </p:stCondLst>
                                        </p:cTn>
                                        <p:tgtEl>
                                          <p:spTgt spid="9725"/>
                                        </p:tgtEl>
                                        <p:attrNameLst>
                                          <p:attrName>style.visibility</p:attrName>
                                        </p:attrNameLst>
                                      </p:cBhvr>
                                      <p:to>
                                        <p:strVal val="visible"/>
                                      </p:to>
                                    </p:set>
                                    <p:animEffect transition="in" filter="fade">
                                      <p:cBhvr>
                                        <p:cTn id="29" dur="500"/>
                                        <p:tgtEl>
                                          <p:spTgt spid="9725"/>
                                        </p:tgtEl>
                                      </p:cBhvr>
                                    </p:animEffect>
                                  </p:childTnLst>
                                </p:cTn>
                              </p:par>
                              <p:par>
                                <p:cTn id="30" presetID="10" presetClass="entr" presetSubtype="0" fill="hold" nodeType="withEffect">
                                  <p:stCondLst>
                                    <p:cond delay="0"/>
                                  </p:stCondLst>
                                  <p:childTnLst>
                                    <p:set>
                                      <p:cBhvr>
                                        <p:cTn id="31" dur="1" fill="hold">
                                          <p:stCondLst>
                                            <p:cond delay="0"/>
                                          </p:stCondLst>
                                        </p:cTn>
                                        <p:tgtEl>
                                          <p:spTgt spid="9717"/>
                                        </p:tgtEl>
                                        <p:attrNameLst>
                                          <p:attrName>style.visibility</p:attrName>
                                        </p:attrNameLst>
                                      </p:cBhvr>
                                      <p:to>
                                        <p:strVal val="visible"/>
                                      </p:to>
                                    </p:set>
                                    <p:animEffect transition="in" filter="fade">
                                      <p:cBhvr>
                                        <p:cTn id="32" dur="500"/>
                                        <p:tgtEl>
                                          <p:spTgt spid="97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707"/>
                                        </p:tgtEl>
                                        <p:attrNameLst>
                                          <p:attrName>style.visibility</p:attrName>
                                        </p:attrNameLst>
                                      </p:cBhvr>
                                      <p:to>
                                        <p:strVal val="visible"/>
                                      </p:to>
                                    </p:set>
                                    <p:animEffect transition="in" filter="fade">
                                      <p:cBhvr>
                                        <p:cTn id="37" dur="500"/>
                                        <p:tgtEl>
                                          <p:spTgt spid="9707"/>
                                        </p:tgtEl>
                                      </p:cBhvr>
                                    </p:animEffect>
                                  </p:childTnLst>
                                </p:cTn>
                              </p:par>
                              <p:par>
                                <p:cTn id="38" presetID="10" presetClass="entr" presetSubtype="0" fill="hold" nodeType="withEffect">
                                  <p:stCondLst>
                                    <p:cond delay="0"/>
                                  </p:stCondLst>
                                  <p:childTnLst>
                                    <p:set>
                                      <p:cBhvr>
                                        <p:cTn id="39" dur="1" fill="hold">
                                          <p:stCondLst>
                                            <p:cond delay="0"/>
                                          </p:stCondLst>
                                        </p:cTn>
                                        <p:tgtEl>
                                          <p:spTgt spid="9728"/>
                                        </p:tgtEl>
                                        <p:attrNameLst>
                                          <p:attrName>style.visibility</p:attrName>
                                        </p:attrNameLst>
                                      </p:cBhvr>
                                      <p:to>
                                        <p:strVal val="visible"/>
                                      </p:to>
                                    </p:set>
                                    <p:animEffect transition="in" filter="fade">
                                      <p:cBhvr>
                                        <p:cTn id="40" dur="500"/>
                                        <p:tgtEl>
                                          <p:spTgt spid="9728"/>
                                        </p:tgtEl>
                                      </p:cBhvr>
                                    </p:animEffect>
                                  </p:childTnLst>
                                </p:cTn>
                              </p:par>
                              <p:par>
                                <p:cTn id="41" presetID="10" presetClass="entr" presetSubtype="0" fill="hold" nodeType="withEffect">
                                  <p:stCondLst>
                                    <p:cond delay="0"/>
                                  </p:stCondLst>
                                  <p:childTnLst>
                                    <p:set>
                                      <p:cBhvr>
                                        <p:cTn id="42" dur="1" fill="hold">
                                          <p:stCondLst>
                                            <p:cond delay="0"/>
                                          </p:stCondLst>
                                        </p:cTn>
                                        <p:tgtEl>
                                          <p:spTgt spid="9722"/>
                                        </p:tgtEl>
                                        <p:attrNameLst>
                                          <p:attrName>style.visibility</p:attrName>
                                        </p:attrNameLst>
                                      </p:cBhvr>
                                      <p:to>
                                        <p:strVal val="visible"/>
                                      </p:to>
                                    </p:set>
                                    <p:animEffect transition="in" filter="fade">
                                      <p:cBhvr>
                                        <p:cTn id="43" dur="500"/>
                                        <p:tgtEl>
                                          <p:spTgt spid="9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grpSp>
        <p:nvGrpSpPr>
          <p:cNvPr id="1733" name="Google Shape;1733;p20"/>
          <p:cNvGrpSpPr/>
          <p:nvPr/>
        </p:nvGrpSpPr>
        <p:grpSpPr>
          <a:xfrm>
            <a:off x="141514" y="827314"/>
            <a:ext cx="11908971" cy="4739615"/>
            <a:chOff x="2511281" y="3262667"/>
            <a:chExt cx="7770812" cy="3121540"/>
          </a:xfrm>
        </p:grpSpPr>
        <p:sp>
          <p:nvSpPr>
            <p:cNvPr id="1734" name="Google Shape;1734;p20"/>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35" name="Google Shape;1735;p20"/>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736" name="Google Shape;1736;p20"/>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737" name="Google Shape;1737;p20"/>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738" name="Google Shape;1738;p20"/>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739" name="Google Shape;1739;p20"/>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740" name="Google Shape;1740;p20"/>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741" name="Google Shape;1741;p20"/>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742" name="Google Shape;1742;p20"/>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cxnSp>
          <p:nvCxnSpPr>
            <p:cNvPr id="1743" name="Google Shape;1743;p20"/>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744" name="Google Shape;1744;p20"/>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745" name="Google Shape;1745;p20"/>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746" name="Google Shape;1746;p20"/>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747" name="Google Shape;1747;p20"/>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748" name="Google Shape;1748;p20"/>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749" name="Google Shape;1749;p20"/>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750" name="Google Shape;1750;p20"/>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751" name="Google Shape;1751;p20"/>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752" name="Google Shape;1752;p20"/>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753" name="Google Shape;1753;p20"/>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754" name="Google Shape;1754;p20"/>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755" name="Google Shape;1755;p20"/>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sp>
          <p:nvSpPr>
            <p:cNvPr id="1756" name="Google Shape;1756;p20"/>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57" name="Google Shape;1757;p20"/>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58" name="Google Shape;1758;p20"/>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759" name="Google Shape;1759;p20"/>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760" name="Google Shape;1760;p20"/>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761" name="Google Shape;1761;p20"/>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762" name="Google Shape;1762;p20"/>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763" name="Google Shape;1763;p20"/>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764" name="Google Shape;1764;p20"/>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765" name="Google Shape;1765;p20"/>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766" name="Google Shape;1766;p20"/>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767" name="Google Shape;1767;p20"/>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768" name="Google Shape;1768;p20"/>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grpSp>
          <p:nvGrpSpPr>
            <p:cNvPr id="1769" name="Google Shape;1769;p20"/>
            <p:cNvGrpSpPr/>
            <p:nvPr/>
          </p:nvGrpSpPr>
          <p:grpSpPr>
            <a:xfrm>
              <a:off x="2511281" y="5555532"/>
              <a:ext cx="800100" cy="828675"/>
              <a:chOff x="-44" y="1473"/>
              <a:chExt cx="981" cy="1105"/>
            </a:xfrm>
          </p:grpSpPr>
          <p:pic>
            <p:nvPicPr>
              <p:cNvPr id="1770" name="Google Shape;1770;p20"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771" name="Google Shape;1771;p20"/>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772" name="Google Shape;1772;p20"/>
            <p:cNvGrpSpPr/>
            <p:nvPr/>
          </p:nvGrpSpPr>
          <p:grpSpPr>
            <a:xfrm flipH="1">
              <a:off x="9493106" y="5469807"/>
              <a:ext cx="788987" cy="782637"/>
              <a:chOff x="-44" y="1473"/>
              <a:chExt cx="981" cy="1105"/>
            </a:xfrm>
          </p:grpSpPr>
          <p:pic>
            <p:nvPicPr>
              <p:cNvPr id="1773" name="Google Shape;1773;p20"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774" name="Google Shape;1774;p20"/>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775" name="Google Shape;1775;p20"/>
            <p:cNvGrpSpPr/>
            <p:nvPr/>
          </p:nvGrpSpPr>
          <p:grpSpPr>
            <a:xfrm>
              <a:off x="5083031" y="5055469"/>
              <a:ext cx="358775" cy="704850"/>
              <a:chOff x="4140" y="429"/>
              <a:chExt cx="1425" cy="2396"/>
            </a:xfrm>
          </p:grpSpPr>
          <p:sp>
            <p:nvSpPr>
              <p:cNvPr id="1776" name="Google Shape;1776;p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77" name="Google Shape;1777;p20"/>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78" name="Google Shape;1778;p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79" name="Google Shape;1779;p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80" name="Google Shape;1780;p20"/>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781" name="Google Shape;1781;p20"/>
              <p:cNvGrpSpPr/>
              <p:nvPr/>
            </p:nvGrpSpPr>
            <p:grpSpPr>
              <a:xfrm>
                <a:off x="4751" y="667"/>
                <a:ext cx="580" cy="146"/>
                <a:chOff x="617" y="2567"/>
                <a:chExt cx="724" cy="140"/>
              </a:xfrm>
            </p:grpSpPr>
            <p:sp>
              <p:nvSpPr>
                <p:cNvPr id="1782" name="Google Shape;1782;p20"/>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83" name="Google Shape;1783;p20"/>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784" name="Google Shape;1784;p20"/>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785" name="Google Shape;1785;p20"/>
              <p:cNvGrpSpPr/>
              <p:nvPr/>
            </p:nvGrpSpPr>
            <p:grpSpPr>
              <a:xfrm>
                <a:off x="4745" y="996"/>
                <a:ext cx="580" cy="156"/>
                <a:chOff x="612" y="2570"/>
                <a:chExt cx="724" cy="162"/>
              </a:xfrm>
            </p:grpSpPr>
            <p:sp>
              <p:nvSpPr>
                <p:cNvPr id="1786" name="Google Shape;1786;p20"/>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87" name="Google Shape;1787;p20"/>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788" name="Google Shape;1788;p20"/>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89" name="Google Shape;1789;p20"/>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790" name="Google Shape;1790;p20"/>
              <p:cNvGrpSpPr/>
              <p:nvPr/>
            </p:nvGrpSpPr>
            <p:grpSpPr>
              <a:xfrm>
                <a:off x="4733" y="1627"/>
                <a:ext cx="586" cy="151"/>
                <a:chOff x="611" y="2568"/>
                <a:chExt cx="730" cy="139"/>
              </a:xfrm>
            </p:grpSpPr>
            <p:sp>
              <p:nvSpPr>
                <p:cNvPr id="1791" name="Google Shape;1791;p20"/>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92" name="Google Shape;1792;p20"/>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793" name="Google Shape;1793;p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794" name="Google Shape;1794;p20"/>
              <p:cNvGrpSpPr/>
              <p:nvPr/>
            </p:nvGrpSpPr>
            <p:grpSpPr>
              <a:xfrm>
                <a:off x="4739" y="1325"/>
                <a:ext cx="580" cy="140"/>
                <a:chOff x="614" y="2566"/>
                <a:chExt cx="723" cy="140"/>
              </a:xfrm>
            </p:grpSpPr>
            <p:sp>
              <p:nvSpPr>
                <p:cNvPr id="1795" name="Google Shape;1795;p20"/>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96" name="Google Shape;1796;p20"/>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797" name="Google Shape;1797;p20"/>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98" name="Google Shape;1798;p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799" name="Google Shape;1799;p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00" name="Google Shape;1800;p20"/>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01" name="Google Shape;1801;p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02" name="Google Shape;1802;p20"/>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03" name="Google Shape;1803;p20"/>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04" name="Google Shape;1804;p20"/>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05" name="Google Shape;1805;p20"/>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1806" name="Google Shape;1806;p20"/>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07" name="Google Shape;1807;p20"/>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pic>
          <p:nvPicPr>
            <p:cNvPr id="1808" name="Google Shape;1808;p20" descr="Image result for firefox logo"/>
            <p:cNvPicPr preferRelativeResize="0"/>
            <p:nvPr/>
          </p:nvPicPr>
          <p:blipFill rotWithShape="1">
            <a:blip r:embed="rId4">
              <a:alphaModFix/>
            </a:blip>
            <a:srcRect/>
            <a:stretch/>
          </p:blipFill>
          <p:spPr>
            <a:xfrm>
              <a:off x="4326336" y="4363319"/>
              <a:ext cx="387318" cy="362674"/>
            </a:xfrm>
            <a:prstGeom prst="rect">
              <a:avLst/>
            </a:prstGeom>
            <a:noFill/>
            <a:ln>
              <a:noFill/>
            </a:ln>
          </p:spPr>
        </p:pic>
        <p:sp>
          <p:nvSpPr>
            <p:cNvPr id="1809" name="Google Shape;1809;p20"/>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HTTP server</a:t>
              </a:r>
              <a:endParaRPr/>
            </a:p>
          </p:txBody>
        </p:sp>
        <p:pic>
          <p:nvPicPr>
            <p:cNvPr id="1810" name="Google Shape;1810;p20" descr="Image result for apache web server logo"/>
            <p:cNvPicPr preferRelativeResize="0"/>
            <p:nvPr/>
          </p:nvPicPr>
          <p:blipFill rotWithShape="1">
            <a:blip r:embed="rId5">
              <a:alphaModFix/>
            </a:blip>
            <a:srcRect/>
            <a:stretch/>
          </p:blipFill>
          <p:spPr>
            <a:xfrm>
              <a:off x="5649399" y="3712220"/>
              <a:ext cx="1425575" cy="629170"/>
            </a:xfrm>
            <a:prstGeom prst="rect">
              <a:avLst/>
            </a:prstGeom>
            <a:noFill/>
            <a:ln>
              <a:noFill/>
            </a:ln>
          </p:spPr>
        </p:pic>
        <p:pic>
          <p:nvPicPr>
            <p:cNvPr id="1811" name="Google Shape;1811;p20" descr="Image result for firefox logo"/>
            <p:cNvPicPr preferRelativeResize="0"/>
            <p:nvPr/>
          </p:nvPicPr>
          <p:blipFill rotWithShape="1">
            <a:blip r:embed="rId4">
              <a:alphaModFix/>
            </a:blip>
            <a:srcRect/>
            <a:stretch/>
          </p:blipFill>
          <p:spPr>
            <a:xfrm>
              <a:off x="8557699" y="4326644"/>
              <a:ext cx="387318" cy="362674"/>
            </a:xfrm>
            <a:prstGeom prst="rect">
              <a:avLst/>
            </a:prstGeom>
            <a:noFill/>
            <a:ln>
              <a:noFill/>
            </a:ln>
          </p:spPr>
        </p:pic>
        <p:pic>
          <p:nvPicPr>
            <p:cNvPr id="1812" name="Google Shape;1812;p20" descr="Image result for skype logo"/>
            <p:cNvPicPr preferRelativeResize="0"/>
            <p:nvPr/>
          </p:nvPicPr>
          <p:blipFill rotWithShape="1">
            <a:blip r:embed="rId6">
              <a:alphaModFix/>
            </a:blip>
            <a:srcRect/>
            <a:stretch/>
          </p:blipFill>
          <p:spPr>
            <a:xfrm>
              <a:off x="3374515" y="4091654"/>
              <a:ext cx="387318" cy="392958"/>
            </a:xfrm>
            <a:prstGeom prst="rect">
              <a:avLst/>
            </a:prstGeom>
            <a:noFill/>
            <a:ln>
              <a:noFill/>
            </a:ln>
          </p:spPr>
        </p:pic>
        <p:sp>
          <p:nvSpPr>
            <p:cNvPr id="1813" name="Google Shape;1813;p20"/>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client</a:t>
              </a:r>
              <a:endParaRPr/>
            </a:p>
          </p:txBody>
        </p:sp>
        <p:pic>
          <p:nvPicPr>
            <p:cNvPr id="1814" name="Google Shape;1814;p20" descr="Image result for netflix logo png"/>
            <p:cNvPicPr preferRelativeResize="0"/>
            <p:nvPr/>
          </p:nvPicPr>
          <p:blipFill rotWithShape="1">
            <a:blip r:embed="rId7">
              <a:alphaModFix/>
            </a:blip>
            <a:srcRect/>
            <a:stretch/>
          </p:blipFill>
          <p:spPr>
            <a:xfrm>
              <a:off x="3632599" y="4424842"/>
              <a:ext cx="691469" cy="388951"/>
            </a:xfrm>
            <a:prstGeom prst="rect">
              <a:avLst/>
            </a:prstGeom>
            <a:noFill/>
            <a:ln>
              <a:noFill/>
            </a:ln>
          </p:spPr>
        </p:pic>
      </p:grpSp>
      <p:sp>
        <p:nvSpPr>
          <p:cNvPr id="1815" name="Google Shape;1815;p20"/>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1816" name="Google Shape;1816;p20"/>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817" name="Google Shape;1817;p20"/>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1818" name="Google Shape;1818;p20"/>
          <p:cNvGrpSpPr/>
          <p:nvPr/>
        </p:nvGrpSpPr>
        <p:grpSpPr>
          <a:xfrm>
            <a:off x="5525255" y="2683797"/>
            <a:ext cx="1407618" cy="386166"/>
            <a:chOff x="8593764" y="690692"/>
            <a:chExt cx="1407618" cy="386166"/>
          </a:xfrm>
        </p:grpSpPr>
        <p:sp>
          <p:nvSpPr>
            <p:cNvPr id="1819" name="Google Shape;1819;p20"/>
            <p:cNvSpPr/>
            <p:nvPr/>
          </p:nvSpPr>
          <p:spPr>
            <a:xfrm>
              <a:off x="8597936" y="756182"/>
              <a:ext cx="1403446"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20" name="Google Shape;1820;p20"/>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sp>
          <p:nvSpPr>
            <p:cNvPr id="1821" name="Google Shape;1821;p20"/>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t</a:t>
              </a:r>
              <a:endParaRPr sz="1800" b="0" i="0" u="none" strike="noStrike" cap="none" baseline="-25000">
                <a:solidFill>
                  <a:srgbClr val="000000"/>
                </a:solidFill>
                <a:latin typeface="Calibri"/>
                <a:ea typeface="Calibri"/>
                <a:cs typeface="Calibri"/>
                <a:sym typeface="Calibri"/>
              </a:endParaRPr>
            </a:p>
          </p:txBody>
        </p:sp>
      </p:grpSp>
      <p:sp>
        <p:nvSpPr>
          <p:cNvPr id="1822" name="Google Shape;1822;p20"/>
          <p:cNvSpPr/>
          <p:nvPr/>
        </p:nvSpPr>
        <p:spPr>
          <a:xfrm>
            <a:off x="5864224" y="2340021"/>
            <a:ext cx="1063879"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23" name="Google Shape;1823;p20"/>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cxnSp>
        <p:nvCxnSpPr>
          <p:cNvPr id="1824" name="Google Shape;1824;p20"/>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825" name="Google Shape;1825;p20"/>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1826" name="Google Shape;1826;p20"/>
          <p:cNvSpPr/>
          <p:nvPr/>
        </p:nvSpPr>
        <p:spPr>
          <a:xfrm>
            <a:off x="5864224" y="2291365"/>
            <a:ext cx="1063879" cy="300547"/>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27" name="Google Shape;1827;p20"/>
          <p:cNvSpPr/>
          <p:nvPr/>
        </p:nvSpPr>
        <p:spPr>
          <a:xfrm>
            <a:off x="5474955" y="2744519"/>
            <a:ext cx="1478052" cy="284266"/>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28" name="Google Shape;1828;p2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a:buNone/>
            </a:pPr>
            <a:r>
              <a:rPr lang="en-US" sz="1100" b="0" i="0" u="none" strike="noStrike" cap="none">
                <a:solidFill>
                  <a:srgbClr val="7F7F7F"/>
                </a:solidFill>
                <a:latin typeface="Calibri"/>
                <a:ea typeface="Calibri"/>
                <a:cs typeface="Calibri"/>
                <a:sym typeface="Calibri"/>
              </a:rPr>
              <a:t>Transport Layer: 3-</a:t>
            </a:r>
            <a:fld id="{00000000-1234-1234-1234-123412341234}" type="slidenum">
              <a:rPr lang="en-US" sz="1100" b="0" i="0" u="none" strike="noStrike" cap="none">
                <a:solidFill>
                  <a:srgbClr val="7F7F7F"/>
                </a:solidFill>
                <a:latin typeface="Calibri"/>
                <a:ea typeface="Calibri"/>
                <a:cs typeface="Calibri"/>
                <a:sym typeface="Calibri"/>
              </a:rPr>
              <a:t>15</a:t>
            </a:fld>
            <a:endParaRPr sz="1100" b="0" i="0" u="none" strike="noStrike" cap="none">
              <a:solidFill>
                <a:srgbClr val="7F7F7F"/>
              </a:solidFill>
              <a:latin typeface="Calibri"/>
              <a:ea typeface="Calibri"/>
              <a:cs typeface="Calibri"/>
              <a:sym typeface="Calibri"/>
            </a:endParaRPr>
          </a:p>
        </p:txBody>
      </p:sp>
      <p:sp>
        <p:nvSpPr>
          <p:cNvPr id="1829" name="Google Shape;1829;p20"/>
          <p:cNvSpPr/>
          <p:nvPr/>
        </p:nvSpPr>
        <p:spPr>
          <a:xfrm>
            <a:off x="1776642" y="3222226"/>
            <a:ext cx="1824687"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830" name="Google Shape;1830;p20"/>
          <p:cNvGrpSpPr/>
          <p:nvPr/>
        </p:nvGrpSpPr>
        <p:grpSpPr>
          <a:xfrm>
            <a:off x="1825736" y="3693979"/>
            <a:ext cx="1651423" cy="389371"/>
            <a:chOff x="8349959" y="687487"/>
            <a:chExt cx="1651423" cy="389371"/>
          </a:xfrm>
        </p:grpSpPr>
        <p:sp>
          <p:nvSpPr>
            <p:cNvPr id="1831" name="Google Shape;1831;p20"/>
            <p:cNvSpPr/>
            <p:nvPr/>
          </p:nvSpPr>
          <p:spPr>
            <a:xfrm>
              <a:off x="8369532" y="756182"/>
              <a:ext cx="1631850"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32" name="Google Shape;1832;p20"/>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sp>
          <p:nvSpPr>
            <p:cNvPr id="1833" name="Google Shape;1833;p20"/>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t</a:t>
              </a:r>
              <a:endParaRPr sz="1800" b="0" i="0" u="none" strike="noStrike" cap="none" baseline="-25000">
                <a:solidFill>
                  <a:srgbClr val="000000"/>
                </a:solidFill>
                <a:latin typeface="Calibri"/>
                <a:ea typeface="Calibri"/>
                <a:cs typeface="Calibri"/>
                <a:sym typeface="Calibri"/>
              </a:endParaRPr>
            </a:p>
          </p:txBody>
        </p:sp>
        <p:sp>
          <p:nvSpPr>
            <p:cNvPr id="1834" name="Google Shape;1834;p20"/>
            <p:cNvSpPr txBox="1"/>
            <p:nvPr/>
          </p:nvSpPr>
          <p:spPr>
            <a:xfrm>
              <a:off x="8349959" y="687487"/>
              <a:ext cx="4090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n</a:t>
              </a:r>
              <a:endParaRPr sz="1800" b="0" i="0" u="none" strike="noStrike" cap="none" baseline="-25000">
                <a:solidFill>
                  <a:srgbClr val="000000"/>
                </a:solidFill>
                <a:latin typeface="Calibri"/>
                <a:ea typeface="Calibri"/>
                <a:cs typeface="Calibri"/>
                <a:sym typeface="Calibri"/>
              </a:endParaRPr>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88"/>
        <p:cNvGrpSpPr/>
        <p:nvPr/>
      </p:nvGrpSpPr>
      <p:grpSpPr>
        <a:xfrm>
          <a:off x="0" y="0"/>
          <a:ext cx="0" cy="0"/>
          <a:chOff x="0" y="0"/>
          <a:chExt cx="0" cy="0"/>
        </a:xfrm>
      </p:grpSpPr>
      <p:sp>
        <p:nvSpPr>
          <p:cNvPr id="9789" name="Google Shape;9789;p155"/>
          <p:cNvSpPr txBox="1">
            <a:spLocks noGrp="1"/>
          </p:cNvSpPr>
          <p:nvPr>
            <p:ph type="title"/>
          </p:nvPr>
        </p:nvSpPr>
        <p:spPr>
          <a:xfrm>
            <a:off x="798690" y="27695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throughput</a:t>
            </a:r>
            <a:endParaRPr sz="4400" b="0"/>
          </a:p>
        </p:txBody>
      </p:sp>
      <p:sp>
        <p:nvSpPr>
          <p:cNvPr id="9790" name="Google Shape;9790;p155"/>
          <p:cNvSpPr txBox="1"/>
          <p:nvPr/>
        </p:nvSpPr>
        <p:spPr>
          <a:xfrm>
            <a:off x="1143000" y="1235075"/>
            <a:ext cx="10680700"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avg. TCP thruput as function of window size, RTT?</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ignore slow start, assume there is always data to send</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W: window size </a:t>
            </a:r>
            <a:r>
              <a:rPr lang="en-US" sz="1600" b="0" i="0" u="none" strike="noStrike" cap="none">
                <a:solidFill>
                  <a:srgbClr val="000000"/>
                </a:solidFill>
                <a:latin typeface="Calibri"/>
                <a:ea typeface="Calibri"/>
                <a:cs typeface="Calibri"/>
                <a:sym typeface="Calibri"/>
              </a:rPr>
              <a:t>(measured in bytes)</a:t>
            </a:r>
            <a:r>
              <a:rPr lang="en-US" sz="2800" b="0" i="0" u="none" strike="noStrike" cap="none">
                <a:solidFill>
                  <a:srgbClr val="000000"/>
                </a:solidFill>
                <a:latin typeface="Calibri"/>
                <a:ea typeface="Calibri"/>
                <a:cs typeface="Calibri"/>
                <a:sym typeface="Calibri"/>
              </a:rPr>
              <a:t> where loss occurs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avg. window size (# in-flight bytes) is ¾ W</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avg. thruput is 3/4W per RTT</a:t>
            </a:r>
            <a:endParaRPr/>
          </a:p>
        </p:txBody>
      </p:sp>
      <p:grpSp>
        <p:nvGrpSpPr>
          <p:cNvPr id="9791" name="Google Shape;9791;p155"/>
          <p:cNvGrpSpPr/>
          <p:nvPr/>
        </p:nvGrpSpPr>
        <p:grpSpPr>
          <a:xfrm>
            <a:off x="2360613" y="4173538"/>
            <a:ext cx="4873625" cy="1998662"/>
            <a:chOff x="279" y="2432"/>
            <a:chExt cx="3070" cy="1259"/>
          </a:xfrm>
        </p:grpSpPr>
        <p:sp>
          <p:nvSpPr>
            <p:cNvPr id="9792" name="Google Shape;9792;p155"/>
            <p:cNvSpPr/>
            <p:nvPr/>
          </p:nvSpPr>
          <p:spPr>
            <a:xfrm>
              <a:off x="678" y="2556"/>
              <a:ext cx="2481" cy="579"/>
            </a:xfrm>
            <a:custGeom>
              <a:avLst/>
              <a:gdLst/>
              <a:ahLst/>
              <a:cxnLst/>
              <a:rect l="l" t="t" r="r" b="b"/>
              <a:pathLst>
                <a:path w="2481" h="579" extrusionOk="0">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9793" name="Google Shape;9793;p155"/>
            <p:cNvCxnSpPr/>
            <p:nvPr/>
          </p:nvCxnSpPr>
          <p:spPr>
            <a:xfrm>
              <a:off x="675" y="3685"/>
              <a:ext cx="2674" cy="0"/>
            </a:xfrm>
            <a:prstGeom prst="straightConnector1">
              <a:avLst/>
            </a:prstGeom>
            <a:noFill/>
            <a:ln w="19050" cap="flat" cmpd="sng">
              <a:solidFill>
                <a:schemeClr val="dk1"/>
              </a:solidFill>
              <a:prstDash val="solid"/>
              <a:round/>
              <a:headEnd type="none" w="med" len="med"/>
              <a:tailEnd type="none" w="med" len="med"/>
            </a:ln>
          </p:spPr>
        </p:cxnSp>
        <p:cxnSp>
          <p:nvCxnSpPr>
            <p:cNvPr id="9794" name="Google Shape;9794;p155"/>
            <p:cNvCxnSpPr/>
            <p:nvPr/>
          </p:nvCxnSpPr>
          <p:spPr>
            <a:xfrm>
              <a:off x="682" y="2432"/>
              <a:ext cx="0" cy="1259"/>
            </a:xfrm>
            <a:prstGeom prst="straightConnector1">
              <a:avLst/>
            </a:prstGeom>
            <a:noFill/>
            <a:ln w="19050" cap="flat" cmpd="sng">
              <a:solidFill>
                <a:schemeClr val="dk1"/>
              </a:solidFill>
              <a:prstDash val="solid"/>
              <a:round/>
              <a:headEnd type="none" w="med" len="med"/>
              <a:tailEnd type="none" w="med" len="med"/>
            </a:ln>
          </p:spPr>
        </p:cxnSp>
        <p:cxnSp>
          <p:nvCxnSpPr>
            <p:cNvPr id="9795" name="Google Shape;9795;p155"/>
            <p:cNvCxnSpPr/>
            <p:nvPr/>
          </p:nvCxnSpPr>
          <p:spPr>
            <a:xfrm>
              <a:off x="606" y="2571"/>
              <a:ext cx="72" cy="0"/>
            </a:xfrm>
            <a:prstGeom prst="straightConnector1">
              <a:avLst/>
            </a:prstGeom>
            <a:noFill/>
            <a:ln w="19050" cap="flat" cmpd="sng">
              <a:solidFill>
                <a:schemeClr val="dk1"/>
              </a:solidFill>
              <a:prstDash val="solid"/>
              <a:round/>
              <a:headEnd type="none" w="med" len="med"/>
              <a:tailEnd type="none" w="med" len="med"/>
            </a:ln>
          </p:spPr>
        </p:cxnSp>
        <p:cxnSp>
          <p:nvCxnSpPr>
            <p:cNvPr id="9796" name="Google Shape;9796;p155"/>
            <p:cNvCxnSpPr/>
            <p:nvPr/>
          </p:nvCxnSpPr>
          <p:spPr>
            <a:xfrm>
              <a:off x="606" y="3117"/>
              <a:ext cx="72" cy="0"/>
            </a:xfrm>
            <a:prstGeom prst="straightConnector1">
              <a:avLst/>
            </a:prstGeom>
            <a:noFill/>
            <a:ln w="19050" cap="flat" cmpd="sng">
              <a:solidFill>
                <a:schemeClr val="dk1"/>
              </a:solidFill>
              <a:prstDash val="solid"/>
              <a:round/>
              <a:headEnd type="none" w="med" len="med"/>
              <a:tailEnd type="none" w="med" len="med"/>
            </a:ln>
          </p:spPr>
        </p:cxnSp>
        <p:sp>
          <p:nvSpPr>
            <p:cNvPr id="9797" name="Google Shape;9797;p155"/>
            <p:cNvSpPr txBox="1"/>
            <p:nvPr/>
          </p:nvSpPr>
          <p:spPr>
            <a:xfrm>
              <a:off x="380" y="2453"/>
              <a:ext cx="23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W</a:t>
              </a:r>
              <a:endParaRPr/>
            </a:p>
          </p:txBody>
        </p:sp>
        <p:sp>
          <p:nvSpPr>
            <p:cNvPr id="9798" name="Google Shape;9798;p155"/>
            <p:cNvSpPr txBox="1"/>
            <p:nvPr/>
          </p:nvSpPr>
          <p:spPr>
            <a:xfrm>
              <a:off x="279" y="3008"/>
              <a:ext cx="350"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W/2</a:t>
              </a:r>
              <a:endParaRPr/>
            </a:p>
          </p:txBody>
        </p:sp>
      </p:grpSp>
      <p:grpSp>
        <p:nvGrpSpPr>
          <p:cNvPr id="9799" name="Google Shape;9799;p155"/>
          <p:cNvGrpSpPr/>
          <p:nvPr/>
        </p:nvGrpSpPr>
        <p:grpSpPr>
          <a:xfrm>
            <a:off x="3136901" y="3552826"/>
            <a:ext cx="3795713" cy="620712"/>
            <a:chOff x="1722" y="2139"/>
            <a:chExt cx="2391" cy="391"/>
          </a:xfrm>
        </p:grpSpPr>
        <p:sp>
          <p:nvSpPr>
            <p:cNvPr id="9800" name="Google Shape;9800;p155"/>
            <p:cNvSpPr txBox="1"/>
            <p:nvPr/>
          </p:nvSpPr>
          <p:spPr>
            <a:xfrm>
              <a:off x="1722" y="2219"/>
              <a:ext cx="1346"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avg TCP thruput = </a:t>
              </a:r>
              <a:endParaRPr/>
            </a:p>
          </p:txBody>
        </p:sp>
        <p:grpSp>
          <p:nvGrpSpPr>
            <p:cNvPr id="9801" name="Google Shape;9801;p155"/>
            <p:cNvGrpSpPr/>
            <p:nvPr/>
          </p:nvGrpSpPr>
          <p:grpSpPr>
            <a:xfrm>
              <a:off x="2986" y="2139"/>
              <a:ext cx="1127" cy="391"/>
              <a:chOff x="3498" y="2153"/>
              <a:chExt cx="1127" cy="391"/>
            </a:xfrm>
          </p:grpSpPr>
          <p:sp>
            <p:nvSpPr>
              <p:cNvPr id="9802" name="Google Shape;9802;p155"/>
              <p:cNvSpPr txBox="1"/>
              <p:nvPr/>
            </p:nvSpPr>
            <p:spPr>
              <a:xfrm>
                <a:off x="3501" y="2153"/>
                <a:ext cx="195"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3</a:t>
                </a:r>
                <a:endParaRPr/>
              </a:p>
            </p:txBody>
          </p:sp>
          <p:sp>
            <p:nvSpPr>
              <p:cNvPr id="9803" name="Google Shape;9803;p155"/>
              <p:cNvSpPr txBox="1"/>
              <p:nvPr/>
            </p:nvSpPr>
            <p:spPr>
              <a:xfrm>
                <a:off x="3498" y="2313"/>
                <a:ext cx="195"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4</a:t>
                </a:r>
                <a:endParaRPr/>
              </a:p>
            </p:txBody>
          </p:sp>
          <p:cxnSp>
            <p:nvCxnSpPr>
              <p:cNvPr id="9804" name="Google Shape;9804;p155"/>
              <p:cNvCxnSpPr/>
              <p:nvPr/>
            </p:nvCxnSpPr>
            <p:spPr>
              <a:xfrm>
                <a:off x="3550" y="2352"/>
                <a:ext cx="88" cy="0"/>
              </a:xfrm>
              <a:prstGeom prst="straightConnector1">
                <a:avLst/>
              </a:prstGeom>
              <a:noFill/>
              <a:ln w="19050" cap="flat" cmpd="sng">
                <a:solidFill>
                  <a:schemeClr val="dk1"/>
                </a:solidFill>
                <a:prstDash val="solid"/>
                <a:round/>
                <a:headEnd type="none" w="med" len="med"/>
                <a:tailEnd type="none" w="med" len="med"/>
              </a:ln>
            </p:spPr>
          </p:cxnSp>
          <p:sp>
            <p:nvSpPr>
              <p:cNvPr id="9805" name="Google Shape;9805;p155"/>
              <p:cNvSpPr txBox="1"/>
              <p:nvPr/>
            </p:nvSpPr>
            <p:spPr>
              <a:xfrm>
                <a:off x="3702" y="2157"/>
                <a:ext cx="246"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W</a:t>
                </a:r>
                <a:endParaRPr/>
              </a:p>
            </p:txBody>
          </p:sp>
          <p:sp>
            <p:nvSpPr>
              <p:cNvPr id="9806" name="Google Shape;9806;p155"/>
              <p:cNvSpPr txBox="1"/>
              <p:nvPr/>
            </p:nvSpPr>
            <p:spPr>
              <a:xfrm>
                <a:off x="3658" y="2309"/>
                <a:ext cx="373"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RTT</a:t>
                </a:r>
                <a:endParaRPr/>
              </a:p>
            </p:txBody>
          </p:sp>
          <p:cxnSp>
            <p:nvCxnSpPr>
              <p:cNvPr id="9807" name="Google Shape;9807;p155"/>
              <p:cNvCxnSpPr/>
              <p:nvPr/>
            </p:nvCxnSpPr>
            <p:spPr>
              <a:xfrm>
                <a:off x="3726" y="2352"/>
                <a:ext cx="210" cy="0"/>
              </a:xfrm>
              <a:prstGeom prst="straightConnector1">
                <a:avLst/>
              </a:prstGeom>
              <a:noFill/>
              <a:ln w="19050" cap="flat" cmpd="sng">
                <a:solidFill>
                  <a:schemeClr val="dk1"/>
                </a:solidFill>
                <a:prstDash val="solid"/>
                <a:round/>
                <a:headEnd type="none" w="med" len="med"/>
                <a:tailEnd type="none" w="med" len="med"/>
              </a:ln>
            </p:spPr>
          </p:cxnSp>
          <p:sp>
            <p:nvSpPr>
              <p:cNvPr id="9808" name="Google Shape;9808;p155"/>
              <p:cNvSpPr txBox="1"/>
              <p:nvPr/>
            </p:nvSpPr>
            <p:spPr>
              <a:xfrm>
                <a:off x="3975" y="2243"/>
                <a:ext cx="650"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bytes/sec</a:t>
                </a:r>
                <a:endParaRPr/>
              </a:p>
            </p:txBody>
          </p:sp>
        </p:gr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813"/>
        <p:cNvGrpSpPr/>
        <p:nvPr/>
      </p:nvGrpSpPr>
      <p:grpSpPr>
        <a:xfrm>
          <a:off x="0" y="0"/>
          <a:ext cx="0" cy="0"/>
          <a:chOff x="0" y="0"/>
          <a:chExt cx="0" cy="0"/>
        </a:xfrm>
      </p:grpSpPr>
      <p:sp>
        <p:nvSpPr>
          <p:cNvPr id="9814" name="Google Shape;9814;p156"/>
          <p:cNvSpPr txBox="1">
            <a:spLocks noGrp="1"/>
          </p:cNvSpPr>
          <p:nvPr>
            <p:ph type="title"/>
          </p:nvPr>
        </p:nvSpPr>
        <p:spPr>
          <a:xfrm>
            <a:off x="798690" y="278541"/>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over “long, fat pipes”</a:t>
            </a:r>
            <a:endParaRPr sz="4400" b="0"/>
          </a:p>
        </p:txBody>
      </p:sp>
      <p:sp>
        <p:nvSpPr>
          <p:cNvPr id="9815" name="Google Shape;9815;p15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151</a:t>
            </a:fld>
            <a:endParaRPr/>
          </a:p>
        </p:txBody>
      </p:sp>
      <p:sp>
        <p:nvSpPr>
          <p:cNvPr id="9816" name="Google Shape;9816;p156"/>
          <p:cNvSpPr txBox="1"/>
          <p:nvPr/>
        </p:nvSpPr>
        <p:spPr>
          <a:xfrm>
            <a:off x="798690" y="1322387"/>
            <a:ext cx="11049000"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example: 1500 byte segments, 100ms RTT, want 10 Gbps throughput</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requires W = 83,333 in-flight segments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throughput in terms of segment loss probability, L </a:t>
            </a:r>
            <a:r>
              <a:rPr lang="en-US" sz="2000">
                <a:solidFill>
                  <a:schemeClr val="dk1"/>
                </a:solidFill>
                <a:latin typeface="Calibri"/>
                <a:ea typeface="Calibri"/>
                <a:cs typeface="Calibri"/>
                <a:sym typeface="Calibri"/>
              </a:rPr>
              <a:t>[Mathis 1997]:</a:t>
            </a:r>
            <a:br>
              <a:rPr lang="en-US" sz="2800">
                <a:solidFill>
                  <a:schemeClr val="dk1"/>
                </a:solidFill>
                <a:latin typeface="Calibri"/>
                <a:ea typeface="Calibri"/>
                <a:cs typeface="Calibri"/>
                <a:sym typeface="Calibri"/>
              </a:rPr>
            </a:br>
            <a:br>
              <a:rPr lang="en-US" sz="2800">
                <a:solidFill>
                  <a:schemeClr val="dk1"/>
                </a:solidFill>
                <a:latin typeface="Calibri"/>
                <a:ea typeface="Calibri"/>
                <a:cs typeface="Calibri"/>
                <a:sym typeface="Calibri"/>
              </a:rPr>
            </a:br>
            <a:br>
              <a:rPr lang="en-US" sz="28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a:p>
            <a:pPr marL="695325" marR="0" lvl="1" indent="-231775" algn="l" rtl="0">
              <a:lnSpc>
                <a:spcPct val="90000"/>
              </a:lnSpc>
              <a:spcBef>
                <a:spcPts val="500"/>
              </a:spcBef>
              <a:spcAft>
                <a:spcPts val="0"/>
              </a:spcAft>
              <a:buClr>
                <a:srgbClr val="0000A8"/>
              </a:buClr>
              <a:buSzPts val="2400"/>
              <a:buFont typeface="Noto Sans Symbols"/>
              <a:buNone/>
            </a:pPr>
            <a:r>
              <a:rPr lang="en-US" sz="2400" b="0" i="0" u="none" strike="noStrike" cap="none">
                <a:solidFill>
                  <a:schemeClr val="dk1"/>
                </a:solidFill>
                <a:latin typeface="MS Mincho"/>
                <a:ea typeface="MS Mincho"/>
                <a:cs typeface="MS Mincho"/>
                <a:sym typeface="MS Mincho"/>
              </a:rPr>
              <a:t>➜ </a:t>
            </a:r>
            <a:r>
              <a:rPr lang="en-US" sz="2800" b="0" i="0" u="none" strike="noStrike" cap="none">
                <a:solidFill>
                  <a:schemeClr val="dk1"/>
                </a:solidFill>
                <a:latin typeface="Calibri"/>
                <a:ea typeface="Calibri"/>
                <a:cs typeface="Calibri"/>
                <a:sym typeface="Calibri"/>
              </a:rPr>
              <a:t>to achieve 10 Gbps throughput, need a loss rate of L = 2·10</a:t>
            </a:r>
            <a:r>
              <a:rPr lang="en-US" sz="2800" b="0" i="0" u="none" strike="noStrike" cap="none" baseline="30000">
                <a:solidFill>
                  <a:schemeClr val="dk1"/>
                </a:solidFill>
                <a:latin typeface="Calibri"/>
                <a:ea typeface="Calibri"/>
                <a:cs typeface="Calibri"/>
                <a:sym typeface="Calibri"/>
              </a:rPr>
              <a:t>-10  </a:t>
            </a:r>
            <a:r>
              <a:rPr lang="en-US" sz="2800" b="0" i="1" u="none" strike="noStrike" cap="none">
                <a:solidFill>
                  <a:srgbClr val="FF0000"/>
                </a:solidFill>
                <a:latin typeface="Calibri"/>
                <a:ea typeface="Calibri"/>
                <a:cs typeface="Calibri"/>
                <a:sym typeface="Calibri"/>
              </a:rPr>
              <a:t> </a:t>
            </a:r>
            <a:r>
              <a:rPr lang="en-US" sz="2800" b="0" i="1" u="none" strike="noStrike" cap="none">
                <a:solidFill>
                  <a:srgbClr val="C00000"/>
                </a:solidFill>
                <a:latin typeface="Calibri"/>
                <a:ea typeface="Calibri"/>
                <a:cs typeface="Calibri"/>
                <a:sym typeface="Calibri"/>
              </a:rPr>
              <a:t>– a very small loss rate!</a:t>
            </a:r>
            <a:endParaRPr sz="2400" b="0" i="1" u="none" strike="noStrike" cap="none">
              <a:solidFill>
                <a:srgbClr val="C00000"/>
              </a:solidFill>
              <a:latin typeface="Calibri"/>
              <a:ea typeface="Calibri"/>
              <a:cs typeface="Calibri"/>
              <a:sym typeface="Calibri"/>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versions of TCP for long, high-speed scenarios</a:t>
            </a:r>
            <a:endParaRPr sz="2800" baseline="30000">
              <a:solidFill>
                <a:schemeClr val="dk1"/>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p:txBody>
      </p:sp>
      <p:grpSp>
        <p:nvGrpSpPr>
          <p:cNvPr id="9817" name="Google Shape;9817;p156"/>
          <p:cNvGrpSpPr/>
          <p:nvPr/>
        </p:nvGrpSpPr>
        <p:grpSpPr>
          <a:xfrm>
            <a:off x="3700463" y="2947987"/>
            <a:ext cx="4160837" cy="962025"/>
            <a:chOff x="422" y="3400"/>
            <a:chExt cx="2621" cy="606"/>
          </a:xfrm>
        </p:grpSpPr>
        <p:sp>
          <p:nvSpPr>
            <p:cNvPr id="9818" name="Google Shape;9818;p156"/>
            <p:cNvSpPr txBox="1"/>
            <p:nvPr/>
          </p:nvSpPr>
          <p:spPr>
            <a:xfrm>
              <a:off x="422" y="3566"/>
              <a:ext cx="1690"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TCP throughput = </a:t>
              </a:r>
              <a:endParaRPr/>
            </a:p>
          </p:txBody>
        </p:sp>
        <p:sp>
          <p:nvSpPr>
            <p:cNvPr id="9819" name="Google Shape;9819;p156"/>
            <p:cNvSpPr txBox="1"/>
            <p:nvPr/>
          </p:nvSpPr>
          <p:spPr>
            <a:xfrm>
              <a:off x="2010" y="3470"/>
              <a:ext cx="490"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1.22</a:t>
              </a:r>
              <a:endParaRPr/>
            </a:p>
          </p:txBody>
        </p:sp>
        <p:grpSp>
          <p:nvGrpSpPr>
            <p:cNvPr id="9820" name="Google Shape;9820;p156"/>
            <p:cNvGrpSpPr/>
            <p:nvPr/>
          </p:nvGrpSpPr>
          <p:grpSpPr>
            <a:xfrm>
              <a:off x="2092" y="3400"/>
              <a:ext cx="951" cy="606"/>
              <a:chOff x="2092" y="3400"/>
              <a:chExt cx="951" cy="606"/>
            </a:xfrm>
          </p:grpSpPr>
          <p:sp>
            <p:nvSpPr>
              <p:cNvPr id="9821" name="Google Shape;9821;p156"/>
              <p:cNvSpPr txBox="1"/>
              <p:nvPr/>
            </p:nvSpPr>
            <p:spPr>
              <a:xfrm>
                <a:off x="2423" y="3400"/>
                <a:ext cx="169"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a:p>
            </p:txBody>
          </p:sp>
          <p:sp>
            <p:nvSpPr>
              <p:cNvPr id="9822" name="Google Shape;9822;p156"/>
              <p:cNvSpPr txBox="1"/>
              <p:nvPr/>
            </p:nvSpPr>
            <p:spPr>
              <a:xfrm>
                <a:off x="2511" y="3472"/>
                <a:ext cx="532"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MSS</a:t>
                </a:r>
                <a:endParaRPr/>
              </a:p>
            </p:txBody>
          </p:sp>
          <p:cxnSp>
            <p:nvCxnSpPr>
              <p:cNvPr id="9823" name="Google Shape;9823;p156"/>
              <p:cNvCxnSpPr/>
              <p:nvPr/>
            </p:nvCxnSpPr>
            <p:spPr>
              <a:xfrm>
                <a:off x="2092" y="3720"/>
                <a:ext cx="873" cy="0"/>
              </a:xfrm>
              <a:prstGeom prst="straightConnector1">
                <a:avLst/>
              </a:prstGeom>
              <a:noFill/>
              <a:ln w="19050" cap="flat" cmpd="sng">
                <a:solidFill>
                  <a:schemeClr val="dk1"/>
                </a:solidFill>
                <a:prstDash val="solid"/>
                <a:round/>
                <a:headEnd type="none" w="med" len="med"/>
                <a:tailEnd type="none" w="med" len="med"/>
              </a:ln>
            </p:spPr>
          </p:cxnSp>
          <p:sp>
            <p:nvSpPr>
              <p:cNvPr id="9824" name="Google Shape;9824;p156"/>
              <p:cNvSpPr txBox="1"/>
              <p:nvPr/>
            </p:nvSpPr>
            <p:spPr>
              <a:xfrm>
                <a:off x="2133" y="3696"/>
                <a:ext cx="489"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RTT</a:t>
                </a:r>
                <a:endParaRPr/>
              </a:p>
            </p:txBody>
          </p:sp>
          <p:sp>
            <p:nvSpPr>
              <p:cNvPr id="9825" name="Google Shape;9825;p156"/>
              <p:cNvSpPr/>
              <p:nvPr/>
            </p:nvSpPr>
            <p:spPr>
              <a:xfrm>
                <a:off x="2607" y="3740"/>
                <a:ext cx="294" cy="220"/>
              </a:xfrm>
              <a:custGeom>
                <a:avLst/>
                <a:gdLst/>
                <a:ahLst/>
                <a:cxnLst/>
                <a:rect l="l" t="t" r="r" b="b"/>
                <a:pathLst>
                  <a:path w="294" h="220" extrusionOk="0">
                    <a:moveTo>
                      <a:pt x="0" y="158"/>
                    </a:moveTo>
                    <a:lnTo>
                      <a:pt x="32" y="140"/>
                    </a:lnTo>
                    <a:lnTo>
                      <a:pt x="72" y="220"/>
                    </a:lnTo>
                    <a:lnTo>
                      <a:pt x="132" y="0"/>
                    </a:lnTo>
                    <a:lnTo>
                      <a:pt x="294"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26" name="Google Shape;9826;p156"/>
              <p:cNvSpPr txBox="1"/>
              <p:nvPr/>
            </p:nvSpPr>
            <p:spPr>
              <a:xfrm>
                <a:off x="2704" y="3718"/>
                <a:ext cx="223"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L</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grpSp>
        <p:nvGrpSpPr>
          <p:cNvPr id="1840" name="Google Shape;1840;p21"/>
          <p:cNvGrpSpPr/>
          <p:nvPr/>
        </p:nvGrpSpPr>
        <p:grpSpPr>
          <a:xfrm>
            <a:off x="141514" y="827314"/>
            <a:ext cx="11908971" cy="4739615"/>
            <a:chOff x="2511281" y="3262667"/>
            <a:chExt cx="7770812" cy="3121540"/>
          </a:xfrm>
        </p:grpSpPr>
        <p:sp>
          <p:nvSpPr>
            <p:cNvPr id="1841" name="Google Shape;1841;p21"/>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42" name="Google Shape;1842;p21"/>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843" name="Google Shape;1843;p21"/>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844" name="Google Shape;1844;p21"/>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845" name="Google Shape;1845;p21"/>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846" name="Google Shape;1846;p21"/>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847" name="Google Shape;1847;p21"/>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848" name="Google Shape;1848;p21"/>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849" name="Google Shape;1849;p21"/>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cxnSp>
          <p:nvCxnSpPr>
            <p:cNvPr id="1850" name="Google Shape;1850;p21"/>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851" name="Google Shape;1851;p21"/>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852" name="Google Shape;1852;p21"/>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853" name="Google Shape;1853;p21"/>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854" name="Google Shape;1854;p21"/>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855" name="Google Shape;1855;p21"/>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856" name="Google Shape;1856;p21"/>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857" name="Google Shape;1857;p21"/>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858" name="Google Shape;1858;p21"/>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859" name="Google Shape;1859;p21"/>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860" name="Google Shape;1860;p21"/>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861" name="Google Shape;1861;p21"/>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862" name="Google Shape;1862;p21"/>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sp>
          <p:nvSpPr>
            <p:cNvPr id="1863" name="Google Shape;1863;p21"/>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64" name="Google Shape;1864;p21"/>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65" name="Google Shape;1865;p21"/>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866" name="Google Shape;1866;p21"/>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867" name="Google Shape;1867;p21"/>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868" name="Google Shape;1868;p21"/>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869" name="Google Shape;1869;p21"/>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870" name="Google Shape;1870;p21"/>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871" name="Google Shape;1871;p21"/>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872" name="Google Shape;1872;p21"/>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873" name="Google Shape;1873;p21"/>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874" name="Google Shape;1874;p21"/>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875" name="Google Shape;1875;p21"/>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grpSp>
          <p:nvGrpSpPr>
            <p:cNvPr id="1876" name="Google Shape;1876;p21"/>
            <p:cNvGrpSpPr/>
            <p:nvPr/>
          </p:nvGrpSpPr>
          <p:grpSpPr>
            <a:xfrm>
              <a:off x="2511281" y="5555532"/>
              <a:ext cx="800100" cy="828675"/>
              <a:chOff x="-44" y="1473"/>
              <a:chExt cx="981" cy="1105"/>
            </a:xfrm>
          </p:grpSpPr>
          <p:pic>
            <p:nvPicPr>
              <p:cNvPr id="1877" name="Google Shape;1877;p21"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878" name="Google Shape;1878;p2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879" name="Google Shape;1879;p21"/>
            <p:cNvGrpSpPr/>
            <p:nvPr/>
          </p:nvGrpSpPr>
          <p:grpSpPr>
            <a:xfrm flipH="1">
              <a:off x="9493106" y="5469807"/>
              <a:ext cx="788987" cy="782637"/>
              <a:chOff x="-44" y="1473"/>
              <a:chExt cx="981" cy="1105"/>
            </a:xfrm>
          </p:grpSpPr>
          <p:pic>
            <p:nvPicPr>
              <p:cNvPr id="1880" name="Google Shape;1880;p21"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881" name="Google Shape;1881;p2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882" name="Google Shape;1882;p21"/>
            <p:cNvGrpSpPr/>
            <p:nvPr/>
          </p:nvGrpSpPr>
          <p:grpSpPr>
            <a:xfrm>
              <a:off x="5083031" y="5055469"/>
              <a:ext cx="358775" cy="704850"/>
              <a:chOff x="4140" y="429"/>
              <a:chExt cx="1425" cy="2396"/>
            </a:xfrm>
          </p:grpSpPr>
          <p:sp>
            <p:nvSpPr>
              <p:cNvPr id="1883" name="Google Shape;1883;p21"/>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84" name="Google Shape;1884;p21"/>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85" name="Google Shape;1885;p21"/>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86" name="Google Shape;1886;p21"/>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87" name="Google Shape;1887;p21"/>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888" name="Google Shape;1888;p21"/>
              <p:cNvGrpSpPr/>
              <p:nvPr/>
            </p:nvGrpSpPr>
            <p:grpSpPr>
              <a:xfrm>
                <a:off x="4751" y="667"/>
                <a:ext cx="580" cy="146"/>
                <a:chOff x="617" y="2567"/>
                <a:chExt cx="724" cy="140"/>
              </a:xfrm>
            </p:grpSpPr>
            <p:sp>
              <p:nvSpPr>
                <p:cNvPr id="1889" name="Google Shape;1889;p21"/>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90" name="Google Shape;1890;p21"/>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891" name="Google Shape;1891;p21"/>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892" name="Google Shape;1892;p21"/>
              <p:cNvGrpSpPr/>
              <p:nvPr/>
            </p:nvGrpSpPr>
            <p:grpSpPr>
              <a:xfrm>
                <a:off x="4745" y="996"/>
                <a:ext cx="580" cy="156"/>
                <a:chOff x="612" y="2570"/>
                <a:chExt cx="724" cy="162"/>
              </a:xfrm>
            </p:grpSpPr>
            <p:sp>
              <p:nvSpPr>
                <p:cNvPr id="1893" name="Google Shape;1893;p21"/>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94" name="Google Shape;1894;p21"/>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895" name="Google Shape;1895;p21"/>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96" name="Google Shape;1896;p21"/>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897" name="Google Shape;1897;p21"/>
              <p:cNvGrpSpPr/>
              <p:nvPr/>
            </p:nvGrpSpPr>
            <p:grpSpPr>
              <a:xfrm>
                <a:off x="4733" y="1627"/>
                <a:ext cx="586" cy="151"/>
                <a:chOff x="611" y="2568"/>
                <a:chExt cx="730" cy="139"/>
              </a:xfrm>
            </p:grpSpPr>
            <p:sp>
              <p:nvSpPr>
                <p:cNvPr id="1898" name="Google Shape;1898;p21"/>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899" name="Google Shape;1899;p21"/>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900" name="Google Shape;1900;p21"/>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901" name="Google Shape;1901;p21"/>
              <p:cNvGrpSpPr/>
              <p:nvPr/>
            </p:nvGrpSpPr>
            <p:grpSpPr>
              <a:xfrm>
                <a:off x="4739" y="1325"/>
                <a:ext cx="580" cy="140"/>
                <a:chOff x="614" y="2566"/>
                <a:chExt cx="723" cy="140"/>
              </a:xfrm>
            </p:grpSpPr>
            <p:sp>
              <p:nvSpPr>
                <p:cNvPr id="1902" name="Google Shape;1902;p21"/>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03" name="Google Shape;1903;p21"/>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904" name="Google Shape;1904;p21"/>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05" name="Google Shape;1905;p21"/>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06" name="Google Shape;1906;p21"/>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07" name="Google Shape;1907;p21"/>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08" name="Google Shape;1908;p21"/>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09" name="Google Shape;1909;p21"/>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10" name="Google Shape;1910;p21"/>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11" name="Google Shape;1911;p21"/>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12" name="Google Shape;1912;p21"/>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1913" name="Google Shape;1913;p21"/>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14" name="Google Shape;1914;p21"/>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pic>
          <p:nvPicPr>
            <p:cNvPr id="1915" name="Google Shape;1915;p21" descr="Image result for firefox logo"/>
            <p:cNvPicPr preferRelativeResize="0"/>
            <p:nvPr/>
          </p:nvPicPr>
          <p:blipFill rotWithShape="1">
            <a:blip r:embed="rId4">
              <a:alphaModFix/>
            </a:blip>
            <a:srcRect/>
            <a:stretch/>
          </p:blipFill>
          <p:spPr>
            <a:xfrm>
              <a:off x="4326336" y="4363319"/>
              <a:ext cx="387318" cy="362674"/>
            </a:xfrm>
            <a:prstGeom prst="rect">
              <a:avLst/>
            </a:prstGeom>
            <a:noFill/>
            <a:ln>
              <a:noFill/>
            </a:ln>
          </p:spPr>
        </p:pic>
        <p:sp>
          <p:nvSpPr>
            <p:cNvPr id="1916" name="Google Shape;1916;p21"/>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HTTP server</a:t>
              </a:r>
              <a:endParaRPr/>
            </a:p>
          </p:txBody>
        </p:sp>
        <p:pic>
          <p:nvPicPr>
            <p:cNvPr id="1917" name="Google Shape;1917;p21" descr="Image result for apache web server logo"/>
            <p:cNvPicPr preferRelativeResize="0"/>
            <p:nvPr/>
          </p:nvPicPr>
          <p:blipFill rotWithShape="1">
            <a:blip r:embed="rId5">
              <a:alphaModFix/>
            </a:blip>
            <a:srcRect/>
            <a:stretch/>
          </p:blipFill>
          <p:spPr>
            <a:xfrm>
              <a:off x="5649399" y="3712220"/>
              <a:ext cx="1425575" cy="629170"/>
            </a:xfrm>
            <a:prstGeom prst="rect">
              <a:avLst/>
            </a:prstGeom>
            <a:noFill/>
            <a:ln>
              <a:noFill/>
            </a:ln>
          </p:spPr>
        </p:pic>
        <p:pic>
          <p:nvPicPr>
            <p:cNvPr id="1918" name="Google Shape;1918;p21" descr="Image result for firefox logo"/>
            <p:cNvPicPr preferRelativeResize="0"/>
            <p:nvPr/>
          </p:nvPicPr>
          <p:blipFill rotWithShape="1">
            <a:blip r:embed="rId4">
              <a:alphaModFix/>
            </a:blip>
            <a:srcRect/>
            <a:stretch/>
          </p:blipFill>
          <p:spPr>
            <a:xfrm>
              <a:off x="8557699" y="4326644"/>
              <a:ext cx="387318" cy="362674"/>
            </a:xfrm>
            <a:prstGeom prst="rect">
              <a:avLst/>
            </a:prstGeom>
            <a:noFill/>
            <a:ln>
              <a:noFill/>
            </a:ln>
          </p:spPr>
        </p:pic>
        <p:pic>
          <p:nvPicPr>
            <p:cNvPr id="1919" name="Google Shape;1919;p21" descr="Image result for skype logo"/>
            <p:cNvPicPr preferRelativeResize="0"/>
            <p:nvPr/>
          </p:nvPicPr>
          <p:blipFill rotWithShape="1">
            <a:blip r:embed="rId6">
              <a:alphaModFix/>
            </a:blip>
            <a:srcRect/>
            <a:stretch/>
          </p:blipFill>
          <p:spPr>
            <a:xfrm>
              <a:off x="3374515" y="4091654"/>
              <a:ext cx="387318" cy="392958"/>
            </a:xfrm>
            <a:prstGeom prst="rect">
              <a:avLst/>
            </a:prstGeom>
            <a:noFill/>
            <a:ln>
              <a:noFill/>
            </a:ln>
          </p:spPr>
        </p:pic>
        <p:sp>
          <p:nvSpPr>
            <p:cNvPr id="1920" name="Google Shape;1920;p21"/>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client</a:t>
              </a:r>
              <a:endParaRPr/>
            </a:p>
          </p:txBody>
        </p:sp>
        <p:pic>
          <p:nvPicPr>
            <p:cNvPr id="1921" name="Google Shape;1921;p21" descr="Image result for netflix logo png"/>
            <p:cNvPicPr preferRelativeResize="0"/>
            <p:nvPr/>
          </p:nvPicPr>
          <p:blipFill rotWithShape="1">
            <a:blip r:embed="rId7">
              <a:alphaModFix/>
            </a:blip>
            <a:srcRect/>
            <a:stretch/>
          </p:blipFill>
          <p:spPr>
            <a:xfrm>
              <a:off x="3632599" y="4424842"/>
              <a:ext cx="691469" cy="388951"/>
            </a:xfrm>
            <a:prstGeom prst="rect">
              <a:avLst/>
            </a:prstGeom>
            <a:noFill/>
            <a:ln>
              <a:noFill/>
            </a:ln>
          </p:spPr>
        </p:pic>
      </p:grpSp>
      <p:sp>
        <p:nvSpPr>
          <p:cNvPr id="1922" name="Google Shape;1922;p21"/>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1923" name="Google Shape;1923;p21"/>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924" name="Google Shape;1924;p21"/>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1925" name="Google Shape;1925;p21"/>
          <p:cNvGrpSpPr/>
          <p:nvPr/>
        </p:nvGrpSpPr>
        <p:grpSpPr>
          <a:xfrm>
            <a:off x="5525255" y="2683797"/>
            <a:ext cx="1407618" cy="386166"/>
            <a:chOff x="8593764" y="690692"/>
            <a:chExt cx="1407618" cy="386166"/>
          </a:xfrm>
        </p:grpSpPr>
        <p:sp>
          <p:nvSpPr>
            <p:cNvPr id="1926" name="Google Shape;1926;p21"/>
            <p:cNvSpPr/>
            <p:nvPr/>
          </p:nvSpPr>
          <p:spPr>
            <a:xfrm>
              <a:off x="8597936" y="756182"/>
              <a:ext cx="1403446"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27" name="Google Shape;1927;p21"/>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sp>
          <p:nvSpPr>
            <p:cNvPr id="1928" name="Google Shape;1928;p21"/>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t</a:t>
              </a:r>
              <a:endParaRPr sz="1800" b="0" i="0" u="none" strike="noStrike" cap="none" baseline="-25000">
                <a:solidFill>
                  <a:srgbClr val="000000"/>
                </a:solidFill>
                <a:latin typeface="Calibri"/>
                <a:ea typeface="Calibri"/>
                <a:cs typeface="Calibri"/>
                <a:sym typeface="Calibri"/>
              </a:endParaRPr>
            </a:p>
          </p:txBody>
        </p:sp>
      </p:grpSp>
      <p:sp>
        <p:nvSpPr>
          <p:cNvPr id="1929" name="Google Shape;1929;p21"/>
          <p:cNvSpPr/>
          <p:nvPr/>
        </p:nvSpPr>
        <p:spPr>
          <a:xfrm>
            <a:off x="5864224" y="2340021"/>
            <a:ext cx="1063879"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30" name="Google Shape;1930;p21"/>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cxnSp>
        <p:nvCxnSpPr>
          <p:cNvPr id="1931" name="Google Shape;1931;p21"/>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932" name="Google Shape;1932;p21"/>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1933" name="Google Shape;1933;p21"/>
          <p:cNvSpPr/>
          <p:nvPr/>
        </p:nvSpPr>
        <p:spPr>
          <a:xfrm>
            <a:off x="5864224" y="2291365"/>
            <a:ext cx="1063879" cy="300547"/>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34" name="Google Shape;1934;p21"/>
          <p:cNvSpPr/>
          <p:nvPr/>
        </p:nvSpPr>
        <p:spPr>
          <a:xfrm>
            <a:off x="5474955" y="2744519"/>
            <a:ext cx="1478052" cy="284266"/>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35" name="Google Shape;1935;p2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a:buNone/>
            </a:pPr>
            <a:r>
              <a:rPr lang="en-US" sz="1100" b="0" i="0" u="none" strike="noStrike" cap="none">
                <a:solidFill>
                  <a:srgbClr val="7F7F7F"/>
                </a:solidFill>
                <a:latin typeface="Calibri"/>
                <a:ea typeface="Calibri"/>
                <a:cs typeface="Calibri"/>
                <a:sym typeface="Calibri"/>
              </a:rPr>
              <a:t>Transport Layer: 3-</a:t>
            </a:r>
            <a:fld id="{00000000-1234-1234-1234-123412341234}" type="slidenum">
              <a:rPr lang="en-US" sz="1100" b="0" i="0" u="none" strike="noStrike" cap="none">
                <a:solidFill>
                  <a:srgbClr val="7F7F7F"/>
                </a:solidFill>
                <a:latin typeface="Calibri"/>
                <a:ea typeface="Calibri"/>
                <a:cs typeface="Calibri"/>
                <a:sym typeface="Calibri"/>
              </a:rPr>
              <a:t>16</a:t>
            </a:fld>
            <a:endParaRPr sz="1100" b="0" i="0" u="none" strike="noStrike" cap="none">
              <a:solidFill>
                <a:srgbClr val="7F7F7F"/>
              </a:solidFill>
              <a:latin typeface="Calibri"/>
              <a:ea typeface="Calibri"/>
              <a:cs typeface="Calibri"/>
              <a:sym typeface="Calibri"/>
            </a:endParaRPr>
          </a:p>
        </p:txBody>
      </p:sp>
      <p:sp>
        <p:nvSpPr>
          <p:cNvPr id="1936" name="Google Shape;1936;p21"/>
          <p:cNvSpPr/>
          <p:nvPr/>
        </p:nvSpPr>
        <p:spPr>
          <a:xfrm>
            <a:off x="1776642" y="3222226"/>
            <a:ext cx="1824687"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937" name="Google Shape;1937;p21"/>
          <p:cNvGrpSpPr/>
          <p:nvPr/>
        </p:nvGrpSpPr>
        <p:grpSpPr>
          <a:xfrm>
            <a:off x="2011914" y="3219947"/>
            <a:ext cx="1404036" cy="384588"/>
            <a:chOff x="8597346" y="692270"/>
            <a:chExt cx="1404036" cy="384588"/>
          </a:xfrm>
        </p:grpSpPr>
        <p:sp>
          <p:nvSpPr>
            <p:cNvPr id="1938" name="Google Shape;1938;p21"/>
            <p:cNvSpPr/>
            <p:nvPr/>
          </p:nvSpPr>
          <p:spPr>
            <a:xfrm>
              <a:off x="8597936" y="756182"/>
              <a:ext cx="1403446"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39" name="Google Shape;1939;p21"/>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sp>
          <p:nvSpPr>
            <p:cNvPr id="1940" name="Google Shape;1940;p21"/>
            <p:cNvSpPr txBox="1"/>
            <p:nvPr/>
          </p:nvSpPr>
          <p:spPr>
            <a:xfrm>
              <a:off x="8597346" y="692270"/>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t</a:t>
              </a:r>
              <a:endParaRPr sz="1800" b="0" i="0" u="none" strike="noStrike" cap="none" baseline="-25000">
                <a:solidFill>
                  <a:srgbClr val="000000"/>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22"/>
          <p:cNvGrpSpPr/>
          <p:nvPr/>
        </p:nvGrpSpPr>
        <p:grpSpPr>
          <a:xfrm>
            <a:off x="141514" y="1298122"/>
            <a:ext cx="11908971" cy="4268807"/>
            <a:chOff x="2511281" y="3572744"/>
            <a:chExt cx="7770812" cy="2811463"/>
          </a:xfrm>
        </p:grpSpPr>
        <p:sp>
          <p:nvSpPr>
            <p:cNvPr id="1947" name="Google Shape;1947;p22"/>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48" name="Google Shape;1948;p22"/>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949" name="Google Shape;1949;p22"/>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950" name="Google Shape;1950;p22"/>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951" name="Google Shape;1951;p22"/>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952" name="Google Shape;1952;p22"/>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953" name="Google Shape;1953;p22"/>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954" name="Google Shape;1954;p22"/>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955" name="Google Shape;1955;p22"/>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cxnSp>
          <p:nvCxnSpPr>
            <p:cNvPr id="1956" name="Google Shape;1956;p22"/>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957" name="Google Shape;1957;p22"/>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958" name="Google Shape;1958;p22"/>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959" name="Google Shape;1959;p22"/>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960" name="Google Shape;1960;p22"/>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961" name="Google Shape;1961;p22"/>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962" name="Google Shape;1962;p22"/>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963" name="Google Shape;1963;p22"/>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964" name="Google Shape;1964;p22"/>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965" name="Google Shape;1965;p22"/>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966" name="Google Shape;1966;p22"/>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967" name="Google Shape;1967;p22"/>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968" name="Google Shape;1968;p22"/>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sp>
          <p:nvSpPr>
            <p:cNvPr id="1969" name="Google Shape;1969;p22"/>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70" name="Google Shape;1970;p22"/>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71" name="Google Shape;1971;p22"/>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1972" name="Google Shape;1972;p22"/>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1973" name="Google Shape;1973;p22"/>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974" name="Google Shape;1974;p22"/>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cxnSp>
          <p:nvCxnSpPr>
            <p:cNvPr id="1975" name="Google Shape;1975;p22"/>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976" name="Google Shape;1976;p22"/>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977" name="Google Shape;1977;p22"/>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978" name="Google Shape;1978;p22"/>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sp>
          <p:nvSpPr>
            <p:cNvPr id="1979" name="Google Shape;1979;p22"/>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1980" name="Google Shape;1980;p22"/>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1981" name="Google Shape;1981;p22"/>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a:t>
              </a:r>
              <a:endParaRPr/>
            </a:p>
          </p:txBody>
        </p:sp>
        <p:grpSp>
          <p:nvGrpSpPr>
            <p:cNvPr id="1982" name="Google Shape;1982;p22"/>
            <p:cNvGrpSpPr/>
            <p:nvPr/>
          </p:nvGrpSpPr>
          <p:grpSpPr>
            <a:xfrm>
              <a:off x="2511281" y="5555532"/>
              <a:ext cx="800100" cy="828675"/>
              <a:chOff x="-44" y="1473"/>
              <a:chExt cx="981" cy="1105"/>
            </a:xfrm>
          </p:grpSpPr>
          <p:pic>
            <p:nvPicPr>
              <p:cNvPr id="1983" name="Google Shape;1983;p2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984" name="Google Shape;1984;p2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985" name="Google Shape;1985;p22"/>
            <p:cNvGrpSpPr/>
            <p:nvPr/>
          </p:nvGrpSpPr>
          <p:grpSpPr>
            <a:xfrm flipH="1">
              <a:off x="9493106" y="5469807"/>
              <a:ext cx="788987" cy="782637"/>
              <a:chOff x="-44" y="1473"/>
              <a:chExt cx="981" cy="1105"/>
            </a:xfrm>
          </p:grpSpPr>
          <p:pic>
            <p:nvPicPr>
              <p:cNvPr id="1986" name="Google Shape;1986;p2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987" name="Google Shape;1987;p2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1988" name="Google Shape;1988;p22"/>
            <p:cNvGrpSpPr/>
            <p:nvPr/>
          </p:nvGrpSpPr>
          <p:grpSpPr>
            <a:xfrm>
              <a:off x="5083031" y="5055469"/>
              <a:ext cx="358775" cy="704850"/>
              <a:chOff x="4140" y="429"/>
              <a:chExt cx="1425" cy="2396"/>
            </a:xfrm>
          </p:grpSpPr>
          <p:sp>
            <p:nvSpPr>
              <p:cNvPr id="1989" name="Google Shape;1989;p2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90" name="Google Shape;1990;p22"/>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91" name="Google Shape;1991;p2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92" name="Google Shape;1992;p2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93" name="Google Shape;1993;p22"/>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994" name="Google Shape;1994;p22"/>
              <p:cNvGrpSpPr/>
              <p:nvPr/>
            </p:nvGrpSpPr>
            <p:grpSpPr>
              <a:xfrm>
                <a:off x="4751" y="667"/>
                <a:ext cx="580" cy="146"/>
                <a:chOff x="617" y="2567"/>
                <a:chExt cx="724" cy="140"/>
              </a:xfrm>
            </p:grpSpPr>
            <p:sp>
              <p:nvSpPr>
                <p:cNvPr id="1995" name="Google Shape;1995;p22"/>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1996" name="Google Shape;1996;p22"/>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1997" name="Google Shape;1997;p22"/>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1998" name="Google Shape;1998;p22"/>
              <p:cNvGrpSpPr/>
              <p:nvPr/>
            </p:nvGrpSpPr>
            <p:grpSpPr>
              <a:xfrm>
                <a:off x="4745" y="996"/>
                <a:ext cx="580" cy="156"/>
                <a:chOff x="612" y="2570"/>
                <a:chExt cx="724" cy="162"/>
              </a:xfrm>
            </p:grpSpPr>
            <p:sp>
              <p:nvSpPr>
                <p:cNvPr id="1999" name="Google Shape;1999;p22"/>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00" name="Google Shape;2000;p22"/>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001" name="Google Shape;2001;p22"/>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02" name="Google Shape;2002;p22"/>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003" name="Google Shape;2003;p22"/>
              <p:cNvGrpSpPr/>
              <p:nvPr/>
            </p:nvGrpSpPr>
            <p:grpSpPr>
              <a:xfrm>
                <a:off x="4733" y="1627"/>
                <a:ext cx="586" cy="151"/>
                <a:chOff x="611" y="2568"/>
                <a:chExt cx="730" cy="139"/>
              </a:xfrm>
            </p:grpSpPr>
            <p:sp>
              <p:nvSpPr>
                <p:cNvPr id="2004" name="Google Shape;2004;p22"/>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05" name="Google Shape;2005;p22"/>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006" name="Google Shape;2006;p2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007" name="Google Shape;2007;p22"/>
              <p:cNvGrpSpPr/>
              <p:nvPr/>
            </p:nvGrpSpPr>
            <p:grpSpPr>
              <a:xfrm>
                <a:off x="4739" y="1325"/>
                <a:ext cx="580" cy="140"/>
                <a:chOff x="614" y="2566"/>
                <a:chExt cx="723" cy="140"/>
              </a:xfrm>
            </p:grpSpPr>
            <p:sp>
              <p:nvSpPr>
                <p:cNvPr id="2008" name="Google Shape;2008;p22"/>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09" name="Google Shape;2009;p22"/>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010" name="Google Shape;2010;p22"/>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11" name="Google Shape;2011;p2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12" name="Google Shape;2012;p2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13" name="Google Shape;2013;p22"/>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14" name="Google Shape;2014;p2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15" name="Google Shape;2015;p22"/>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16" name="Google Shape;2016;p22"/>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17" name="Google Shape;2017;p22"/>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18" name="Google Shape;2018;p22"/>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2019" name="Google Shape;2019;p22"/>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020" name="Google Shape;2020;p22"/>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pic>
          <p:nvPicPr>
            <p:cNvPr id="2021" name="Google Shape;2021;p22" descr="Image result for firefox logo"/>
            <p:cNvPicPr preferRelativeResize="0"/>
            <p:nvPr/>
          </p:nvPicPr>
          <p:blipFill rotWithShape="1">
            <a:blip r:embed="rId4">
              <a:alphaModFix/>
            </a:blip>
            <a:srcRect/>
            <a:stretch/>
          </p:blipFill>
          <p:spPr>
            <a:xfrm>
              <a:off x="4326336" y="4363319"/>
              <a:ext cx="387318" cy="362674"/>
            </a:xfrm>
            <a:prstGeom prst="rect">
              <a:avLst/>
            </a:prstGeom>
            <a:noFill/>
            <a:ln>
              <a:noFill/>
            </a:ln>
          </p:spPr>
        </p:pic>
        <p:pic>
          <p:nvPicPr>
            <p:cNvPr id="2022" name="Google Shape;2022;p22" descr="Image result for apache web server logo"/>
            <p:cNvPicPr preferRelativeResize="0"/>
            <p:nvPr/>
          </p:nvPicPr>
          <p:blipFill rotWithShape="1">
            <a:blip r:embed="rId5">
              <a:alphaModFix/>
            </a:blip>
            <a:srcRect/>
            <a:stretch/>
          </p:blipFill>
          <p:spPr>
            <a:xfrm>
              <a:off x="5649399" y="3712220"/>
              <a:ext cx="1425575" cy="629170"/>
            </a:xfrm>
            <a:prstGeom prst="rect">
              <a:avLst/>
            </a:prstGeom>
            <a:noFill/>
            <a:ln>
              <a:noFill/>
            </a:ln>
          </p:spPr>
        </p:pic>
        <p:pic>
          <p:nvPicPr>
            <p:cNvPr id="2023" name="Google Shape;2023;p22" descr="Image result for firefox logo"/>
            <p:cNvPicPr preferRelativeResize="0"/>
            <p:nvPr/>
          </p:nvPicPr>
          <p:blipFill rotWithShape="1">
            <a:blip r:embed="rId4">
              <a:alphaModFix/>
            </a:blip>
            <a:srcRect/>
            <a:stretch/>
          </p:blipFill>
          <p:spPr>
            <a:xfrm>
              <a:off x="8557699" y="4326644"/>
              <a:ext cx="387318" cy="362674"/>
            </a:xfrm>
            <a:prstGeom prst="rect">
              <a:avLst/>
            </a:prstGeom>
            <a:noFill/>
            <a:ln>
              <a:noFill/>
            </a:ln>
          </p:spPr>
        </p:pic>
        <p:pic>
          <p:nvPicPr>
            <p:cNvPr id="2024" name="Google Shape;2024;p22" descr="Image result for skype logo"/>
            <p:cNvPicPr preferRelativeResize="0"/>
            <p:nvPr/>
          </p:nvPicPr>
          <p:blipFill rotWithShape="1">
            <a:blip r:embed="rId6">
              <a:alphaModFix/>
            </a:blip>
            <a:srcRect/>
            <a:stretch/>
          </p:blipFill>
          <p:spPr>
            <a:xfrm>
              <a:off x="3374515" y="4091654"/>
              <a:ext cx="387318" cy="392958"/>
            </a:xfrm>
            <a:prstGeom prst="rect">
              <a:avLst/>
            </a:prstGeom>
            <a:noFill/>
            <a:ln>
              <a:noFill/>
            </a:ln>
          </p:spPr>
        </p:pic>
        <p:sp>
          <p:nvSpPr>
            <p:cNvPr id="2025" name="Google Shape;2025;p22"/>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client</a:t>
              </a:r>
              <a:endParaRPr/>
            </a:p>
          </p:txBody>
        </p:sp>
        <p:pic>
          <p:nvPicPr>
            <p:cNvPr id="2026" name="Google Shape;2026;p22" descr="Image result for netflix logo png"/>
            <p:cNvPicPr preferRelativeResize="0"/>
            <p:nvPr/>
          </p:nvPicPr>
          <p:blipFill rotWithShape="1">
            <a:blip r:embed="rId7">
              <a:alphaModFix/>
            </a:blip>
            <a:srcRect/>
            <a:stretch/>
          </p:blipFill>
          <p:spPr>
            <a:xfrm>
              <a:off x="3632599" y="4424842"/>
              <a:ext cx="691469" cy="388951"/>
            </a:xfrm>
            <a:prstGeom prst="rect">
              <a:avLst/>
            </a:prstGeom>
            <a:noFill/>
            <a:ln>
              <a:noFill/>
            </a:ln>
          </p:spPr>
        </p:pic>
      </p:grpSp>
      <p:sp>
        <p:nvSpPr>
          <p:cNvPr id="2027" name="Google Shape;2027;p22"/>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2028" name="Google Shape;2028;p22"/>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029" name="Google Shape;2029;p22"/>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2030" name="Google Shape;2030;p22"/>
          <p:cNvGrpSpPr/>
          <p:nvPr/>
        </p:nvGrpSpPr>
        <p:grpSpPr>
          <a:xfrm>
            <a:off x="5525255" y="2683797"/>
            <a:ext cx="1407618" cy="386166"/>
            <a:chOff x="8593764" y="690692"/>
            <a:chExt cx="1407618" cy="386166"/>
          </a:xfrm>
        </p:grpSpPr>
        <p:sp>
          <p:nvSpPr>
            <p:cNvPr id="2031" name="Google Shape;2031;p22"/>
            <p:cNvSpPr/>
            <p:nvPr/>
          </p:nvSpPr>
          <p:spPr>
            <a:xfrm>
              <a:off x="8597936" y="756182"/>
              <a:ext cx="1403446"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32" name="Google Shape;2032;p22"/>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sp>
          <p:nvSpPr>
            <p:cNvPr id="2033" name="Google Shape;2033;p22"/>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a:t>
              </a:r>
              <a:r>
                <a:rPr lang="en-US" sz="1800" b="0" i="0" u="none" strike="noStrike" cap="none" baseline="-25000">
                  <a:solidFill>
                    <a:srgbClr val="000000"/>
                  </a:solidFill>
                  <a:latin typeface="Calibri"/>
                  <a:ea typeface="Calibri"/>
                  <a:cs typeface="Calibri"/>
                  <a:sym typeface="Calibri"/>
                </a:rPr>
                <a:t>t</a:t>
              </a:r>
              <a:endParaRPr sz="1800" b="0" i="0" u="none" strike="noStrike" cap="none" baseline="-25000">
                <a:solidFill>
                  <a:srgbClr val="000000"/>
                </a:solidFill>
                <a:latin typeface="Calibri"/>
                <a:ea typeface="Calibri"/>
                <a:cs typeface="Calibri"/>
                <a:sym typeface="Calibri"/>
              </a:endParaRPr>
            </a:p>
          </p:txBody>
        </p:sp>
      </p:grpSp>
      <p:sp>
        <p:nvSpPr>
          <p:cNvPr id="2034" name="Google Shape;2034;p22"/>
          <p:cNvSpPr/>
          <p:nvPr/>
        </p:nvSpPr>
        <p:spPr>
          <a:xfrm>
            <a:off x="5864224" y="2340021"/>
            <a:ext cx="1063879"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35" name="Google Shape;2035;p22"/>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cxnSp>
        <p:nvCxnSpPr>
          <p:cNvPr id="2036" name="Google Shape;2036;p22"/>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2037" name="Google Shape;2037;p22"/>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2038" name="Google Shape;2038;p22"/>
          <p:cNvSpPr/>
          <p:nvPr/>
        </p:nvSpPr>
        <p:spPr>
          <a:xfrm>
            <a:off x="5864224" y="2291365"/>
            <a:ext cx="1063879" cy="300547"/>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39" name="Google Shape;2039;p22"/>
          <p:cNvSpPr/>
          <p:nvPr/>
        </p:nvSpPr>
        <p:spPr>
          <a:xfrm>
            <a:off x="5474955" y="2744519"/>
            <a:ext cx="1478052" cy="284266"/>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40" name="Google Shape;2040;p2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a:buNone/>
            </a:pPr>
            <a:r>
              <a:rPr lang="en-US" sz="1100" b="0" i="0" u="none" strike="noStrike" cap="none">
                <a:solidFill>
                  <a:srgbClr val="7F7F7F"/>
                </a:solidFill>
                <a:latin typeface="Calibri"/>
                <a:ea typeface="Calibri"/>
                <a:cs typeface="Calibri"/>
                <a:sym typeface="Calibri"/>
              </a:rPr>
              <a:t>Transport Layer: 3-</a:t>
            </a:r>
            <a:fld id="{00000000-1234-1234-1234-123412341234}" type="slidenum">
              <a:rPr lang="en-US" sz="1100" b="0" i="0" u="none" strike="noStrike" cap="none">
                <a:solidFill>
                  <a:srgbClr val="7F7F7F"/>
                </a:solidFill>
                <a:latin typeface="Calibri"/>
                <a:ea typeface="Calibri"/>
                <a:cs typeface="Calibri"/>
                <a:sym typeface="Calibri"/>
              </a:rPr>
              <a:t>17</a:t>
            </a:fld>
            <a:endParaRPr sz="1100" b="0" i="0" u="none" strike="noStrike" cap="none">
              <a:solidFill>
                <a:srgbClr val="7F7F7F"/>
              </a:solidFill>
              <a:latin typeface="Calibri"/>
              <a:ea typeface="Calibri"/>
              <a:cs typeface="Calibri"/>
              <a:sym typeface="Calibri"/>
            </a:endParaRPr>
          </a:p>
        </p:txBody>
      </p:sp>
      <p:sp>
        <p:nvSpPr>
          <p:cNvPr id="2041" name="Google Shape;2041;p22"/>
          <p:cNvSpPr/>
          <p:nvPr/>
        </p:nvSpPr>
        <p:spPr>
          <a:xfrm>
            <a:off x="1776642" y="3222226"/>
            <a:ext cx="1824687"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042" name="Google Shape;2042;p22"/>
          <p:cNvGrpSpPr/>
          <p:nvPr/>
        </p:nvGrpSpPr>
        <p:grpSpPr>
          <a:xfrm>
            <a:off x="3073015" y="2669125"/>
            <a:ext cx="1108206" cy="369332"/>
            <a:chOff x="8893175" y="707526"/>
            <a:chExt cx="1108206" cy="369332"/>
          </a:xfrm>
        </p:grpSpPr>
        <p:sp>
          <p:nvSpPr>
            <p:cNvPr id="2043" name="Google Shape;2043;p22"/>
            <p:cNvSpPr/>
            <p:nvPr/>
          </p:nvSpPr>
          <p:spPr>
            <a:xfrm>
              <a:off x="8934834" y="756182"/>
              <a:ext cx="1066547"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44" name="Google Shape;2044;p22"/>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HTTP msg</a:t>
              </a:r>
              <a:endParaRPr/>
            </a:p>
          </p:txBody>
        </p:sp>
      </p:grpSp>
      <p:pic>
        <p:nvPicPr>
          <p:cNvPr id="2045" name="Google Shape;2045;p22" descr="Image result for blue question mark icon"/>
          <p:cNvPicPr preferRelativeResize="0"/>
          <p:nvPr/>
        </p:nvPicPr>
        <p:blipFill rotWithShape="1">
          <a:blip r:embed="rId8">
            <a:alphaModFix/>
          </a:blip>
          <a:srcRect/>
          <a:stretch/>
        </p:blipFill>
        <p:spPr>
          <a:xfrm>
            <a:off x="878355" y="104889"/>
            <a:ext cx="1624375" cy="1624375"/>
          </a:xfrm>
          <a:prstGeom prst="rect">
            <a:avLst/>
          </a:prstGeom>
          <a:noFill/>
          <a:ln>
            <a:noFill/>
          </a:ln>
        </p:spPr>
      </p:pic>
      <p:sp>
        <p:nvSpPr>
          <p:cNvPr id="2046" name="Google Shape;2046;p22"/>
          <p:cNvSpPr txBox="1"/>
          <p:nvPr/>
        </p:nvSpPr>
        <p:spPr>
          <a:xfrm>
            <a:off x="2209800" y="266700"/>
            <a:ext cx="9664700" cy="828047"/>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00000"/>
              </a:buClr>
              <a:buSzPts val="2800"/>
              <a:buFont typeface="Calibri"/>
              <a:buNone/>
            </a:pPr>
            <a:r>
              <a:rPr lang="en-US" sz="2800" b="0" i="1" u="none" strike="noStrike" cap="none">
                <a:solidFill>
                  <a:srgbClr val="C00000"/>
                </a:solidFill>
                <a:latin typeface="Calibri"/>
                <a:ea typeface="Calibri"/>
                <a:cs typeface="Calibri"/>
                <a:sym typeface="Calibri"/>
              </a:rPr>
              <a:t>Q: how did transport layer know to deliver message to Firefox browser process rather then Netflix process or Skype process?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2045"/>
                                        </p:tgtEl>
                                        <p:attrNameLst>
                                          <p:attrName>style.visibility</p:attrName>
                                        </p:attrNameLst>
                                      </p:cBhvr>
                                      <p:to>
                                        <p:strVal val="visible"/>
                                      </p:to>
                                    </p:set>
                                    <p:animEffect transition="in" filter="fade">
                                      <p:cBhvr>
                                        <p:cTn id="7" dur="1000"/>
                                        <p:tgtEl>
                                          <p:spTgt spid="204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46"/>
                                        </p:tgtEl>
                                        <p:attrNameLst>
                                          <p:attrName>style.visibility</p:attrName>
                                        </p:attrNameLst>
                                      </p:cBhvr>
                                      <p:to>
                                        <p:strVal val="visible"/>
                                      </p:to>
                                    </p:set>
                                    <p:animEffect transition="in" filter="fade">
                                      <p:cBhvr>
                                        <p:cTn id="11" dur="500"/>
                                        <p:tgtEl>
                                          <p:spTgt spid="2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2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Multiplexing/demultiplexing</a:t>
            </a:r>
            <a:endParaRPr/>
          </a:p>
        </p:txBody>
      </p:sp>
      <p:sp>
        <p:nvSpPr>
          <p:cNvPr id="2053" name="Google Shape;2053;p23"/>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054" name="Google Shape;2054;p23"/>
          <p:cNvSpPr txBox="1"/>
          <p:nvPr/>
        </p:nvSpPr>
        <p:spPr>
          <a:xfrm>
            <a:off x="10348768" y="4498257"/>
            <a:ext cx="8953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process</a:t>
            </a:r>
            <a:endParaRPr/>
          </a:p>
        </p:txBody>
      </p:sp>
      <p:sp>
        <p:nvSpPr>
          <p:cNvPr id="2055" name="Google Shape;2055;p23"/>
          <p:cNvSpPr txBox="1"/>
          <p:nvPr/>
        </p:nvSpPr>
        <p:spPr>
          <a:xfrm>
            <a:off x="10323368" y="4096619"/>
            <a:ext cx="7556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socket</a:t>
            </a:r>
            <a:endParaRPr/>
          </a:p>
        </p:txBody>
      </p:sp>
      <p:grpSp>
        <p:nvGrpSpPr>
          <p:cNvPr id="2056" name="Google Shape;2056;p23"/>
          <p:cNvGrpSpPr/>
          <p:nvPr/>
        </p:nvGrpSpPr>
        <p:grpSpPr>
          <a:xfrm>
            <a:off x="7016607" y="1655043"/>
            <a:ext cx="4836316" cy="1639889"/>
            <a:chOff x="7016607" y="1655043"/>
            <a:chExt cx="4836316" cy="1639889"/>
          </a:xfrm>
        </p:grpSpPr>
        <p:sp>
          <p:nvSpPr>
            <p:cNvPr id="2057" name="Google Shape;2057;p23"/>
            <p:cNvSpPr/>
            <p:nvPr/>
          </p:nvSpPr>
          <p:spPr>
            <a:xfrm>
              <a:off x="7016607" y="1945555"/>
              <a:ext cx="4508220" cy="1251692"/>
            </a:xfrm>
            <a:prstGeom prst="rect">
              <a:avLst/>
            </a:prstGeom>
            <a:solidFill>
              <a:schemeClr val="lt1"/>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058" name="Google Shape;2058;p23"/>
            <p:cNvGrpSpPr/>
            <p:nvPr/>
          </p:nvGrpSpPr>
          <p:grpSpPr>
            <a:xfrm>
              <a:off x="7172972" y="1655043"/>
              <a:ext cx="4679951" cy="1639889"/>
              <a:chOff x="2899" y="903"/>
              <a:chExt cx="2948" cy="1033"/>
            </a:xfrm>
          </p:grpSpPr>
          <p:sp>
            <p:nvSpPr>
              <p:cNvPr id="2059" name="Google Shape;2059;p23"/>
              <p:cNvSpPr/>
              <p:nvPr/>
            </p:nvSpPr>
            <p:spPr>
              <a:xfrm>
                <a:off x="2955" y="1148"/>
                <a:ext cx="2892" cy="788"/>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use header info to deliver</a:t>
                </a:r>
                <a:endParaRPr/>
              </a:p>
              <a:p>
                <a:pPr marL="0" marR="0" lvl="0" indent="0" algn="l" rtl="0">
                  <a:lnSpc>
                    <a:spcPct val="8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received segments to correct </a:t>
                </a:r>
                <a:endParaRPr/>
              </a:p>
              <a:p>
                <a:pPr marL="0" marR="0" lvl="0" indent="0" algn="l" rtl="0">
                  <a:lnSpc>
                    <a:spcPct val="8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socket</a:t>
                </a:r>
                <a:endParaRPr/>
              </a:p>
            </p:txBody>
          </p:sp>
          <p:grpSp>
            <p:nvGrpSpPr>
              <p:cNvPr id="2060" name="Google Shape;2060;p23"/>
              <p:cNvGrpSpPr/>
              <p:nvPr/>
            </p:nvGrpSpPr>
            <p:grpSpPr>
              <a:xfrm>
                <a:off x="2899" y="903"/>
                <a:ext cx="2553" cy="348"/>
                <a:chOff x="905" y="3594"/>
                <a:chExt cx="2049" cy="348"/>
              </a:xfrm>
            </p:grpSpPr>
            <p:sp>
              <p:nvSpPr>
                <p:cNvPr id="2061" name="Google Shape;2061;p23"/>
                <p:cNvSpPr/>
                <p:nvPr/>
              </p:nvSpPr>
              <p:spPr>
                <a:xfrm>
                  <a:off x="1422" y="3732"/>
                  <a:ext cx="1002" cy="21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62" name="Google Shape;2062;p23"/>
                <p:cNvSpPr txBox="1"/>
                <p:nvPr/>
              </p:nvSpPr>
              <p:spPr>
                <a:xfrm>
                  <a:off x="905" y="3594"/>
                  <a:ext cx="2049" cy="33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demultiplexing as receiver:</a:t>
                  </a:r>
                  <a:endParaRPr/>
                </a:p>
              </p:txBody>
            </p:sp>
          </p:grpSp>
        </p:grpSp>
      </p:grpSp>
      <p:grpSp>
        <p:nvGrpSpPr>
          <p:cNvPr id="2063" name="Google Shape;2063;p23"/>
          <p:cNvGrpSpPr/>
          <p:nvPr/>
        </p:nvGrpSpPr>
        <p:grpSpPr>
          <a:xfrm>
            <a:off x="9823306" y="4171232"/>
            <a:ext cx="533400" cy="206375"/>
            <a:chOff x="344" y="1846"/>
            <a:chExt cx="336" cy="130"/>
          </a:xfrm>
        </p:grpSpPr>
        <p:sp>
          <p:nvSpPr>
            <p:cNvPr id="2064" name="Google Shape;2064;p23"/>
            <p:cNvSpPr/>
            <p:nvPr/>
          </p:nvSpPr>
          <p:spPr>
            <a:xfrm>
              <a:off x="344" y="184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065" name="Google Shape;2065;p23"/>
            <p:cNvSpPr/>
            <p:nvPr/>
          </p:nvSpPr>
          <p:spPr>
            <a:xfrm>
              <a:off x="454" y="1863"/>
              <a:ext cx="110"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066" name="Google Shape;2066;p23"/>
            <p:cNvSpPr/>
            <p:nvPr/>
          </p:nvSpPr>
          <p:spPr>
            <a:xfrm>
              <a:off x="578" y="192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067" name="Google Shape;2067;p23"/>
            <p:cNvSpPr/>
            <p:nvPr/>
          </p:nvSpPr>
          <p:spPr>
            <a:xfrm>
              <a:off x="407" y="192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068" name="Google Shape;2068;p23"/>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sp>
        <p:nvSpPr>
          <p:cNvPr id="2069" name="Google Shape;2069;p23"/>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cxnSp>
        <p:nvCxnSpPr>
          <p:cNvPr id="2070" name="Google Shape;2070;p23"/>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2071" name="Google Shape;2071;p23"/>
          <p:cNvSpPr txBox="1"/>
          <p:nvPr/>
        </p:nvSpPr>
        <p:spPr>
          <a:xfrm>
            <a:off x="5698981" y="4429994"/>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transport</a:t>
            </a:r>
            <a:endParaRPr/>
          </a:p>
        </p:txBody>
      </p:sp>
      <p:cxnSp>
        <p:nvCxnSpPr>
          <p:cNvPr id="2072" name="Google Shape;2072;p23"/>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2073" name="Google Shape;2073;p23"/>
          <p:cNvSpPr txBox="1"/>
          <p:nvPr/>
        </p:nvSpPr>
        <p:spPr>
          <a:xfrm>
            <a:off x="5695806" y="3644182"/>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application</a:t>
            </a:r>
            <a:endParaRPr/>
          </a:p>
        </p:txBody>
      </p:sp>
      <p:sp>
        <p:nvSpPr>
          <p:cNvPr id="2074" name="Google Shape;2074;p23"/>
          <p:cNvSpPr txBox="1"/>
          <p:nvPr/>
        </p:nvSpPr>
        <p:spPr>
          <a:xfrm>
            <a:off x="5692631" y="533486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physical</a:t>
            </a:r>
            <a:endParaRPr/>
          </a:p>
        </p:txBody>
      </p:sp>
      <p:sp>
        <p:nvSpPr>
          <p:cNvPr id="2075" name="Google Shape;2075;p23"/>
          <p:cNvSpPr txBox="1"/>
          <p:nvPr/>
        </p:nvSpPr>
        <p:spPr>
          <a:xfrm>
            <a:off x="5692631" y="504911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link</a:t>
            </a:r>
            <a:endParaRPr/>
          </a:p>
        </p:txBody>
      </p:sp>
      <p:sp>
        <p:nvSpPr>
          <p:cNvPr id="2076" name="Google Shape;2076;p23"/>
          <p:cNvSpPr txBox="1"/>
          <p:nvPr/>
        </p:nvSpPr>
        <p:spPr>
          <a:xfrm>
            <a:off x="5692631" y="475066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network</a:t>
            </a:r>
            <a:endParaRPr/>
          </a:p>
        </p:txBody>
      </p:sp>
      <p:sp>
        <p:nvSpPr>
          <p:cNvPr id="2077" name="Google Shape;2077;p23"/>
          <p:cNvSpPr/>
          <p:nvPr/>
        </p:nvSpPr>
        <p:spPr>
          <a:xfrm>
            <a:off x="6392718" y="4018832"/>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P2</a:t>
            </a:r>
            <a:endParaRPr/>
          </a:p>
        </p:txBody>
      </p:sp>
      <p:cxnSp>
        <p:nvCxnSpPr>
          <p:cNvPr id="2078" name="Google Shape;2078;p23"/>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2079" name="Google Shape;2079;p23"/>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2080" name="Google Shape;2080;p23"/>
          <p:cNvSpPr/>
          <p:nvPr/>
        </p:nvSpPr>
        <p:spPr>
          <a:xfrm>
            <a:off x="5687868" y="4018832"/>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P1</a:t>
            </a:r>
            <a:endParaRPr/>
          </a:p>
        </p:txBody>
      </p:sp>
      <p:grpSp>
        <p:nvGrpSpPr>
          <p:cNvPr id="2081" name="Google Shape;2081;p23"/>
          <p:cNvGrpSpPr/>
          <p:nvPr/>
        </p:nvGrpSpPr>
        <p:grpSpPr>
          <a:xfrm>
            <a:off x="6468918" y="4377607"/>
            <a:ext cx="412750" cy="158750"/>
            <a:chOff x="1383" y="2620"/>
            <a:chExt cx="260" cy="100"/>
          </a:xfrm>
        </p:grpSpPr>
        <p:sp>
          <p:nvSpPr>
            <p:cNvPr id="2082" name="Google Shape;2082;p23"/>
            <p:cNvSpPr/>
            <p:nvPr/>
          </p:nvSpPr>
          <p:spPr>
            <a:xfrm>
              <a:off x="1383" y="2620"/>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083" name="Google Shape;2083;p23"/>
            <p:cNvSpPr/>
            <p:nvPr/>
          </p:nvSpPr>
          <p:spPr>
            <a:xfrm>
              <a:off x="1434" y="2633"/>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084" name="Google Shape;2084;p23"/>
            <p:cNvSpPr/>
            <p:nvPr/>
          </p:nvSpPr>
          <p:spPr>
            <a:xfrm>
              <a:off x="1599" y="2678"/>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085" name="Google Shape;2085;p23"/>
            <p:cNvSpPr/>
            <p:nvPr/>
          </p:nvSpPr>
          <p:spPr>
            <a:xfrm>
              <a:off x="1394" y="2679"/>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086" name="Google Shape;2086;p23"/>
          <p:cNvGrpSpPr/>
          <p:nvPr/>
        </p:nvGrpSpPr>
        <p:grpSpPr>
          <a:xfrm>
            <a:off x="5767243" y="4369669"/>
            <a:ext cx="412750" cy="158750"/>
            <a:chOff x="1383" y="2620"/>
            <a:chExt cx="260" cy="100"/>
          </a:xfrm>
        </p:grpSpPr>
        <p:sp>
          <p:nvSpPr>
            <p:cNvPr id="2087" name="Google Shape;2087;p23"/>
            <p:cNvSpPr/>
            <p:nvPr/>
          </p:nvSpPr>
          <p:spPr>
            <a:xfrm>
              <a:off x="1383" y="2620"/>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088" name="Google Shape;2088;p23"/>
            <p:cNvSpPr/>
            <p:nvPr/>
          </p:nvSpPr>
          <p:spPr>
            <a:xfrm>
              <a:off x="1434" y="2633"/>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089" name="Google Shape;2089;p23"/>
            <p:cNvSpPr/>
            <p:nvPr/>
          </p:nvSpPr>
          <p:spPr>
            <a:xfrm>
              <a:off x="1599" y="2678"/>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090" name="Google Shape;2090;p23"/>
            <p:cNvSpPr/>
            <p:nvPr/>
          </p:nvSpPr>
          <p:spPr>
            <a:xfrm>
              <a:off x="1394" y="2679"/>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091" name="Google Shape;2091;p23"/>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sp>
        <p:nvSpPr>
          <p:cNvPr id="2092" name="Google Shape;2092;p23"/>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cxnSp>
        <p:nvCxnSpPr>
          <p:cNvPr id="2093" name="Google Shape;2093;p23"/>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094" name="Google Shape;2094;p23"/>
          <p:cNvSpPr txBox="1"/>
          <p:nvPr/>
        </p:nvSpPr>
        <p:spPr>
          <a:xfrm>
            <a:off x="7846868" y="4790357"/>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transport</a:t>
            </a:r>
            <a:endParaRPr/>
          </a:p>
        </p:txBody>
      </p:sp>
      <p:cxnSp>
        <p:nvCxnSpPr>
          <p:cNvPr id="2095" name="Google Shape;2095;p23"/>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096" name="Google Shape;2096;p23"/>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097" name="Google Shape;2097;p23"/>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098" name="Google Shape;2098;p23"/>
          <p:cNvSpPr txBox="1"/>
          <p:nvPr/>
        </p:nvSpPr>
        <p:spPr>
          <a:xfrm>
            <a:off x="7881793" y="4037882"/>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application</a:t>
            </a:r>
            <a:endParaRPr/>
          </a:p>
        </p:txBody>
      </p:sp>
      <p:sp>
        <p:nvSpPr>
          <p:cNvPr id="2099" name="Google Shape;2099;p23"/>
          <p:cNvSpPr txBox="1"/>
          <p:nvPr/>
        </p:nvSpPr>
        <p:spPr>
          <a:xfrm>
            <a:off x="7837343" y="5695232"/>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physical</a:t>
            </a:r>
            <a:endParaRPr/>
          </a:p>
        </p:txBody>
      </p:sp>
      <p:sp>
        <p:nvSpPr>
          <p:cNvPr id="2100" name="Google Shape;2100;p23"/>
          <p:cNvSpPr txBox="1"/>
          <p:nvPr/>
        </p:nvSpPr>
        <p:spPr>
          <a:xfrm>
            <a:off x="7856393" y="5409482"/>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link</a:t>
            </a:r>
            <a:endParaRPr/>
          </a:p>
        </p:txBody>
      </p:sp>
      <p:sp>
        <p:nvSpPr>
          <p:cNvPr id="2101" name="Google Shape;2101;p23"/>
          <p:cNvSpPr txBox="1"/>
          <p:nvPr/>
        </p:nvSpPr>
        <p:spPr>
          <a:xfrm>
            <a:off x="7846868" y="5114207"/>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network</a:t>
            </a:r>
            <a:endParaRPr/>
          </a:p>
        </p:txBody>
      </p:sp>
      <p:sp>
        <p:nvSpPr>
          <p:cNvPr id="2102" name="Google Shape;2102;p23"/>
          <p:cNvSpPr/>
          <p:nvPr/>
        </p:nvSpPr>
        <p:spPr>
          <a:xfrm>
            <a:off x="8216756" y="4379194"/>
            <a:ext cx="598487"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P4</a:t>
            </a:r>
            <a:endParaRPr/>
          </a:p>
        </p:txBody>
      </p:sp>
      <p:sp>
        <p:nvSpPr>
          <p:cNvPr id="2103" name="Google Shape;2103;p23"/>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04" name="Google Shape;2104;p23"/>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05" name="Google Shape;2105;p23"/>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sp>
        <p:nvSpPr>
          <p:cNvPr id="2106" name="Google Shape;2106;p23"/>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cxnSp>
        <p:nvCxnSpPr>
          <p:cNvPr id="2107" name="Google Shape;2107;p23"/>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108" name="Google Shape;2108;p23"/>
          <p:cNvSpPr txBox="1"/>
          <p:nvPr/>
        </p:nvSpPr>
        <p:spPr>
          <a:xfrm>
            <a:off x="3501881" y="4798294"/>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transport</a:t>
            </a:r>
            <a:endParaRPr/>
          </a:p>
        </p:txBody>
      </p:sp>
      <p:cxnSp>
        <p:nvCxnSpPr>
          <p:cNvPr id="2109" name="Google Shape;2109;p23"/>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110" name="Google Shape;2110;p23"/>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111" name="Google Shape;2111;p23"/>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112" name="Google Shape;2112;p23"/>
          <p:cNvSpPr txBox="1"/>
          <p:nvPr/>
        </p:nvSpPr>
        <p:spPr>
          <a:xfrm>
            <a:off x="3536806" y="404581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application</a:t>
            </a:r>
            <a:endParaRPr/>
          </a:p>
        </p:txBody>
      </p:sp>
      <p:sp>
        <p:nvSpPr>
          <p:cNvPr id="2113" name="Google Shape;2113;p23"/>
          <p:cNvSpPr txBox="1"/>
          <p:nvPr/>
        </p:nvSpPr>
        <p:spPr>
          <a:xfrm>
            <a:off x="3492356" y="570316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physical</a:t>
            </a:r>
            <a:endParaRPr/>
          </a:p>
        </p:txBody>
      </p:sp>
      <p:sp>
        <p:nvSpPr>
          <p:cNvPr id="2114" name="Google Shape;2114;p23"/>
          <p:cNvSpPr txBox="1"/>
          <p:nvPr/>
        </p:nvSpPr>
        <p:spPr>
          <a:xfrm>
            <a:off x="3511406" y="541741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link</a:t>
            </a:r>
            <a:endParaRPr/>
          </a:p>
        </p:txBody>
      </p:sp>
      <p:sp>
        <p:nvSpPr>
          <p:cNvPr id="2115" name="Google Shape;2115;p23"/>
          <p:cNvSpPr txBox="1"/>
          <p:nvPr/>
        </p:nvSpPr>
        <p:spPr>
          <a:xfrm>
            <a:off x="3501881" y="5122144"/>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network</a:t>
            </a:r>
            <a:endParaRPr/>
          </a:p>
        </p:txBody>
      </p:sp>
      <p:sp>
        <p:nvSpPr>
          <p:cNvPr id="2116" name="Google Shape;2116;p23"/>
          <p:cNvSpPr/>
          <p:nvPr/>
        </p:nvSpPr>
        <p:spPr>
          <a:xfrm>
            <a:off x="3871768" y="4387132"/>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P3</a:t>
            </a:r>
            <a:endParaRPr/>
          </a:p>
        </p:txBody>
      </p:sp>
      <p:grpSp>
        <p:nvGrpSpPr>
          <p:cNvPr id="2117" name="Google Shape;2117;p23"/>
          <p:cNvGrpSpPr/>
          <p:nvPr/>
        </p:nvGrpSpPr>
        <p:grpSpPr>
          <a:xfrm>
            <a:off x="3962256" y="4725269"/>
            <a:ext cx="412750" cy="158750"/>
            <a:chOff x="1287" y="2524"/>
            <a:chExt cx="260" cy="100"/>
          </a:xfrm>
        </p:grpSpPr>
        <p:sp>
          <p:nvSpPr>
            <p:cNvPr id="2118" name="Google Shape;2118;p23"/>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19" name="Google Shape;2119;p23"/>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20" name="Google Shape;2120;p23"/>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21" name="Google Shape;2121;p23"/>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122" name="Google Shape;2122;p23"/>
          <p:cNvGrpSpPr/>
          <p:nvPr/>
        </p:nvGrpSpPr>
        <p:grpSpPr>
          <a:xfrm>
            <a:off x="8302481" y="4723682"/>
            <a:ext cx="412750" cy="158750"/>
            <a:chOff x="1287" y="2524"/>
            <a:chExt cx="260" cy="100"/>
          </a:xfrm>
        </p:grpSpPr>
        <p:sp>
          <p:nvSpPr>
            <p:cNvPr id="2123" name="Google Shape;2123;p23"/>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24" name="Google Shape;2124;p23"/>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25" name="Google Shape;2125;p23"/>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26" name="Google Shape;2126;p23"/>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127" name="Google Shape;2127;p23"/>
          <p:cNvSpPr/>
          <p:nvPr/>
        </p:nvSpPr>
        <p:spPr>
          <a:xfrm>
            <a:off x="6349856" y="4425232"/>
            <a:ext cx="2173287" cy="1989137"/>
          </a:xfrm>
          <a:custGeom>
            <a:avLst/>
            <a:gdLst/>
            <a:ahLst/>
            <a:cxnLst/>
            <a:rect l="l" t="t" r="r" b="b"/>
            <a:pathLst>
              <a:path w="1369" h="1253" extrusionOk="0">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28" name="Google Shape;2128;p23"/>
          <p:cNvSpPr/>
          <p:nvPr/>
        </p:nvSpPr>
        <p:spPr>
          <a:xfrm>
            <a:off x="6468918" y="4456982"/>
            <a:ext cx="1984375" cy="1876425"/>
          </a:xfrm>
          <a:custGeom>
            <a:avLst/>
            <a:gdLst/>
            <a:ahLst/>
            <a:cxnLst/>
            <a:rect l="l" t="t" r="r" b="b"/>
            <a:pathLst>
              <a:path w="1250" h="1182" extrusionOk="0">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29" name="Google Shape;2129;p23"/>
          <p:cNvSpPr/>
          <p:nvPr/>
        </p:nvSpPr>
        <p:spPr>
          <a:xfrm>
            <a:off x="9809018" y="4536357"/>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omic Sans MS"/>
              <a:ea typeface="Comic Sans MS"/>
              <a:cs typeface="Comic Sans MS"/>
              <a:sym typeface="Comic Sans MS"/>
            </a:endParaRPr>
          </a:p>
        </p:txBody>
      </p:sp>
      <p:grpSp>
        <p:nvGrpSpPr>
          <p:cNvPr id="2130" name="Google Shape;2130;p23"/>
          <p:cNvGrpSpPr/>
          <p:nvPr/>
        </p:nvGrpSpPr>
        <p:grpSpPr>
          <a:xfrm>
            <a:off x="6060931" y="4663331"/>
            <a:ext cx="555332" cy="71510"/>
            <a:chOff x="1420065" y="5012608"/>
            <a:chExt cx="555332" cy="71510"/>
          </a:xfrm>
        </p:grpSpPr>
        <p:sp>
          <p:nvSpPr>
            <p:cNvPr id="2131" name="Google Shape;2131;p23"/>
            <p:cNvSpPr/>
            <p:nvPr/>
          </p:nvSpPr>
          <p:spPr>
            <a:xfrm>
              <a:off x="1420065" y="5012608"/>
              <a:ext cx="196850" cy="69850"/>
            </a:xfrm>
            <a:prstGeom prst="ellipse">
              <a:avLst/>
            </a:pr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32" name="Google Shape;2132;p23"/>
            <p:cNvSpPr/>
            <p:nvPr/>
          </p:nvSpPr>
          <p:spPr>
            <a:xfrm>
              <a:off x="1778547" y="5014268"/>
              <a:ext cx="196850" cy="69850"/>
            </a:xfrm>
            <a:prstGeom prst="ellipse">
              <a:avLst/>
            </a:pr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133" name="Google Shape;2133;p23"/>
          <p:cNvSpPr/>
          <p:nvPr/>
        </p:nvSpPr>
        <p:spPr>
          <a:xfrm>
            <a:off x="5311630" y="3275882"/>
            <a:ext cx="688975" cy="1435100"/>
          </a:xfrm>
          <a:custGeom>
            <a:avLst/>
            <a:gdLst/>
            <a:ahLst/>
            <a:cxnLst/>
            <a:rect l="l" t="t" r="r" b="b"/>
            <a:pathLst>
              <a:path w="434" h="904" extrusionOk="0">
                <a:moveTo>
                  <a:pt x="434" y="904"/>
                </a:moveTo>
                <a:lnTo>
                  <a:pt x="2" y="902"/>
                </a:lnTo>
                <a:lnTo>
                  <a:pt x="0" y="0"/>
                </a:lnTo>
              </a:path>
            </a:pathLst>
          </a:custGeom>
          <a:noFill/>
          <a:ln w="19050" cap="flat" cmpd="sng">
            <a:solidFill>
              <a:srgbClr val="CC0000"/>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134" name="Google Shape;2134;p23"/>
          <p:cNvGrpSpPr/>
          <p:nvPr/>
        </p:nvGrpSpPr>
        <p:grpSpPr>
          <a:xfrm>
            <a:off x="6211743" y="3239369"/>
            <a:ext cx="1047750" cy="1441450"/>
            <a:chOff x="2432" y="1758"/>
            <a:chExt cx="660" cy="908"/>
          </a:xfrm>
        </p:grpSpPr>
        <p:sp>
          <p:nvSpPr>
            <p:cNvPr id="2135" name="Google Shape;2135;p23"/>
            <p:cNvSpPr/>
            <p:nvPr/>
          </p:nvSpPr>
          <p:spPr>
            <a:xfrm>
              <a:off x="2432" y="2564"/>
              <a:ext cx="144" cy="102"/>
            </a:xfrm>
            <a:prstGeom prst="ellipse">
              <a:avLst/>
            </a:pr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36" name="Google Shape;2136;p23"/>
            <p:cNvSpPr/>
            <p:nvPr/>
          </p:nvSpPr>
          <p:spPr>
            <a:xfrm>
              <a:off x="2506" y="1758"/>
              <a:ext cx="586" cy="810"/>
            </a:xfrm>
            <a:custGeom>
              <a:avLst/>
              <a:gdLst/>
              <a:ahLst/>
              <a:cxnLst/>
              <a:rect l="l" t="t" r="r" b="b"/>
              <a:pathLst>
                <a:path w="586" h="810" extrusionOk="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137" name="Google Shape;2137;p23"/>
          <p:cNvGrpSpPr/>
          <p:nvPr/>
        </p:nvGrpSpPr>
        <p:grpSpPr>
          <a:xfrm>
            <a:off x="2511281" y="5555532"/>
            <a:ext cx="800100" cy="828675"/>
            <a:chOff x="-44" y="1473"/>
            <a:chExt cx="981" cy="1105"/>
          </a:xfrm>
        </p:grpSpPr>
        <p:pic>
          <p:nvPicPr>
            <p:cNvPr id="2138" name="Google Shape;2138;p2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2139" name="Google Shape;2139;p2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140" name="Google Shape;2140;p23"/>
          <p:cNvGrpSpPr/>
          <p:nvPr/>
        </p:nvGrpSpPr>
        <p:grpSpPr>
          <a:xfrm flipH="1">
            <a:off x="9493106" y="5469807"/>
            <a:ext cx="788987" cy="782637"/>
            <a:chOff x="-44" y="1473"/>
            <a:chExt cx="981" cy="1105"/>
          </a:xfrm>
        </p:grpSpPr>
        <p:pic>
          <p:nvPicPr>
            <p:cNvPr id="2141" name="Google Shape;2141;p2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2142" name="Google Shape;2142;p2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143" name="Google Shape;2143;p23"/>
          <p:cNvGrpSpPr/>
          <p:nvPr/>
        </p:nvGrpSpPr>
        <p:grpSpPr>
          <a:xfrm>
            <a:off x="5083031" y="5055469"/>
            <a:ext cx="358775" cy="704850"/>
            <a:chOff x="4140" y="429"/>
            <a:chExt cx="1425" cy="2396"/>
          </a:xfrm>
        </p:grpSpPr>
        <p:sp>
          <p:nvSpPr>
            <p:cNvPr id="2144" name="Google Shape;2144;p2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45" name="Google Shape;2145;p23"/>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46" name="Google Shape;2146;p2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47" name="Google Shape;2147;p2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48" name="Google Shape;2148;p23"/>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149" name="Google Shape;2149;p23"/>
            <p:cNvGrpSpPr/>
            <p:nvPr/>
          </p:nvGrpSpPr>
          <p:grpSpPr>
            <a:xfrm>
              <a:off x="4751" y="667"/>
              <a:ext cx="580" cy="146"/>
              <a:chOff x="617" y="2567"/>
              <a:chExt cx="724" cy="140"/>
            </a:xfrm>
          </p:grpSpPr>
          <p:sp>
            <p:nvSpPr>
              <p:cNvPr id="2150" name="Google Shape;2150;p23"/>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51" name="Google Shape;2151;p23"/>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152" name="Google Shape;2152;p23"/>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153" name="Google Shape;2153;p23"/>
            <p:cNvGrpSpPr/>
            <p:nvPr/>
          </p:nvGrpSpPr>
          <p:grpSpPr>
            <a:xfrm>
              <a:off x="4745" y="996"/>
              <a:ext cx="580" cy="156"/>
              <a:chOff x="612" y="2570"/>
              <a:chExt cx="724" cy="162"/>
            </a:xfrm>
          </p:grpSpPr>
          <p:sp>
            <p:nvSpPr>
              <p:cNvPr id="2154" name="Google Shape;2154;p23"/>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55" name="Google Shape;2155;p23"/>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156" name="Google Shape;2156;p23"/>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57" name="Google Shape;2157;p23"/>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158" name="Google Shape;2158;p23"/>
            <p:cNvGrpSpPr/>
            <p:nvPr/>
          </p:nvGrpSpPr>
          <p:grpSpPr>
            <a:xfrm>
              <a:off x="4733" y="1627"/>
              <a:ext cx="586" cy="151"/>
              <a:chOff x="611" y="2568"/>
              <a:chExt cx="730" cy="139"/>
            </a:xfrm>
          </p:grpSpPr>
          <p:sp>
            <p:nvSpPr>
              <p:cNvPr id="2159" name="Google Shape;2159;p23"/>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60" name="Google Shape;2160;p23"/>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161" name="Google Shape;2161;p2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162" name="Google Shape;2162;p23"/>
            <p:cNvGrpSpPr/>
            <p:nvPr/>
          </p:nvGrpSpPr>
          <p:grpSpPr>
            <a:xfrm>
              <a:off x="4739" y="1325"/>
              <a:ext cx="580" cy="140"/>
              <a:chOff x="614" y="2566"/>
              <a:chExt cx="723" cy="140"/>
            </a:xfrm>
          </p:grpSpPr>
          <p:sp>
            <p:nvSpPr>
              <p:cNvPr id="2163" name="Google Shape;2163;p23"/>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64" name="Google Shape;2164;p23"/>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165" name="Google Shape;2165;p23"/>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66" name="Google Shape;2166;p2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67" name="Google Shape;2167;p2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68" name="Google Shape;2168;p23"/>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69" name="Google Shape;2169;p2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70" name="Google Shape;2170;p23"/>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71" name="Google Shape;2171;p23"/>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72" name="Google Shape;2172;p23"/>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73" name="Google Shape;2173;p23"/>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2174" name="Google Shape;2174;p23"/>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75" name="Google Shape;2175;p23"/>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176" name="Google Shape;2176;p23"/>
          <p:cNvGrpSpPr/>
          <p:nvPr/>
        </p:nvGrpSpPr>
        <p:grpSpPr>
          <a:xfrm>
            <a:off x="1183088" y="1563001"/>
            <a:ext cx="4826032" cy="1719654"/>
            <a:chOff x="5" y="727"/>
            <a:chExt cx="2460" cy="1047"/>
          </a:xfrm>
        </p:grpSpPr>
        <p:sp>
          <p:nvSpPr>
            <p:cNvPr id="2177" name="Google Shape;2177;p23"/>
            <p:cNvSpPr txBox="1"/>
            <p:nvPr/>
          </p:nvSpPr>
          <p:spPr>
            <a:xfrm>
              <a:off x="133" y="1101"/>
              <a:ext cx="2332" cy="62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handle data from multiple</a:t>
              </a:r>
              <a:endParaRPr/>
            </a:p>
            <a:p>
              <a:pPr marL="0" marR="0" lvl="0" indent="0" algn="l" rtl="0">
                <a:lnSpc>
                  <a:spcPct val="8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sockets, add transport header (later used for demultiplexing)</a:t>
              </a:r>
              <a:endParaRPr/>
            </a:p>
          </p:txBody>
        </p:sp>
        <p:sp>
          <p:nvSpPr>
            <p:cNvPr id="2178" name="Google Shape;2178;p23"/>
            <p:cNvSpPr/>
            <p:nvPr/>
          </p:nvSpPr>
          <p:spPr>
            <a:xfrm>
              <a:off x="5" y="901"/>
              <a:ext cx="2298" cy="873"/>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nvGrpSpPr>
            <p:cNvPr id="2179" name="Google Shape;2179;p23"/>
            <p:cNvGrpSpPr/>
            <p:nvPr/>
          </p:nvGrpSpPr>
          <p:grpSpPr>
            <a:xfrm>
              <a:off x="91" y="727"/>
              <a:ext cx="1854" cy="375"/>
              <a:chOff x="869" y="3567"/>
              <a:chExt cx="1780" cy="375"/>
            </a:xfrm>
          </p:grpSpPr>
          <p:sp>
            <p:nvSpPr>
              <p:cNvPr id="2180" name="Google Shape;2180;p23"/>
              <p:cNvSpPr/>
              <p:nvPr/>
            </p:nvSpPr>
            <p:spPr>
              <a:xfrm>
                <a:off x="1422" y="3732"/>
                <a:ext cx="1006"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2181" name="Google Shape;2181;p23"/>
              <p:cNvSpPr txBox="1"/>
              <p:nvPr/>
            </p:nvSpPr>
            <p:spPr>
              <a:xfrm>
                <a:off x="869" y="3567"/>
                <a:ext cx="1780" cy="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multiplexing as sender:</a:t>
                </a:r>
                <a:endParaRPr/>
              </a:p>
            </p:txBody>
          </p:sp>
        </p:grpSp>
      </p:grpSp>
      <p:sp>
        <p:nvSpPr>
          <p:cNvPr id="2182" name="Google Shape;2182;p23"/>
          <p:cNvSpPr/>
          <p:nvPr/>
        </p:nvSpPr>
        <p:spPr>
          <a:xfrm>
            <a:off x="4198793" y="4458569"/>
            <a:ext cx="1962150" cy="1897063"/>
          </a:xfrm>
          <a:custGeom>
            <a:avLst/>
            <a:gdLst/>
            <a:ahLst/>
            <a:cxnLst/>
            <a:rect l="l" t="t" r="r" b="b"/>
            <a:pathLst>
              <a:path w="1236" h="1195" extrusionOk="0">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83" name="Google Shape;2183;p23"/>
          <p:cNvSpPr/>
          <p:nvPr/>
        </p:nvSpPr>
        <p:spPr>
          <a:xfrm>
            <a:off x="4135293" y="4433169"/>
            <a:ext cx="2160588" cy="1989138"/>
          </a:xfrm>
          <a:custGeom>
            <a:avLst/>
            <a:gdLst/>
            <a:ahLst/>
            <a:cxnLst/>
            <a:rect l="l" t="t" r="r" b="b"/>
            <a:pathLst>
              <a:path w="1361" h="1253" extrusionOk="0">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184" name="Google Shape;2184;p23"/>
          <p:cNvGrpSpPr/>
          <p:nvPr/>
        </p:nvGrpSpPr>
        <p:grpSpPr>
          <a:xfrm>
            <a:off x="4455343" y="4186543"/>
            <a:ext cx="3740163" cy="385304"/>
            <a:chOff x="4455343" y="4186543"/>
            <a:chExt cx="3740163" cy="385304"/>
          </a:xfrm>
        </p:grpSpPr>
        <p:sp>
          <p:nvSpPr>
            <p:cNvPr id="2185" name="Google Shape;2185;p23"/>
            <p:cNvSpPr/>
            <p:nvPr/>
          </p:nvSpPr>
          <p:spPr>
            <a:xfrm rot="-778188">
              <a:off x="4450940" y="4321755"/>
              <a:ext cx="1216152" cy="99004"/>
            </a:xfrm>
            <a:prstGeom prst="leftRightArrow">
              <a:avLst>
                <a:gd name="adj1" fmla="val 50000"/>
                <a:gd name="adj2" fmla="val 50000"/>
              </a:avLst>
            </a:prstGeom>
            <a:solidFill>
              <a:srgbClr val="000090"/>
            </a:solidFill>
            <a:ln w="9525" cap="flat" cmpd="sng">
              <a:solidFill>
                <a:srgbClr val="000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86" name="Google Shape;2186;p23"/>
            <p:cNvSpPr/>
            <p:nvPr/>
          </p:nvSpPr>
          <p:spPr>
            <a:xfrm rot="-10021812" flipH="1">
              <a:off x="6983757" y="4337631"/>
              <a:ext cx="1216152" cy="99004"/>
            </a:xfrm>
            <a:prstGeom prst="leftRightArrow">
              <a:avLst>
                <a:gd name="adj1" fmla="val 50000"/>
                <a:gd name="adj2" fmla="val 50000"/>
              </a:avLst>
            </a:prstGeom>
            <a:solidFill>
              <a:srgbClr val="000090"/>
            </a:solidFill>
            <a:ln w="9525" cap="flat" cmpd="sng">
              <a:solidFill>
                <a:srgbClr val="000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2187" name="Google Shape;2187;p2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a:buNone/>
            </a:pPr>
            <a:r>
              <a:rPr lang="en-US" sz="1100" b="0" i="0" u="none" strike="noStrike" cap="none">
                <a:solidFill>
                  <a:srgbClr val="7F7F7F"/>
                </a:solidFill>
                <a:latin typeface="Calibri"/>
                <a:ea typeface="Calibri"/>
                <a:cs typeface="Calibri"/>
                <a:sym typeface="Calibri"/>
              </a:rPr>
              <a:t>Transport Layer: 3-</a:t>
            </a:r>
            <a:fld id="{00000000-1234-1234-1234-123412341234}" type="slidenum">
              <a:rPr lang="en-US" sz="1100" b="0" i="0" u="none" strike="noStrike" cap="none">
                <a:solidFill>
                  <a:srgbClr val="7F7F7F"/>
                </a:solidFill>
                <a:latin typeface="Calibri"/>
                <a:ea typeface="Calibri"/>
                <a:cs typeface="Calibri"/>
                <a:sym typeface="Calibri"/>
              </a:rPr>
              <a:t>18</a:t>
            </a:fld>
            <a:endParaRPr sz="1100" b="0" i="0" u="none" strike="noStrike" cap="none">
              <a:solidFill>
                <a:srgbClr val="7F7F7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4"/>
                                        </p:tgtEl>
                                        <p:attrNameLst>
                                          <p:attrName>style.visibility</p:attrName>
                                        </p:attrNameLst>
                                      </p:cBhvr>
                                      <p:to>
                                        <p:strVal val="visible"/>
                                      </p:to>
                                    </p:set>
                                    <p:animEffect transition="in" filter="fade">
                                      <p:cBhvr>
                                        <p:cTn id="7" dur="500"/>
                                        <p:tgtEl>
                                          <p:spTgt spid="2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184"/>
                                        </p:tgtEl>
                                      </p:cBhvr>
                                    </p:animEffect>
                                    <p:set>
                                      <p:cBhvr>
                                        <p:cTn id="12" dur="1" fill="hold">
                                          <p:stCondLst>
                                            <p:cond delay="500"/>
                                          </p:stCondLst>
                                        </p:cTn>
                                        <p:tgtEl>
                                          <p:spTgt spid="218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176"/>
                                        </p:tgtEl>
                                        <p:attrNameLst>
                                          <p:attrName>style.visibility</p:attrName>
                                        </p:attrNameLst>
                                      </p:cBhvr>
                                      <p:to>
                                        <p:strVal val="visible"/>
                                      </p:to>
                                    </p:set>
                                    <p:animEffect transition="in" filter="fade">
                                      <p:cBhvr>
                                        <p:cTn id="15" dur="500"/>
                                        <p:tgtEl>
                                          <p:spTgt spid="2176"/>
                                        </p:tgtEl>
                                      </p:cBhvr>
                                    </p:animEffect>
                                  </p:childTnLst>
                                </p:cTn>
                              </p:par>
                              <p:par>
                                <p:cTn id="16" presetID="10" presetClass="entr" presetSubtype="0" fill="hold" nodeType="withEffect">
                                  <p:stCondLst>
                                    <p:cond delay="0"/>
                                  </p:stCondLst>
                                  <p:childTnLst>
                                    <p:set>
                                      <p:cBhvr>
                                        <p:cTn id="17" dur="1" fill="hold">
                                          <p:stCondLst>
                                            <p:cond delay="0"/>
                                          </p:stCondLst>
                                        </p:cTn>
                                        <p:tgtEl>
                                          <p:spTgt spid="2133"/>
                                        </p:tgtEl>
                                        <p:attrNameLst>
                                          <p:attrName>style.visibility</p:attrName>
                                        </p:attrNameLst>
                                      </p:cBhvr>
                                      <p:to>
                                        <p:strVal val="visible"/>
                                      </p:to>
                                    </p:set>
                                    <p:animEffect transition="in" filter="fade">
                                      <p:cBhvr>
                                        <p:cTn id="18" dur="500"/>
                                        <p:tgtEl>
                                          <p:spTgt spid="2133"/>
                                        </p:tgtEl>
                                      </p:cBhvr>
                                    </p:animEffect>
                                  </p:childTnLst>
                                </p:cTn>
                              </p:par>
                              <p:par>
                                <p:cTn id="19" presetID="10" presetClass="entr" presetSubtype="0" fill="hold" nodeType="withEffect">
                                  <p:stCondLst>
                                    <p:cond delay="0"/>
                                  </p:stCondLst>
                                  <p:childTnLst>
                                    <p:set>
                                      <p:cBhvr>
                                        <p:cTn id="20" dur="1" fill="hold">
                                          <p:stCondLst>
                                            <p:cond delay="0"/>
                                          </p:stCondLst>
                                        </p:cTn>
                                        <p:tgtEl>
                                          <p:spTgt spid="2130"/>
                                        </p:tgtEl>
                                        <p:attrNameLst>
                                          <p:attrName>style.visibility</p:attrName>
                                        </p:attrNameLst>
                                      </p:cBhvr>
                                      <p:to>
                                        <p:strVal val="visible"/>
                                      </p:to>
                                    </p:set>
                                    <p:animEffect transition="in" filter="fade">
                                      <p:cBhvr>
                                        <p:cTn id="21" dur="500"/>
                                        <p:tgtEl>
                                          <p:spTgt spid="213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4"/>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056"/>
                                        </p:tgtEl>
                                        <p:attrNameLst>
                                          <p:attrName>style.visibility</p:attrName>
                                        </p:attrNameLst>
                                      </p:cBhvr>
                                      <p:to>
                                        <p:strVal val="visible"/>
                                      </p:to>
                                    </p:set>
                                    <p:animEffect transition="in" filter="fade">
                                      <p:cBhvr>
                                        <p:cTn id="28" dur="500"/>
                                        <p:tgtEl>
                                          <p:spTgt spid="2056"/>
                                        </p:tgtEl>
                                      </p:cBhvr>
                                    </p:animEffect>
                                  </p:childTnLst>
                                </p:cTn>
                              </p:par>
                              <p:par>
                                <p:cTn id="29" presetID="10" presetClass="entr" presetSubtype="0" fill="hold" nodeType="withEffect">
                                  <p:stCondLst>
                                    <p:cond delay="0"/>
                                  </p:stCondLst>
                                  <p:childTnLst>
                                    <p:set>
                                      <p:cBhvr>
                                        <p:cTn id="30" dur="1" fill="hold">
                                          <p:stCondLst>
                                            <p:cond delay="0"/>
                                          </p:stCondLst>
                                        </p:cTn>
                                        <p:tgtEl>
                                          <p:spTgt spid="2183"/>
                                        </p:tgtEl>
                                        <p:attrNameLst>
                                          <p:attrName>style.visibility</p:attrName>
                                        </p:attrNameLst>
                                      </p:cBhvr>
                                      <p:to>
                                        <p:strVal val="visible"/>
                                      </p:to>
                                    </p:set>
                                    <p:animEffect transition="in" filter="fade">
                                      <p:cBhvr>
                                        <p:cTn id="31" dur="500"/>
                                        <p:tgtEl>
                                          <p:spTgt spid="2183"/>
                                        </p:tgtEl>
                                      </p:cBhvr>
                                    </p:animEffect>
                                  </p:childTnLst>
                                </p:cTn>
                              </p:par>
                              <p:par>
                                <p:cTn id="32" presetID="10" presetClass="entr" presetSubtype="0" fill="hold" nodeType="withEffect">
                                  <p:stCondLst>
                                    <p:cond delay="0"/>
                                  </p:stCondLst>
                                  <p:childTnLst>
                                    <p:set>
                                      <p:cBhvr>
                                        <p:cTn id="33" dur="1" fill="hold">
                                          <p:stCondLst>
                                            <p:cond delay="0"/>
                                          </p:stCondLst>
                                        </p:cTn>
                                        <p:tgtEl>
                                          <p:spTgt spid="2127"/>
                                        </p:tgtEl>
                                        <p:attrNameLst>
                                          <p:attrName>style.visibility</p:attrName>
                                        </p:attrNameLst>
                                      </p:cBhvr>
                                      <p:to>
                                        <p:strVal val="visible"/>
                                      </p:to>
                                    </p:set>
                                    <p:animEffect transition="in" filter="fade">
                                      <p:cBhvr>
                                        <p:cTn id="34" dur="500"/>
                                        <p:tgtEl>
                                          <p:spTgt spid="2127"/>
                                        </p:tgtEl>
                                      </p:cBhvr>
                                    </p:animEffect>
                                  </p:childTnLst>
                                </p:cTn>
                              </p:par>
                              <p:par>
                                <p:cTn id="35" presetID="10" presetClass="exit" presetSubtype="0" fill="hold" nodeType="withEffect">
                                  <p:stCondLst>
                                    <p:cond delay="0"/>
                                  </p:stCondLst>
                                  <p:childTnLst>
                                    <p:animEffect transition="out" filter="fade">
                                      <p:cBhvr>
                                        <p:cTn id="36" dur="500"/>
                                        <p:tgtEl>
                                          <p:spTgt spid="2182"/>
                                        </p:tgtEl>
                                      </p:cBhvr>
                                    </p:animEffect>
                                    <p:set>
                                      <p:cBhvr>
                                        <p:cTn id="37" dur="1" fill="hold">
                                          <p:stCondLst>
                                            <p:cond delay="500"/>
                                          </p:stCondLst>
                                        </p:cTn>
                                        <p:tgtEl>
                                          <p:spTgt spid="218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130"/>
                                        </p:tgtEl>
                                      </p:cBhvr>
                                    </p:animEffect>
                                    <p:set>
                                      <p:cBhvr>
                                        <p:cTn id="40" dur="1" fill="hold">
                                          <p:stCondLst>
                                            <p:cond delay="500"/>
                                          </p:stCondLst>
                                        </p:cTn>
                                        <p:tgtEl>
                                          <p:spTgt spid="213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133"/>
                                        </p:tgtEl>
                                      </p:cBhvr>
                                    </p:animEffect>
                                    <p:set>
                                      <p:cBhvr>
                                        <p:cTn id="43" dur="1" fill="hold">
                                          <p:stCondLst>
                                            <p:cond delay="500"/>
                                          </p:stCondLst>
                                        </p:cTn>
                                        <p:tgtEl>
                                          <p:spTgt spid="213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176"/>
                                        </p:tgtEl>
                                      </p:cBhvr>
                                    </p:animEffect>
                                    <p:set>
                                      <p:cBhvr>
                                        <p:cTn id="46" dur="1" fill="hold">
                                          <p:stCondLst>
                                            <p:cond delay="500"/>
                                          </p:stCondLst>
                                        </p:cTn>
                                        <p:tgtEl>
                                          <p:spTgt spid="217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128"/>
                                        </p:tgtEl>
                                      </p:cBhvr>
                                    </p:animEffect>
                                    <p:set>
                                      <p:cBhvr>
                                        <p:cTn id="49" dur="1" fill="hold">
                                          <p:stCondLst>
                                            <p:cond delay="500"/>
                                          </p:stCondLst>
                                        </p:cTn>
                                        <p:tgtEl>
                                          <p:spTgt spid="21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2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How demultiplexing </a:t>
            </a:r>
            <a:r>
              <a:rPr lang="en-US"/>
              <a:t>w</a:t>
            </a:r>
            <a:r>
              <a:rPr lang="en-US" sz="4400"/>
              <a:t>orks</a:t>
            </a:r>
            <a:endParaRPr/>
          </a:p>
        </p:txBody>
      </p:sp>
      <p:sp>
        <p:nvSpPr>
          <p:cNvPr id="2194" name="Google Shape;2194;p24"/>
          <p:cNvSpPr txBox="1"/>
          <p:nvPr/>
        </p:nvSpPr>
        <p:spPr>
          <a:xfrm>
            <a:off x="812799" y="1565761"/>
            <a:ext cx="5703304" cy="2790825"/>
          </a:xfrm>
          <a:prstGeom prst="rect">
            <a:avLst/>
          </a:prstGeom>
          <a:noFill/>
          <a:ln>
            <a:noFill/>
          </a:ln>
        </p:spPr>
        <p:txBody>
          <a:bodyPr spcFirstLastPara="1" wrap="square" lIns="91425" tIns="45700" rIns="91425" bIns="45700" anchor="t" anchorCtr="0">
            <a:noAutofit/>
          </a:bodyPr>
          <a:lstStyle/>
          <a:p>
            <a:pPr marL="284163" marR="0" lvl="0" indent="-284163" algn="l" rtl="0">
              <a:lnSpc>
                <a:spcPct val="85000"/>
              </a:lnSpc>
              <a:spcBef>
                <a:spcPts val="0"/>
              </a:spcBef>
              <a:spcAft>
                <a:spcPts val="0"/>
              </a:spcAft>
              <a:buClr>
                <a:srgbClr val="000099"/>
              </a:buClr>
              <a:buSzPts val="3200"/>
              <a:buFont typeface="Noto Sans Symbols"/>
              <a:buChar char="▪"/>
            </a:pPr>
            <a:r>
              <a:rPr lang="en-US" sz="3200" b="0" i="0" u="none" strike="noStrike" cap="none">
                <a:solidFill>
                  <a:srgbClr val="000000"/>
                </a:solidFill>
                <a:latin typeface="Calibri"/>
                <a:ea typeface="Calibri"/>
                <a:cs typeface="Calibri"/>
                <a:sym typeface="Calibri"/>
              </a:rPr>
              <a:t>host receives IP datagrams</a:t>
            </a:r>
            <a:endParaRPr/>
          </a:p>
          <a:p>
            <a:pPr marL="687388" marR="0" lvl="1" indent="-230187" algn="l" rtl="0">
              <a:lnSpc>
                <a:spcPct val="85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each datagram has source IP address, destination IP address</a:t>
            </a:r>
            <a:endParaRPr/>
          </a:p>
          <a:p>
            <a:pPr marL="687388" marR="0" lvl="1" indent="-230187" algn="l" rtl="0">
              <a:lnSpc>
                <a:spcPct val="85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each datagram carries one transport-layer segment</a:t>
            </a:r>
            <a:endParaRPr/>
          </a:p>
          <a:p>
            <a:pPr marL="687388" marR="0" lvl="1" indent="-230187" algn="l" rtl="0">
              <a:lnSpc>
                <a:spcPct val="85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each segment has source, destination port number </a:t>
            </a:r>
            <a:endParaRPr/>
          </a:p>
          <a:p>
            <a:pPr marL="284163" marR="0" lvl="0" indent="-284163" algn="l" rtl="0">
              <a:lnSpc>
                <a:spcPct val="85000"/>
              </a:lnSpc>
              <a:spcBef>
                <a:spcPts val="640"/>
              </a:spcBef>
              <a:spcAft>
                <a:spcPts val="0"/>
              </a:spcAft>
              <a:buClr>
                <a:srgbClr val="000099"/>
              </a:buClr>
              <a:buSzPts val="3200"/>
              <a:buFont typeface="Noto Sans Symbols"/>
              <a:buChar char="▪"/>
            </a:pPr>
            <a:r>
              <a:rPr lang="en-US" sz="3200" b="0" i="0" u="none" strike="noStrike" cap="none">
                <a:solidFill>
                  <a:srgbClr val="000000"/>
                </a:solidFill>
                <a:latin typeface="Calibri"/>
                <a:ea typeface="Calibri"/>
                <a:cs typeface="Calibri"/>
                <a:sym typeface="Calibri"/>
              </a:rPr>
              <a:t>host uses </a:t>
            </a:r>
            <a:r>
              <a:rPr lang="en-US" sz="3200" b="0" i="1" u="none" strike="noStrike" cap="none">
                <a:solidFill>
                  <a:srgbClr val="CC0000"/>
                </a:solidFill>
                <a:latin typeface="Calibri"/>
                <a:ea typeface="Calibri"/>
                <a:cs typeface="Calibri"/>
                <a:sym typeface="Calibri"/>
              </a:rPr>
              <a:t>IP addresses &amp; port numbers</a:t>
            </a:r>
            <a:r>
              <a:rPr lang="en-US" sz="3200" b="0" i="0" u="none" strike="noStrike" cap="none">
                <a:solidFill>
                  <a:srgbClr val="000000"/>
                </a:solidFill>
                <a:latin typeface="Calibri"/>
                <a:ea typeface="Calibri"/>
                <a:cs typeface="Calibri"/>
                <a:sym typeface="Calibri"/>
              </a:rPr>
              <a:t> to direct segment to appropriate socket</a:t>
            </a:r>
            <a:endParaRPr/>
          </a:p>
        </p:txBody>
      </p:sp>
      <p:grpSp>
        <p:nvGrpSpPr>
          <p:cNvPr id="2195" name="Google Shape;2195;p24"/>
          <p:cNvGrpSpPr/>
          <p:nvPr/>
        </p:nvGrpSpPr>
        <p:grpSpPr>
          <a:xfrm>
            <a:off x="7543216" y="1704452"/>
            <a:ext cx="3414712" cy="4121150"/>
            <a:chOff x="7543216" y="1704452"/>
            <a:chExt cx="3414712" cy="4121150"/>
          </a:xfrm>
        </p:grpSpPr>
        <p:sp>
          <p:nvSpPr>
            <p:cNvPr id="2196" name="Google Shape;2196;p24"/>
            <p:cNvSpPr/>
            <p:nvPr/>
          </p:nvSpPr>
          <p:spPr>
            <a:xfrm>
              <a:off x="7633703" y="2048939"/>
              <a:ext cx="3324225" cy="32004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97" name="Google Shape;2197;p24"/>
            <p:cNvSpPr/>
            <p:nvPr/>
          </p:nvSpPr>
          <p:spPr>
            <a:xfrm>
              <a:off x="7557503" y="2144189"/>
              <a:ext cx="3324225" cy="3200400"/>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198" name="Google Shape;2198;p24"/>
            <p:cNvSpPr txBox="1"/>
            <p:nvPr/>
          </p:nvSpPr>
          <p:spPr>
            <a:xfrm>
              <a:off x="7597191" y="2156889"/>
              <a:ext cx="1563687"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a:buNone/>
              </a:pPr>
              <a:r>
                <a:rPr lang="en-US" sz="1800" b="0" i="0" u="none" strike="noStrike" cap="none">
                  <a:solidFill>
                    <a:srgbClr val="CC0000"/>
                  </a:solidFill>
                  <a:latin typeface="Tahoma"/>
                  <a:ea typeface="Tahoma"/>
                  <a:cs typeface="Tahoma"/>
                  <a:sym typeface="Tahoma"/>
                </a:rPr>
                <a:t>source port #</a:t>
              </a:r>
              <a:endParaRPr sz="2400" b="0" i="0" u="none" strike="noStrike" cap="none">
                <a:solidFill>
                  <a:srgbClr val="CC0000"/>
                </a:solidFill>
                <a:latin typeface="Tahoma"/>
                <a:ea typeface="Tahoma"/>
                <a:cs typeface="Tahoma"/>
                <a:sym typeface="Tahoma"/>
              </a:endParaRPr>
            </a:p>
          </p:txBody>
        </p:sp>
        <p:sp>
          <p:nvSpPr>
            <p:cNvPr id="2199" name="Google Shape;2199;p24"/>
            <p:cNvSpPr txBox="1"/>
            <p:nvPr/>
          </p:nvSpPr>
          <p:spPr>
            <a:xfrm>
              <a:off x="9383128" y="2156889"/>
              <a:ext cx="1328738"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a:buNone/>
              </a:pPr>
              <a:r>
                <a:rPr lang="en-US" sz="1800" b="0" i="0" u="none" strike="noStrike" cap="none">
                  <a:solidFill>
                    <a:srgbClr val="CC0000"/>
                  </a:solidFill>
                  <a:latin typeface="Tahoma"/>
                  <a:ea typeface="Tahoma"/>
                  <a:cs typeface="Tahoma"/>
                  <a:sym typeface="Tahoma"/>
                </a:rPr>
                <a:t>dest port #</a:t>
              </a:r>
              <a:endParaRPr sz="2400" b="0" i="0" u="none" strike="noStrike" cap="none">
                <a:solidFill>
                  <a:srgbClr val="CC0000"/>
                </a:solidFill>
                <a:latin typeface="Tahoma"/>
                <a:ea typeface="Tahoma"/>
                <a:cs typeface="Tahoma"/>
                <a:sym typeface="Tahoma"/>
              </a:endParaRPr>
            </a:p>
          </p:txBody>
        </p:sp>
        <p:cxnSp>
          <p:nvCxnSpPr>
            <p:cNvPr id="2200" name="Google Shape;2200;p24"/>
            <p:cNvCxnSpPr/>
            <p:nvPr/>
          </p:nvCxnSpPr>
          <p:spPr>
            <a:xfrm>
              <a:off x="7547978" y="2544239"/>
              <a:ext cx="3328988" cy="0"/>
            </a:xfrm>
            <a:prstGeom prst="straightConnector1">
              <a:avLst/>
            </a:prstGeom>
            <a:noFill/>
            <a:ln w="19050" cap="flat" cmpd="sng">
              <a:solidFill>
                <a:srgbClr val="000000"/>
              </a:solidFill>
              <a:prstDash val="solid"/>
              <a:round/>
              <a:headEnd type="none" w="med" len="med"/>
              <a:tailEnd type="none" w="med" len="med"/>
            </a:ln>
          </p:spPr>
        </p:cxnSp>
        <p:cxnSp>
          <p:nvCxnSpPr>
            <p:cNvPr id="2201" name="Google Shape;2201;p24"/>
            <p:cNvCxnSpPr/>
            <p:nvPr/>
          </p:nvCxnSpPr>
          <p:spPr>
            <a:xfrm>
              <a:off x="7557503" y="3534839"/>
              <a:ext cx="3324225" cy="0"/>
            </a:xfrm>
            <a:prstGeom prst="straightConnector1">
              <a:avLst/>
            </a:prstGeom>
            <a:noFill/>
            <a:ln w="19050" cap="flat" cmpd="sng">
              <a:solidFill>
                <a:srgbClr val="000000"/>
              </a:solidFill>
              <a:prstDash val="solid"/>
              <a:round/>
              <a:headEnd type="none" w="med" len="med"/>
              <a:tailEnd type="none" w="med" len="med"/>
            </a:ln>
          </p:spPr>
        </p:cxnSp>
        <p:cxnSp>
          <p:nvCxnSpPr>
            <p:cNvPr id="2202" name="Google Shape;2202;p24"/>
            <p:cNvCxnSpPr/>
            <p:nvPr/>
          </p:nvCxnSpPr>
          <p:spPr>
            <a:xfrm rot="10800000">
              <a:off x="9195803" y="2144189"/>
              <a:ext cx="0" cy="395288"/>
            </a:xfrm>
            <a:prstGeom prst="straightConnector1">
              <a:avLst/>
            </a:prstGeom>
            <a:noFill/>
            <a:ln w="19050" cap="flat" cmpd="sng">
              <a:solidFill>
                <a:srgbClr val="000000"/>
              </a:solidFill>
              <a:prstDash val="solid"/>
              <a:round/>
              <a:headEnd type="none" w="med" len="med"/>
              <a:tailEnd type="none" w="med" len="med"/>
            </a:ln>
          </p:spPr>
        </p:cxnSp>
        <p:sp>
          <p:nvSpPr>
            <p:cNvPr id="2203" name="Google Shape;2203;p24"/>
            <p:cNvSpPr txBox="1"/>
            <p:nvPr/>
          </p:nvSpPr>
          <p:spPr>
            <a:xfrm>
              <a:off x="8740191" y="1704452"/>
              <a:ext cx="86360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32 bits</a:t>
              </a:r>
              <a:endParaRPr sz="2400" b="0" i="0" u="none" strike="noStrike" cap="none">
                <a:solidFill>
                  <a:srgbClr val="000000"/>
                </a:solidFill>
                <a:latin typeface="Tahoma"/>
                <a:ea typeface="Tahoma"/>
                <a:cs typeface="Tahoma"/>
                <a:sym typeface="Tahoma"/>
              </a:endParaRPr>
            </a:p>
          </p:txBody>
        </p:sp>
        <p:cxnSp>
          <p:nvCxnSpPr>
            <p:cNvPr id="2204" name="Google Shape;2204;p24"/>
            <p:cNvCxnSpPr/>
            <p:nvPr/>
          </p:nvCxnSpPr>
          <p:spPr>
            <a:xfrm>
              <a:off x="9653003" y="1910827"/>
              <a:ext cx="1200150" cy="4762"/>
            </a:xfrm>
            <a:prstGeom prst="straightConnector1">
              <a:avLst/>
            </a:prstGeom>
            <a:noFill/>
            <a:ln w="19050" cap="flat" cmpd="sng">
              <a:solidFill>
                <a:srgbClr val="000000"/>
              </a:solidFill>
              <a:prstDash val="solid"/>
              <a:round/>
              <a:headEnd type="none" w="med" len="med"/>
              <a:tailEnd type="triangle" w="med" len="med"/>
            </a:ln>
          </p:spPr>
        </p:cxnSp>
        <p:cxnSp>
          <p:nvCxnSpPr>
            <p:cNvPr id="2205" name="Google Shape;2205;p24"/>
            <p:cNvCxnSpPr/>
            <p:nvPr/>
          </p:nvCxnSpPr>
          <p:spPr>
            <a:xfrm rot="10800000">
              <a:off x="7543216" y="1920352"/>
              <a:ext cx="1128712" cy="0"/>
            </a:xfrm>
            <a:prstGeom prst="straightConnector1">
              <a:avLst/>
            </a:prstGeom>
            <a:noFill/>
            <a:ln w="19050" cap="flat" cmpd="sng">
              <a:solidFill>
                <a:srgbClr val="000000"/>
              </a:solidFill>
              <a:prstDash val="solid"/>
              <a:round/>
              <a:headEnd type="none" w="med" len="med"/>
              <a:tailEnd type="triangle" w="med" len="med"/>
            </a:ln>
          </p:spPr>
        </p:cxnSp>
        <p:sp>
          <p:nvSpPr>
            <p:cNvPr id="2206" name="Google Shape;2206;p24"/>
            <p:cNvSpPr txBox="1"/>
            <p:nvPr/>
          </p:nvSpPr>
          <p:spPr>
            <a:xfrm>
              <a:off x="8451266" y="3865039"/>
              <a:ext cx="1389062" cy="10064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data </a:t>
              </a:r>
              <a:endParaRPr/>
            </a:p>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(payload)</a:t>
              </a:r>
              <a:endParaRPr sz="2400" b="0" i="0" u="none" strike="noStrike" cap="none">
                <a:solidFill>
                  <a:srgbClr val="000000"/>
                </a:solidFill>
                <a:latin typeface="Tahoma"/>
                <a:ea typeface="Tahoma"/>
                <a:cs typeface="Tahoma"/>
                <a:sym typeface="Tahoma"/>
              </a:endParaRPr>
            </a:p>
          </p:txBody>
        </p:sp>
        <p:sp>
          <p:nvSpPr>
            <p:cNvPr id="2207" name="Google Shape;2207;p24"/>
            <p:cNvSpPr txBox="1"/>
            <p:nvPr/>
          </p:nvSpPr>
          <p:spPr>
            <a:xfrm>
              <a:off x="8067091" y="2898252"/>
              <a:ext cx="2290762"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other header fields</a:t>
              </a:r>
              <a:endParaRPr sz="2400" b="0" i="0" u="none" strike="noStrike" cap="none">
                <a:solidFill>
                  <a:srgbClr val="000000"/>
                </a:solidFill>
                <a:latin typeface="Tahoma"/>
                <a:ea typeface="Tahoma"/>
                <a:cs typeface="Tahoma"/>
                <a:sym typeface="Tahoma"/>
              </a:endParaRPr>
            </a:p>
          </p:txBody>
        </p:sp>
        <p:sp>
          <p:nvSpPr>
            <p:cNvPr id="2208" name="Google Shape;2208;p24"/>
            <p:cNvSpPr txBox="1"/>
            <p:nvPr/>
          </p:nvSpPr>
          <p:spPr>
            <a:xfrm>
              <a:off x="7770228" y="5428727"/>
              <a:ext cx="30607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TCP/UDP segment format</a:t>
              </a:r>
              <a:endParaRPr sz="2400" b="0" i="0" u="none" strike="noStrike" cap="none">
                <a:solidFill>
                  <a:srgbClr val="000000"/>
                </a:solidFill>
                <a:latin typeface="Tahoma"/>
                <a:ea typeface="Tahoma"/>
                <a:cs typeface="Tahoma"/>
                <a:sym typeface="Tahoma"/>
              </a:endParaRPr>
            </a:p>
          </p:txBody>
        </p:sp>
      </p:grpSp>
      <p:sp>
        <p:nvSpPr>
          <p:cNvPr id="2209" name="Google Shape;2209;p24"/>
          <p:cNvSpPr/>
          <p:nvPr/>
        </p:nvSpPr>
        <p:spPr>
          <a:xfrm>
            <a:off x="7299923" y="1976355"/>
            <a:ext cx="2083205" cy="689091"/>
          </a:xfrm>
          <a:prstGeom prst="ellipse">
            <a:avLst/>
          </a:prstGeom>
          <a:noFill/>
          <a:ln w="381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0" name="Google Shape;2210;p24"/>
          <p:cNvSpPr/>
          <p:nvPr/>
        </p:nvSpPr>
        <p:spPr>
          <a:xfrm>
            <a:off x="9014727" y="1985006"/>
            <a:ext cx="2083205" cy="689091"/>
          </a:xfrm>
          <a:prstGeom prst="ellipse">
            <a:avLst/>
          </a:prstGeom>
          <a:noFill/>
          <a:ln w="381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1" name="Google Shape;2211;p2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5"/>
                                        </p:tgtEl>
                                        <p:attrNameLst>
                                          <p:attrName>style.visibility</p:attrName>
                                        </p:attrNameLst>
                                      </p:cBhvr>
                                      <p:to>
                                        <p:strVal val="visible"/>
                                      </p:to>
                                    </p:set>
                                    <p:animEffect transition="in" filter="fade">
                                      <p:cBhvr>
                                        <p:cTn id="7" dur="500"/>
                                        <p:tgtEl>
                                          <p:spTgt spid="2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9"/>
                                        </p:tgtEl>
                                        <p:attrNameLst>
                                          <p:attrName>style.visibility</p:attrName>
                                        </p:attrNameLst>
                                      </p:cBhvr>
                                      <p:to>
                                        <p:strVal val="visible"/>
                                      </p:to>
                                    </p:set>
                                    <p:animEffect transition="in" filter="fade">
                                      <p:cBhvr>
                                        <p:cTn id="12" dur="500"/>
                                        <p:tgtEl>
                                          <p:spTgt spid="22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0"/>
                                        </p:tgtEl>
                                        <p:attrNameLst>
                                          <p:attrName>style.visibility</p:attrName>
                                        </p:attrNameLst>
                                      </p:cBhvr>
                                      <p:to>
                                        <p:strVal val="visible"/>
                                      </p:to>
                                    </p:set>
                                    <p:animEffect transition="in" filter="fade">
                                      <p:cBhvr>
                                        <p:cTn id="17" dur="500"/>
                                        <p:tgtEl>
                                          <p:spTgt spid="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Transport layer: overview</a:t>
            </a:r>
            <a:endParaRPr sz="4400"/>
          </a:p>
        </p:txBody>
      </p:sp>
      <p:sp>
        <p:nvSpPr>
          <p:cNvPr id="46" name="Google Shape;46;p7"/>
          <p:cNvSpPr txBox="1">
            <a:spLocks noGrp="1"/>
          </p:cNvSpPr>
          <p:nvPr>
            <p:ph type="body" idx="1"/>
          </p:nvPr>
        </p:nvSpPr>
        <p:spPr>
          <a:xfrm>
            <a:off x="781763" y="1253331"/>
            <a:ext cx="4842088" cy="4351338"/>
          </a:xfrm>
          <a:prstGeom prst="rect">
            <a:avLst/>
          </a:prstGeom>
          <a:noFill/>
          <a:ln>
            <a:noFill/>
          </a:ln>
        </p:spPr>
        <p:txBody>
          <a:bodyPr spcFirstLastPara="1" wrap="square" lIns="91425" tIns="45700" rIns="91425" bIns="45700" anchor="t" anchorCtr="0">
            <a:noAutofit/>
          </a:bodyPr>
          <a:lstStyle/>
          <a:p>
            <a:pPr marL="11113" lvl="0" indent="0" algn="l" rtl="0">
              <a:lnSpc>
                <a:spcPct val="90000"/>
              </a:lnSpc>
              <a:spcBef>
                <a:spcPts val="0"/>
              </a:spcBef>
              <a:spcAft>
                <a:spcPts val="0"/>
              </a:spcAft>
              <a:buSzPts val="3200"/>
              <a:buNone/>
            </a:pPr>
            <a:r>
              <a:rPr lang="en-US" sz="3200" i="1">
                <a:solidFill>
                  <a:srgbClr val="CC0000"/>
                </a:solidFill>
                <a:latin typeface="Calibri"/>
                <a:ea typeface="Calibri"/>
                <a:cs typeface="Calibri"/>
                <a:sym typeface="Calibri"/>
              </a:rPr>
              <a:t>Our goal:</a:t>
            </a:r>
            <a:r>
              <a:rPr lang="en-US" sz="3200" i="1">
                <a:latin typeface="Calibri"/>
                <a:ea typeface="Calibri"/>
                <a:cs typeface="Calibri"/>
                <a:sym typeface="Calibri"/>
              </a:rPr>
              <a:t> </a:t>
            </a:r>
            <a:endParaRPr/>
          </a:p>
          <a:p>
            <a:pPr marL="400050" lvl="0" indent="-285750" algn="l" rtl="0">
              <a:lnSpc>
                <a:spcPct val="90000"/>
              </a:lnSpc>
              <a:spcBef>
                <a:spcPts val="1000"/>
              </a:spcBef>
              <a:spcAft>
                <a:spcPts val="0"/>
              </a:spcAft>
              <a:buSzPts val="3200"/>
              <a:buFont typeface="Noto Sans Symbols"/>
              <a:buChar char="▪"/>
            </a:pPr>
            <a:r>
              <a:rPr lang="en-US" sz="3200"/>
              <a:t>understand principles behind transport layer services:</a:t>
            </a:r>
            <a:endParaRPr/>
          </a:p>
          <a:p>
            <a:pPr marL="695325" lvl="1" indent="-231775" algn="l" rtl="0">
              <a:lnSpc>
                <a:spcPct val="90000"/>
              </a:lnSpc>
              <a:spcBef>
                <a:spcPts val="500"/>
              </a:spcBef>
              <a:spcAft>
                <a:spcPts val="0"/>
              </a:spcAft>
              <a:buSzPts val="2800"/>
              <a:buFont typeface="Arial"/>
              <a:buChar char="•"/>
            </a:pPr>
            <a:r>
              <a:rPr lang="en-US" sz="2800"/>
              <a:t>multiplexing, demultiplexing</a:t>
            </a:r>
            <a:endParaRPr/>
          </a:p>
          <a:p>
            <a:pPr marL="695325" lvl="1" indent="-231775" algn="l" rtl="0">
              <a:lnSpc>
                <a:spcPct val="90000"/>
              </a:lnSpc>
              <a:spcBef>
                <a:spcPts val="500"/>
              </a:spcBef>
              <a:spcAft>
                <a:spcPts val="0"/>
              </a:spcAft>
              <a:buSzPts val="2800"/>
              <a:buFont typeface="Arial"/>
              <a:buChar char="•"/>
            </a:pPr>
            <a:r>
              <a:rPr lang="en-US" sz="2800"/>
              <a:t>reliable data transfer</a:t>
            </a:r>
            <a:endParaRPr/>
          </a:p>
          <a:p>
            <a:pPr marL="695325" lvl="1" indent="-231775" algn="l" rtl="0">
              <a:lnSpc>
                <a:spcPct val="90000"/>
              </a:lnSpc>
              <a:spcBef>
                <a:spcPts val="500"/>
              </a:spcBef>
              <a:spcAft>
                <a:spcPts val="0"/>
              </a:spcAft>
              <a:buSzPts val="2800"/>
              <a:buFont typeface="Arial"/>
              <a:buChar char="•"/>
            </a:pPr>
            <a:r>
              <a:rPr lang="en-US" sz="2800"/>
              <a:t>flow control</a:t>
            </a:r>
            <a:endParaRPr/>
          </a:p>
          <a:p>
            <a:pPr marL="695325" lvl="1" indent="-231775" algn="l" rtl="0">
              <a:lnSpc>
                <a:spcPct val="90000"/>
              </a:lnSpc>
              <a:spcBef>
                <a:spcPts val="500"/>
              </a:spcBef>
              <a:spcAft>
                <a:spcPts val="0"/>
              </a:spcAft>
              <a:buSzPts val="2800"/>
              <a:buFont typeface="Arial"/>
              <a:buChar char="•"/>
            </a:pPr>
            <a:r>
              <a:rPr lang="en-US" sz="2800"/>
              <a:t>congestion control</a:t>
            </a:r>
            <a:endParaRPr sz="3200"/>
          </a:p>
          <a:p>
            <a:pPr marL="352425" lvl="0" indent="-44450" algn="l" rtl="0">
              <a:lnSpc>
                <a:spcPct val="90000"/>
              </a:lnSpc>
              <a:spcBef>
                <a:spcPts val="1000"/>
              </a:spcBef>
              <a:spcAft>
                <a:spcPts val="0"/>
              </a:spcAft>
              <a:buSzPts val="2800"/>
              <a:buNone/>
            </a:pPr>
            <a:endParaRPr/>
          </a:p>
        </p:txBody>
      </p:sp>
      <p:sp>
        <p:nvSpPr>
          <p:cNvPr id="47" name="Google Shape;47;p7"/>
          <p:cNvSpPr txBox="1">
            <a:spLocks noGrp="1"/>
          </p:cNvSpPr>
          <p:nvPr>
            <p:ph type="body" idx="2"/>
          </p:nvPr>
        </p:nvSpPr>
        <p:spPr>
          <a:xfrm>
            <a:off x="5968416" y="1815962"/>
            <a:ext cx="5994400" cy="4799013"/>
          </a:xfrm>
          <a:prstGeom prst="rect">
            <a:avLst/>
          </a:prstGeom>
          <a:noFill/>
          <a:ln>
            <a:noFill/>
          </a:ln>
        </p:spPr>
        <p:txBody>
          <a:bodyPr spcFirstLastPara="1" wrap="square" lIns="91425" tIns="45700" rIns="91425" bIns="45700" anchor="t" anchorCtr="0">
            <a:normAutofit/>
          </a:bodyPr>
          <a:lstStyle/>
          <a:p>
            <a:pPr marL="457200" lvl="0" indent="-285750" algn="l" rtl="0">
              <a:lnSpc>
                <a:spcPct val="90000"/>
              </a:lnSpc>
              <a:spcBef>
                <a:spcPts val="0"/>
              </a:spcBef>
              <a:spcAft>
                <a:spcPts val="0"/>
              </a:spcAft>
              <a:buSzPts val="3200"/>
              <a:buFont typeface="Noto Sans Symbols"/>
              <a:buChar char="▪"/>
            </a:pPr>
            <a:r>
              <a:rPr lang="en-US" sz="3200"/>
              <a:t>learn about Internet transport layer protocols:</a:t>
            </a:r>
            <a:endParaRPr/>
          </a:p>
          <a:p>
            <a:pPr marL="695325" lvl="1" indent="-231775" algn="l" rtl="0">
              <a:lnSpc>
                <a:spcPct val="90000"/>
              </a:lnSpc>
              <a:spcBef>
                <a:spcPts val="500"/>
              </a:spcBef>
              <a:spcAft>
                <a:spcPts val="0"/>
              </a:spcAft>
              <a:buSzPts val="2800"/>
              <a:buFont typeface="Arial"/>
              <a:buChar char="•"/>
            </a:pPr>
            <a:r>
              <a:rPr lang="en-US" sz="2800"/>
              <a:t>UDP: connectionless transport</a:t>
            </a:r>
            <a:endParaRPr/>
          </a:p>
          <a:p>
            <a:pPr marL="695325" lvl="1" indent="-231775" algn="l" rtl="0">
              <a:lnSpc>
                <a:spcPct val="90000"/>
              </a:lnSpc>
              <a:spcBef>
                <a:spcPts val="500"/>
              </a:spcBef>
              <a:spcAft>
                <a:spcPts val="0"/>
              </a:spcAft>
              <a:buSzPts val="2800"/>
              <a:buFont typeface="Arial"/>
              <a:buChar char="•"/>
            </a:pPr>
            <a:r>
              <a:rPr lang="en-US" sz="2800"/>
              <a:t>TCP: connection-oriented reliable transport</a:t>
            </a:r>
            <a:endParaRPr/>
          </a:p>
          <a:p>
            <a:pPr marL="695325" lvl="1" indent="-231775" algn="l" rtl="0">
              <a:lnSpc>
                <a:spcPct val="90000"/>
              </a:lnSpc>
              <a:spcBef>
                <a:spcPts val="500"/>
              </a:spcBef>
              <a:spcAft>
                <a:spcPts val="0"/>
              </a:spcAft>
              <a:buSzPts val="2800"/>
              <a:buFont typeface="Arial"/>
              <a:buChar char="•"/>
            </a:pPr>
            <a:r>
              <a:rPr lang="en-US" sz="2800"/>
              <a:t>TCP congestion control</a:t>
            </a:r>
            <a:endParaRPr/>
          </a:p>
          <a:p>
            <a:pPr marL="352425" lvl="0" indent="-222250" algn="l" rtl="0">
              <a:lnSpc>
                <a:spcPct val="90000"/>
              </a:lnSpc>
              <a:spcBef>
                <a:spcPts val="1000"/>
              </a:spcBef>
              <a:spcAft>
                <a:spcPts val="0"/>
              </a:spcAft>
              <a:buSzPts val="2400"/>
              <a:buFont typeface="Noto Sans Symbols"/>
              <a:buNone/>
            </a:pPr>
            <a:endParaRPr sz="2400"/>
          </a:p>
        </p:txBody>
      </p:sp>
      <p:sp>
        <p:nvSpPr>
          <p:cNvPr id="48" name="Google Shape;48;p7"/>
          <p:cNvSpPr txBox="1">
            <a:spLocks noGrp="1"/>
          </p:cNvSpPr>
          <p:nvPr>
            <p:ph type="sldNum" idx="12"/>
          </p:nvPr>
        </p:nvSpPr>
        <p:spPr>
          <a:xfrm>
            <a:off x="9219616" y="645466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2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Connectionless demultiplexing</a:t>
            </a:r>
            <a:endParaRPr/>
          </a:p>
        </p:txBody>
      </p:sp>
      <p:sp>
        <p:nvSpPr>
          <p:cNvPr id="2218" name="Google Shape;2218;p25"/>
          <p:cNvSpPr txBox="1"/>
          <p:nvPr/>
        </p:nvSpPr>
        <p:spPr>
          <a:xfrm>
            <a:off x="798689" y="1523600"/>
            <a:ext cx="5254159" cy="2113756"/>
          </a:xfrm>
          <a:prstGeom prst="rect">
            <a:avLst/>
          </a:prstGeom>
          <a:noFill/>
          <a:ln>
            <a:noFill/>
          </a:ln>
        </p:spPr>
        <p:txBody>
          <a:bodyPr spcFirstLastPara="1" wrap="square" lIns="91425" tIns="45700" rIns="91425" bIns="45700" anchor="t" anchorCtr="0">
            <a:normAutofit fontScale="92500" lnSpcReduction="10000"/>
          </a:bodyPr>
          <a:lstStyle/>
          <a:p>
            <a:pPr marL="57150" marR="0" lvl="0" indent="0" algn="l" rtl="0">
              <a:lnSpc>
                <a:spcPct val="90000"/>
              </a:lnSpc>
              <a:spcBef>
                <a:spcPts val="0"/>
              </a:spcBef>
              <a:spcAft>
                <a:spcPts val="0"/>
              </a:spcAft>
              <a:buClr>
                <a:srgbClr val="0000A3"/>
              </a:buClr>
              <a:buSzPct val="100000"/>
              <a:buFont typeface="Noto Sans Symbols"/>
              <a:buNone/>
            </a:pPr>
            <a:r>
              <a:rPr lang="en-US" sz="3500" b="0" i="1" u="none" strike="noStrike" cap="none">
                <a:solidFill>
                  <a:srgbClr val="000000"/>
                </a:solidFill>
                <a:latin typeface="Calibri"/>
                <a:ea typeface="Calibri"/>
                <a:cs typeface="Calibri"/>
                <a:sym typeface="Calibri"/>
              </a:rPr>
              <a:t>Recall:</a:t>
            </a:r>
            <a:r>
              <a:rPr lang="en-US" sz="3500" b="0" i="0" u="none" strike="noStrike" cap="none">
                <a:solidFill>
                  <a:srgbClr val="000000"/>
                </a:solidFill>
                <a:latin typeface="Calibri"/>
                <a:ea typeface="Calibri"/>
                <a:cs typeface="Calibri"/>
                <a:sym typeface="Calibri"/>
              </a:rPr>
              <a:t> </a:t>
            </a:r>
            <a:endParaRPr/>
          </a:p>
          <a:p>
            <a:pPr marL="347663" marR="0" lvl="0" indent="-290544" algn="l" rtl="0">
              <a:lnSpc>
                <a:spcPct val="90000"/>
              </a:lnSpc>
              <a:spcBef>
                <a:spcPts val="1000"/>
              </a:spcBef>
              <a:spcAft>
                <a:spcPts val="0"/>
              </a:spcAft>
              <a:buClr>
                <a:srgbClr val="0000A3"/>
              </a:buClr>
              <a:buSzPct val="100000"/>
              <a:buFont typeface="Noto Sans Symbols"/>
              <a:buChar char="▪"/>
            </a:pPr>
            <a:r>
              <a:rPr lang="en-US" sz="3500" b="0" i="0" u="none" strike="noStrike" cap="none">
                <a:solidFill>
                  <a:srgbClr val="000000"/>
                </a:solidFill>
                <a:latin typeface="Calibri"/>
                <a:ea typeface="Calibri"/>
                <a:cs typeface="Calibri"/>
                <a:sym typeface="Calibri"/>
              </a:rPr>
              <a:t>when creating socket, must specify </a:t>
            </a:r>
            <a:r>
              <a:rPr lang="en-US" sz="3500" b="0" i="1" u="none" strike="noStrike" cap="none">
                <a:solidFill>
                  <a:srgbClr val="CD0004"/>
                </a:solidFill>
                <a:latin typeface="Calibri"/>
                <a:ea typeface="Calibri"/>
                <a:cs typeface="Calibri"/>
                <a:sym typeface="Calibri"/>
              </a:rPr>
              <a:t>host-local </a:t>
            </a:r>
            <a:r>
              <a:rPr lang="en-US" sz="3500" b="0" i="0" u="none" strike="noStrike" cap="none">
                <a:solidFill>
                  <a:srgbClr val="000000"/>
                </a:solidFill>
                <a:latin typeface="Calibri"/>
                <a:ea typeface="Calibri"/>
                <a:cs typeface="Calibri"/>
                <a:sym typeface="Calibri"/>
              </a:rPr>
              <a:t>port #:</a:t>
            </a:r>
            <a:endParaRPr/>
          </a:p>
          <a:p>
            <a:pPr marL="347663" marR="0" lvl="0" indent="-290513" algn="l" rtl="0">
              <a:lnSpc>
                <a:spcPct val="90000"/>
              </a:lnSpc>
              <a:spcBef>
                <a:spcPts val="1000"/>
              </a:spcBef>
              <a:spcAft>
                <a:spcPts val="0"/>
              </a:spcAft>
              <a:buClr>
                <a:srgbClr val="0000A3"/>
              </a:buClr>
              <a:buSzPct val="100000"/>
              <a:buFont typeface="Noto Sans Symbols"/>
              <a:buNone/>
            </a:pPr>
            <a:r>
              <a:rPr lang="en-US" sz="2400" b="1" i="0" u="none" strike="noStrike" cap="none">
                <a:solidFill>
                  <a:srgbClr val="000000"/>
                </a:solidFill>
                <a:latin typeface="Calibri"/>
                <a:ea typeface="Calibri"/>
                <a:cs typeface="Calibri"/>
                <a:sym typeface="Calibri"/>
              </a:rPr>
              <a:t>  </a:t>
            </a:r>
            <a:r>
              <a:rPr lang="en-US" sz="2400" b="0" i="0" u="none" strike="noStrike" cap="none">
                <a:solidFill>
                  <a:srgbClr val="000000"/>
                </a:solidFill>
                <a:latin typeface="Courier"/>
                <a:ea typeface="Courier"/>
                <a:cs typeface="Courier"/>
                <a:sym typeface="Courier"/>
              </a:rPr>
              <a:t>DatagramSocket mySocket1        = new DatagramSocket(</a:t>
            </a:r>
            <a:r>
              <a:rPr lang="en-US" sz="2400" b="0" i="0" u="none" strike="noStrike" cap="none">
                <a:solidFill>
                  <a:srgbClr val="CC0000"/>
                </a:solidFill>
                <a:latin typeface="Courier"/>
                <a:ea typeface="Courier"/>
                <a:cs typeface="Courier"/>
                <a:sym typeface="Courier"/>
              </a:rPr>
              <a:t>12534</a:t>
            </a:r>
            <a:r>
              <a:rPr lang="en-US" sz="2400" b="0" i="0" u="none" strike="noStrike" cap="none">
                <a:solidFill>
                  <a:srgbClr val="000000"/>
                </a:solidFill>
                <a:latin typeface="Courier"/>
                <a:ea typeface="Courier"/>
                <a:cs typeface="Courier"/>
                <a:sym typeface="Courier"/>
              </a:rPr>
              <a:t>);</a:t>
            </a:r>
            <a:endParaRPr/>
          </a:p>
          <a:p>
            <a:pPr marL="347663" marR="0" lvl="0" indent="-290513" algn="l" rtl="0">
              <a:lnSpc>
                <a:spcPct val="90000"/>
              </a:lnSpc>
              <a:spcBef>
                <a:spcPts val="1000"/>
              </a:spcBef>
              <a:spcAft>
                <a:spcPts val="0"/>
              </a:spcAft>
              <a:buClr>
                <a:srgbClr val="0000A3"/>
              </a:buClr>
              <a:buSzPct val="100000"/>
              <a:buFont typeface="Noto Sans Symbols"/>
              <a:buNone/>
            </a:pPr>
            <a:endParaRPr sz="2400" b="0" i="0" u="none" strike="noStrike" cap="none">
              <a:solidFill>
                <a:srgbClr val="000000"/>
              </a:solidFill>
              <a:latin typeface="Calibri"/>
              <a:ea typeface="Calibri"/>
              <a:cs typeface="Calibri"/>
              <a:sym typeface="Calibri"/>
            </a:endParaRPr>
          </a:p>
        </p:txBody>
      </p:sp>
      <p:sp>
        <p:nvSpPr>
          <p:cNvPr id="2219" name="Google Shape;2219;p25"/>
          <p:cNvSpPr txBox="1"/>
          <p:nvPr/>
        </p:nvSpPr>
        <p:spPr>
          <a:xfrm>
            <a:off x="6774662" y="1514612"/>
            <a:ext cx="4894407" cy="2368550"/>
          </a:xfrm>
          <a:prstGeom prst="rect">
            <a:avLst/>
          </a:prstGeom>
          <a:noFill/>
          <a:ln>
            <a:noFill/>
          </a:ln>
        </p:spPr>
        <p:txBody>
          <a:bodyPr spcFirstLastPara="1" wrap="square" lIns="91425" tIns="45700" rIns="91425" bIns="45700" anchor="t" anchorCtr="0">
            <a:normAutofit fontScale="92500" lnSpcReduction="10000"/>
          </a:bodyPr>
          <a:lstStyle/>
          <a:p>
            <a:pPr marL="130175" marR="0" lvl="0" indent="0" algn="l" rtl="0">
              <a:lnSpc>
                <a:spcPct val="90000"/>
              </a:lnSpc>
              <a:spcBef>
                <a:spcPts val="0"/>
              </a:spcBef>
              <a:spcAft>
                <a:spcPts val="0"/>
              </a:spcAft>
              <a:buClr>
                <a:srgbClr val="0000A3"/>
              </a:buClr>
              <a:buSzPct val="100000"/>
              <a:buFont typeface="Noto Sans Symbols"/>
              <a:buNone/>
            </a:pPr>
            <a:r>
              <a:rPr lang="en-US" sz="3200" b="0" i="0" u="none" strike="noStrike" cap="none">
                <a:solidFill>
                  <a:srgbClr val="000000"/>
                </a:solidFill>
                <a:latin typeface="Calibri"/>
                <a:ea typeface="Calibri"/>
                <a:cs typeface="Calibri"/>
                <a:sym typeface="Calibri"/>
              </a:rPr>
              <a:t>when receiving host receives </a:t>
            </a:r>
            <a:r>
              <a:rPr lang="en-US" sz="3200" b="0" i="1" u="none" strike="noStrike" cap="none">
                <a:solidFill>
                  <a:srgbClr val="000000"/>
                </a:solidFill>
                <a:latin typeface="Calibri"/>
                <a:ea typeface="Calibri"/>
                <a:cs typeface="Calibri"/>
                <a:sym typeface="Calibri"/>
              </a:rPr>
              <a:t>UDP </a:t>
            </a:r>
            <a:r>
              <a:rPr lang="en-US" sz="3200" b="0" i="0" u="none" strike="noStrike" cap="none">
                <a:solidFill>
                  <a:srgbClr val="000000"/>
                </a:solidFill>
                <a:latin typeface="Calibri"/>
                <a:ea typeface="Calibri"/>
                <a:cs typeface="Calibri"/>
                <a:sym typeface="Calibri"/>
              </a:rPr>
              <a:t>segment:</a:t>
            </a:r>
            <a:endParaRPr/>
          </a:p>
          <a:p>
            <a:pPr marL="695325" marR="0" lvl="1" indent="-231775" algn="l" rtl="0">
              <a:lnSpc>
                <a:spcPct val="90000"/>
              </a:lnSpc>
              <a:spcBef>
                <a:spcPts val="500"/>
              </a:spcBef>
              <a:spcAft>
                <a:spcPts val="0"/>
              </a:spcAft>
              <a:buClr>
                <a:srgbClr val="0000A8"/>
              </a:buClr>
              <a:buSzPct val="100000"/>
              <a:buFont typeface="Arial"/>
              <a:buChar char="•"/>
            </a:pPr>
            <a:r>
              <a:rPr lang="en-US" sz="2800" b="0" i="0" u="none" strike="noStrike" cap="none">
                <a:solidFill>
                  <a:srgbClr val="000000"/>
                </a:solidFill>
                <a:latin typeface="Calibri"/>
                <a:ea typeface="Calibri"/>
                <a:cs typeface="Calibri"/>
                <a:sym typeface="Calibri"/>
              </a:rPr>
              <a:t>checks destination port # in segment</a:t>
            </a:r>
            <a:endParaRPr/>
          </a:p>
          <a:p>
            <a:pPr marL="695325" marR="0" lvl="1" indent="-231775" algn="l" rtl="0">
              <a:lnSpc>
                <a:spcPct val="90000"/>
              </a:lnSpc>
              <a:spcBef>
                <a:spcPts val="500"/>
              </a:spcBef>
              <a:spcAft>
                <a:spcPts val="0"/>
              </a:spcAft>
              <a:buClr>
                <a:srgbClr val="0000A8"/>
              </a:buClr>
              <a:buSzPct val="100000"/>
              <a:buFont typeface="Arial"/>
              <a:buChar char="•"/>
            </a:pPr>
            <a:r>
              <a:rPr lang="en-US" sz="2800" b="0" i="0" u="none" strike="noStrike" cap="none">
                <a:solidFill>
                  <a:srgbClr val="000000"/>
                </a:solidFill>
                <a:latin typeface="Calibri"/>
                <a:ea typeface="Calibri"/>
                <a:cs typeface="Calibri"/>
                <a:sym typeface="Calibri"/>
              </a:rPr>
              <a:t>directs UDP segment to socket with that port #</a:t>
            </a:r>
            <a:endParaRPr/>
          </a:p>
        </p:txBody>
      </p:sp>
      <p:sp>
        <p:nvSpPr>
          <p:cNvPr id="2220" name="Google Shape;2220;p25"/>
          <p:cNvSpPr/>
          <p:nvPr/>
        </p:nvSpPr>
        <p:spPr>
          <a:xfrm>
            <a:off x="883807" y="3328506"/>
            <a:ext cx="5227637" cy="2751815"/>
          </a:xfrm>
          <a:prstGeom prst="rect">
            <a:avLst/>
          </a:prstGeom>
          <a:noFill/>
          <a:ln>
            <a:noFill/>
          </a:ln>
        </p:spPr>
        <p:txBody>
          <a:bodyPr spcFirstLastPara="1" wrap="square" lIns="91425" tIns="45700" rIns="91425" bIns="45700" anchor="t" anchorCtr="0">
            <a:noAutofit/>
          </a:bodyPr>
          <a:lstStyle/>
          <a:p>
            <a:pPr marL="347663" marR="0" lvl="0" indent="-191453" algn="l" rtl="0">
              <a:lnSpc>
                <a:spcPct val="85000"/>
              </a:lnSpc>
              <a:spcBef>
                <a:spcPts val="0"/>
              </a:spcBef>
              <a:spcAft>
                <a:spcPts val="0"/>
              </a:spcAft>
              <a:buClr>
                <a:srgbClr val="000099"/>
              </a:buClr>
              <a:buSzPts val="1560"/>
              <a:buFont typeface="Noto Sans Symbols"/>
              <a:buNone/>
            </a:pPr>
            <a:endParaRPr sz="2400" b="0" i="0" u="none" strike="noStrike" cap="none">
              <a:solidFill>
                <a:srgbClr val="000000"/>
              </a:solidFill>
              <a:latin typeface="Calibri"/>
              <a:ea typeface="Calibri"/>
              <a:cs typeface="Calibri"/>
              <a:sym typeface="Calibri"/>
            </a:endParaRPr>
          </a:p>
          <a:p>
            <a:pPr marL="292100" marR="0" lvl="0" indent="-292100" algn="l" rtl="0">
              <a:lnSpc>
                <a:spcPct val="85000"/>
              </a:lnSpc>
              <a:spcBef>
                <a:spcPts val="640"/>
              </a:spcBef>
              <a:spcAft>
                <a:spcPts val="0"/>
              </a:spcAft>
              <a:buClr>
                <a:srgbClr val="000099"/>
              </a:buClr>
              <a:buSzPts val="3200"/>
              <a:buFont typeface="Noto Sans Symbols"/>
              <a:buChar char="▪"/>
            </a:pPr>
            <a:r>
              <a:rPr lang="en-US" sz="3200" b="0" i="0" u="none" strike="noStrike" cap="none">
                <a:solidFill>
                  <a:srgbClr val="000000"/>
                </a:solidFill>
                <a:latin typeface="Calibri"/>
                <a:ea typeface="Calibri"/>
                <a:cs typeface="Calibri"/>
                <a:sym typeface="Calibri"/>
              </a:rPr>
              <a:t>when creating datagram to send into UDP socket, must specify</a:t>
            </a:r>
            <a:endParaRPr/>
          </a:p>
          <a:p>
            <a:pPr marL="858838" marR="0" lvl="1" indent="-239712" algn="l" rtl="0">
              <a:lnSpc>
                <a:spcPct val="85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destination IP address</a:t>
            </a:r>
            <a:endParaRPr/>
          </a:p>
          <a:p>
            <a:pPr marL="858838" marR="0" lvl="1" indent="-239712" algn="l" rtl="0">
              <a:lnSpc>
                <a:spcPct val="85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destination port #</a:t>
            </a:r>
            <a:endParaRPr/>
          </a:p>
        </p:txBody>
      </p:sp>
      <p:sp>
        <p:nvSpPr>
          <p:cNvPr id="2221" name="Google Shape;2221;p25"/>
          <p:cNvSpPr/>
          <p:nvPr/>
        </p:nvSpPr>
        <p:spPr>
          <a:xfrm>
            <a:off x="6349002" y="4420787"/>
            <a:ext cx="5188153" cy="23368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99"/>
              </a:buClr>
              <a:buSzPts val="1820"/>
              <a:buFont typeface="Noto Sans Symbols"/>
              <a:buNone/>
            </a:pPr>
            <a:r>
              <a:rPr lang="en-US" sz="2800" b="0" i="0" u="none" strike="noStrike" cap="none">
                <a:solidFill>
                  <a:srgbClr val="000000"/>
                </a:solidFill>
                <a:latin typeface="Calibri"/>
                <a:ea typeface="Calibri"/>
                <a:cs typeface="Calibri"/>
                <a:sym typeface="Calibri"/>
              </a:rPr>
              <a:t>IP/UDP datagrams with </a:t>
            </a:r>
            <a:r>
              <a:rPr lang="en-US" sz="2800" b="0" i="1" u="none" strike="noStrike" cap="none">
                <a:solidFill>
                  <a:srgbClr val="CC0000"/>
                </a:solidFill>
                <a:latin typeface="Calibri"/>
                <a:ea typeface="Calibri"/>
                <a:cs typeface="Calibri"/>
                <a:sym typeface="Calibri"/>
              </a:rPr>
              <a:t>same dest. port #,</a:t>
            </a:r>
            <a:r>
              <a:rPr lang="en-US" sz="2800" b="0" i="0" u="none" strike="noStrike" cap="none">
                <a:solidFill>
                  <a:srgbClr val="000000"/>
                </a:solidFill>
                <a:latin typeface="Calibri"/>
                <a:ea typeface="Calibri"/>
                <a:cs typeface="Calibri"/>
                <a:sym typeface="Calibri"/>
              </a:rPr>
              <a:t> but different source IP addresses and/or source port numbers will be directed to </a:t>
            </a:r>
            <a:r>
              <a:rPr lang="en-US" sz="2800" b="0" i="1" u="none" strike="noStrike" cap="none">
                <a:solidFill>
                  <a:srgbClr val="CC0000"/>
                </a:solidFill>
                <a:latin typeface="Calibri"/>
                <a:ea typeface="Calibri"/>
                <a:cs typeface="Calibri"/>
                <a:sym typeface="Calibri"/>
              </a:rPr>
              <a:t>same socket </a:t>
            </a:r>
            <a:r>
              <a:rPr lang="en-US" sz="2800" b="0" i="0" u="none" strike="noStrike" cap="none">
                <a:solidFill>
                  <a:srgbClr val="000000"/>
                </a:solidFill>
                <a:latin typeface="Calibri"/>
                <a:ea typeface="Calibri"/>
                <a:cs typeface="Calibri"/>
                <a:sym typeface="Calibri"/>
              </a:rPr>
              <a:t>at receiving host</a:t>
            </a:r>
            <a:endParaRPr/>
          </a:p>
        </p:txBody>
      </p:sp>
      <p:sp>
        <p:nvSpPr>
          <p:cNvPr id="2222" name="Google Shape;2222;p25"/>
          <p:cNvSpPr/>
          <p:nvPr/>
        </p:nvSpPr>
        <p:spPr>
          <a:xfrm rot="5400000">
            <a:off x="8662884" y="3896801"/>
            <a:ext cx="560388" cy="311150"/>
          </a:xfrm>
          <a:prstGeom prst="rightArrow">
            <a:avLst>
              <a:gd name="adj1" fmla="val 50000"/>
              <a:gd name="adj2" fmla="val 45026"/>
            </a:avLst>
          </a:prstGeom>
          <a:solidFill>
            <a:srgbClr val="CC0000"/>
          </a:soli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2223" name="Google Shape;2223;p25"/>
          <p:cNvSpPr/>
          <p:nvPr/>
        </p:nvSpPr>
        <p:spPr>
          <a:xfrm>
            <a:off x="4202130" y="2887038"/>
            <a:ext cx="1909314" cy="996124"/>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4" name="Google Shape;2224;p2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3"/>
                                        </p:tgtEl>
                                        <p:attrNameLst>
                                          <p:attrName>style.visibility</p:attrName>
                                        </p:attrNameLst>
                                      </p:cBhvr>
                                      <p:to>
                                        <p:strVal val="visible"/>
                                      </p:to>
                                    </p:set>
                                    <p:animEffect transition="in" filter="fade">
                                      <p:cBhvr>
                                        <p:cTn id="7" dur="500"/>
                                        <p:tgtEl>
                                          <p:spTgt spid="22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0"/>
                                        </p:tgtEl>
                                        <p:attrNameLst>
                                          <p:attrName>style.visibility</p:attrName>
                                        </p:attrNameLst>
                                      </p:cBhvr>
                                      <p:to>
                                        <p:strVal val="visible"/>
                                      </p:to>
                                    </p:set>
                                    <p:animEffect transition="in" filter="fade">
                                      <p:cBhvr>
                                        <p:cTn id="12" dur="500"/>
                                        <p:tgtEl>
                                          <p:spTgt spid="2220"/>
                                        </p:tgtEl>
                                      </p:cBhvr>
                                    </p:animEffect>
                                  </p:childTnLst>
                                </p:cTn>
                              </p:par>
                              <p:par>
                                <p:cTn id="13" presetID="10" presetClass="exit" presetSubtype="0" fill="hold" nodeType="withEffect">
                                  <p:stCondLst>
                                    <p:cond delay="0"/>
                                  </p:stCondLst>
                                  <p:childTnLst>
                                    <p:animEffect transition="out" filter="fade">
                                      <p:cBhvr>
                                        <p:cTn id="14" dur="500"/>
                                        <p:tgtEl>
                                          <p:spTgt spid="2223"/>
                                        </p:tgtEl>
                                      </p:cBhvr>
                                    </p:animEffect>
                                    <p:set>
                                      <p:cBhvr>
                                        <p:cTn id="15" dur="1" fill="hold">
                                          <p:stCondLst>
                                            <p:cond delay="500"/>
                                          </p:stCondLst>
                                        </p:cTn>
                                        <p:tgtEl>
                                          <p:spTgt spid="222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19"/>
                                        </p:tgtEl>
                                        <p:attrNameLst>
                                          <p:attrName>style.visibility</p:attrName>
                                        </p:attrNameLst>
                                      </p:cBhvr>
                                      <p:to>
                                        <p:strVal val="visible"/>
                                      </p:to>
                                    </p:set>
                                    <p:animEffect transition="in" filter="fade">
                                      <p:cBhvr>
                                        <p:cTn id="20" dur="500"/>
                                        <p:tgtEl>
                                          <p:spTgt spid="22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21"/>
                                        </p:tgtEl>
                                        <p:attrNameLst>
                                          <p:attrName>style.visibility</p:attrName>
                                        </p:attrNameLst>
                                      </p:cBhvr>
                                      <p:to>
                                        <p:strVal val="visible"/>
                                      </p:to>
                                    </p:set>
                                    <p:animEffect transition="in" filter="fade">
                                      <p:cBhvr>
                                        <p:cTn id="25" dur="500"/>
                                        <p:tgtEl>
                                          <p:spTgt spid="2221"/>
                                        </p:tgtEl>
                                      </p:cBhvr>
                                    </p:animEffect>
                                  </p:childTnLst>
                                </p:cTn>
                              </p:par>
                              <p:par>
                                <p:cTn id="26" presetID="10" presetClass="entr" presetSubtype="0" fill="hold" nodeType="withEffect">
                                  <p:stCondLst>
                                    <p:cond delay="0"/>
                                  </p:stCondLst>
                                  <p:childTnLst>
                                    <p:set>
                                      <p:cBhvr>
                                        <p:cTn id="27" dur="1" fill="hold">
                                          <p:stCondLst>
                                            <p:cond delay="0"/>
                                          </p:stCondLst>
                                        </p:cTn>
                                        <p:tgtEl>
                                          <p:spTgt spid="2222"/>
                                        </p:tgtEl>
                                        <p:attrNameLst>
                                          <p:attrName>style.visibility</p:attrName>
                                        </p:attrNameLst>
                                      </p:cBhvr>
                                      <p:to>
                                        <p:strVal val="visible"/>
                                      </p:to>
                                    </p:set>
                                    <p:animEffect transition="in" filter="fade">
                                      <p:cBhvr>
                                        <p:cTn id="28" dur="500"/>
                                        <p:tgtEl>
                                          <p:spTgt spid="2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26"/>
          <p:cNvSpPr/>
          <p:nvPr/>
        </p:nvSpPr>
        <p:spPr>
          <a:xfrm>
            <a:off x="4799806" y="250291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2F2F2"/>
              </a:gs>
              <a:gs pos="100000">
                <a:srgbClr val="B2B2B2"/>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31" name="Google Shape;2231;p26"/>
          <p:cNvSpPr/>
          <p:nvPr/>
        </p:nvSpPr>
        <p:spPr>
          <a:xfrm>
            <a:off x="2077944" y="2807714"/>
            <a:ext cx="397763" cy="2143904"/>
          </a:xfrm>
          <a:custGeom>
            <a:avLst/>
            <a:gdLst/>
            <a:ahLst/>
            <a:cxnLst/>
            <a:rect l="l" t="t" r="r" b="b"/>
            <a:pathLst>
              <a:path w="9111" h="9772" extrusionOk="0">
                <a:moveTo>
                  <a:pt x="2554" y="9772"/>
                </a:moveTo>
                <a:lnTo>
                  <a:pt x="0" y="8128"/>
                </a:lnTo>
                <a:lnTo>
                  <a:pt x="9111" y="0"/>
                </a:lnTo>
                <a:cubicBezTo>
                  <a:pt x="9038" y="3034"/>
                  <a:pt x="8966" y="6069"/>
                  <a:pt x="8893" y="9103"/>
                </a:cubicBezTo>
                <a:lnTo>
                  <a:pt x="2554" y="9772"/>
                </a:lnTo>
                <a:close/>
              </a:path>
            </a:pathLst>
          </a:custGeom>
          <a:gradFill>
            <a:gsLst>
              <a:gs pos="0">
                <a:srgbClr val="F2F2F2"/>
              </a:gs>
              <a:gs pos="100000">
                <a:srgbClr val="B2B2B2"/>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32" name="Google Shape;2232;p26"/>
          <p:cNvSpPr/>
          <p:nvPr/>
        </p:nvSpPr>
        <p:spPr>
          <a:xfrm>
            <a:off x="9587706" y="2812476"/>
            <a:ext cx="430060" cy="2171151"/>
          </a:xfrm>
          <a:custGeom>
            <a:avLst/>
            <a:gdLst/>
            <a:ahLst/>
            <a:cxnLst/>
            <a:rect l="l" t="t" r="r" b="b"/>
            <a:pathLst>
              <a:path w="8519" h="10176" extrusionOk="0">
                <a:moveTo>
                  <a:pt x="7767" y="8356"/>
                </a:moveTo>
                <a:lnTo>
                  <a:pt x="377" y="0"/>
                </a:lnTo>
                <a:cubicBezTo>
                  <a:pt x="251" y="3036"/>
                  <a:pt x="126" y="6071"/>
                  <a:pt x="0" y="9107"/>
                </a:cubicBezTo>
                <a:lnTo>
                  <a:pt x="8519" y="10176"/>
                </a:lnTo>
                <a:lnTo>
                  <a:pt x="7767" y="8356"/>
                </a:lnTo>
                <a:close/>
              </a:path>
            </a:pathLst>
          </a:custGeom>
          <a:gradFill>
            <a:gsLst>
              <a:gs pos="0">
                <a:srgbClr val="B2B2B2"/>
              </a:gs>
              <a:gs pos="100000">
                <a:srgbClr val="F2F2F2"/>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33" name="Google Shape;2233;p26"/>
          <p:cNvSpPr/>
          <p:nvPr/>
        </p:nvSpPr>
        <p:spPr>
          <a:xfrm>
            <a:off x="2482056" y="2828351"/>
            <a:ext cx="1273175" cy="1979613"/>
          </a:xfrm>
          <a:prstGeom prst="rect">
            <a:avLst/>
          </a:prstGeom>
          <a:solidFill>
            <a:srgbClr val="FFFFFF"/>
          </a:solidFill>
          <a:ln w="28575" cap="flat" cmpd="sng">
            <a:solidFill>
              <a:srgbClr val="000000"/>
            </a:solidFill>
            <a:prstDash val="solid"/>
            <a:miter lim="800000"/>
            <a:headEnd type="none" w="sm" len="sm"/>
            <a:tailEnd type="none" w="sm" len="sm"/>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cxnSp>
        <p:nvCxnSpPr>
          <p:cNvPr id="2234" name="Google Shape;2234;p26"/>
          <p:cNvCxnSpPr/>
          <p:nvPr/>
        </p:nvCxnSpPr>
        <p:spPr>
          <a:xfrm>
            <a:off x="2491581" y="358876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235" name="Google Shape;2235;p26"/>
          <p:cNvSpPr txBox="1"/>
          <p:nvPr/>
        </p:nvSpPr>
        <p:spPr>
          <a:xfrm>
            <a:off x="2448718" y="3571301"/>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transport</a:t>
            </a:r>
            <a:endParaRPr/>
          </a:p>
        </p:txBody>
      </p:sp>
      <p:cxnSp>
        <p:nvCxnSpPr>
          <p:cNvPr id="2236" name="Google Shape;2236;p26"/>
          <p:cNvCxnSpPr/>
          <p:nvPr/>
        </p:nvCxnSpPr>
        <p:spPr>
          <a:xfrm>
            <a:off x="2499518" y="3909439"/>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237" name="Google Shape;2237;p26"/>
          <p:cNvCxnSpPr/>
          <p:nvPr/>
        </p:nvCxnSpPr>
        <p:spPr>
          <a:xfrm>
            <a:off x="2485231" y="4219001"/>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238" name="Google Shape;2238;p26"/>
          <p:cNvCxnSpPr/>
          <p:nvPr/>
        </p:nvCxnSpPr>
        <p:spPr>
          <a:xfrm>
            <a:off x="2485231" y="4504751"/>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239" name="Google Shape;2239;p26"/>
          <p:cNvSpPr txBox="1"/>
          <p:nvPr/>
        </p:nvSpPr>
        <p:spPr>
          <a:xfrm>
            <a:off x="2483643" y="2818826"/>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application</a:t>
            </a:r>
            <a:endParaRPr/>
          </a:p>
        </p:txBody>
      </p:sp>
      <p:sp>
        <p:nvSpPr>
          <p:cNvPr id="2240" name="Google Shape;2240;p26"/>
          <p:cNvSpPr txBox="1"/>
          <p:nvPr/>
        </p:nvSpPr>
        <p:spPr>
          <a:xfrm>
            <a:off x="2439193" y="4476176"/>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physical</a:t>
            </a:r>
            <a:endParaRPr/>
          </a:p>
        </p:txBody>
      </p:sp>
      <p:sp>
        <p:nvSpPr>
          <p:cNvPr id="2241" name="Google Shape;2241;p26"/>
          <p:cNvSpPr txBox="1"/>
          <p:nvPr/>
        </p:nvSpPr>
        <p:spPr>
          <a:xfrm>
            <a:off x="2458243" y="4190426"/>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link</a:t>
            </a:r>
            <a:endParaRPr/>
          </a:p>
        </p:txBody>
      </p:sp>
      <p:sp>
        <p:nvSpPr>
          <p:cNvPr id="2242" name="Google Shape;2242;p26"/>
          <p:cNvSpPr txBox="1"/>
          <p:nvPr/>
        </p:nvSpPr>
        <p:spPr>
          <a:xfrm>
            <a:off x="2448718" y="3895151"/>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network</a:t>
            </a:r>
            <a:endParaRPr/>
          </a:p>
        </p:txBody>
      </p:sp>
      <p:sp>
        <p:nvSpPr>
          <p:cNvPr id="2243" name="Google Shape;2243;p26"/>
          <p:cNvSpPr/>
          <p:nvPr/>
        </p:nvSpPr>
        <p:spPr>
          <a:xfrm>
            <a:off x="2818606" y="3104576"/>
            <a:ext cx="598487"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P3</a:t>
            </a:r>
            <a:endParaRPr/>
          </a:p>
        </p:txBody>
      </p:sp>
      <p:grpSp>
        <p:nvGrpSpPr>
          <p:cNvPr id="2244" name="Google Shape;2244;p26"/>
          <p:cNvGrpSpPr/>
          <p:nvPr/>
        </p:nvGrpSpPr>
        <p:grpSpPr>
          <a:xfrm>
            <a:off x="2786856" y="3428426"/>
            <a:ext cx="620712" cy="228600"/>
            <a:chOff x="1287" y="2524"/>
            <a:chExt cx="260" cy="100"/>
          </a:xfrm>
        </p:grpSpPr>
        <p:sp>
          <p:nvSpPr>
            <p:cNvPr id="2245" name="Google Shape;2245;p26"/>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46" name="Google Shape;2246;p26"/>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47" name="Google Shape;2247;p26"/>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48" name="Google Shape;2248;p26"/>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249" name="Google Shape;2249;p26"/>
          <p:cNvSpPr/>
          <p:nvPr/>
        </p:nvSpPr>
        <p:spPr>
          <a:xfrm>
            <a:off x="5312568" y="2594989"/>
            <a:ext cx="1473200" cy="1979612"/>
          </a:xfrm>
          <a:prstGeom prst="rect">
            <a:avLst/>
          </a:prstGeom>
          <a:solidFill>
            <a:srgbClr val="FFFFFF"/>
          </a:solidFill>
          <a:ln w="28575" cap="flat" cmpd="sng">
            <a:solidFill>
              <a:srgbClr val="000000"/>
            </a:solidFill>
            <a:prstDash val="solid"/>
            <a:miter lim="800000"/>
            <a:headEnd type="none" w="sm" len="sm"/>
            <a:tailEnd type="none" w="sm" len="sm"/>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cxnSp>
        <p:nvCxnSpPr>
          <p:cNvPr id="2250" name="Google Shape;2250;p26"/>
          <p:cNvCxnSpPr/>
          <p:nvPr/>
        </p:nvCxnSpPr>
        <p:spPr>
          <a:xfrm>
            <a:off x="5318918" y="3364926"/>
            <a:ext cx="1460500" cy="3175"/>
          </a:xfrm>
          <a:prstGeom prst="straightConnector1">
            <a:avLst/>
          </a:prstGeom>
          <a:noFill/>
          <a:ln w="28575" cap="flat" cmpd="sng">
            <a:solidFill>
              <a:srgbClr val="000000"/>
            </a:solidFill>
            <a:prstDash val="solid"/>
            <a:round/>
            <a:headEnd type="none" w="med" len="med"/>
            <a:tailEnd type="none" w="med" len="med"/>
          </a:ln>
        </p:spPr>
      </p:cxnSp>
      <p:sp>
        <p:nvSpPr>
          <p:cNvPr id="2251" name="Google Shape;2251;p26"/>
          <p:cNvSpPr txBox="1"/>
          <p:nvPr/>
        </p:nvSpPr>
        <p:spPr>
          <a:xfrm>
            <a:off x="5390356" y="3347464"/>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transport</a:t>
            </a:r>
            <a:endParaRPr/>
          </a:p>
        </p:txBody>
      </p:sp>
      <p:cxnSp>
        <p:nvCxnSpPr>
          <p:cNvPr id="2252" name="Google Shape;2252;p26"/>
          <p:cNvCxnSpPr/>
          <p:nvPr/>
        </p:nvCxnSpPr>
        <p:spPr>
          <a:xfrm>
            <a:off x="5320506" y="3682426"/>
            <a:ext cx="1457325" cy="0"/>
          </a:xfrm>
          <a:prstGeom prst="straightConnector1">
            <a:avLst/>
          </a:prstGeom>
          <a:noFill/>
          <a:ln w="28575" cap="flat" cmpd="sng">
            <a:solidFill>
              <a:srgbClr val="000000"/>
            </a:solidFill>
            <a:prstDash val="solid"/>
            <a:round/>
            <a:headEnd type="none" w="med" len="med"/>
            <a:tailEnd type="none" w="med" len="med"/>
          </a:ln>
        </p:spPr>
      </p:cxnSp>
      <p:sp>
        <p:nvSpPr>
          <p:cNvPr id="2253" name="Google Shape;2253;p26"/>
          <p:cNvSpPr txBox="1"/>
          <p:nvPr/>
        </p:nvSpPr>
        <p:spPr>
          <a:xfrm>
            <a:off x="5387181" y="2561651"/>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application</a:t>
            </a:r>
            <a:endParaRPr/>
          </a:p>
        </p:txBody>
      </p:sp>
      <p:sp>
        <p:nvSpPr>
          <p:cNvPr id="2254" name="Google Shape;2254;p26"/>
          <p:cNvSpPr txBox="1"/>
          <p:nvPr/>
        </p:nvSpPr>
        <p:spPr>
          <a:xfrm>
            <a:off x="5384006" y="425233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physical</a:t>
            </a:r>
            <a:endParaRPr/>
          </a:p>
        </p:txBody>
      </p:sp>
      <p:sp>
        <p:nvSpPr>
          <p:cNvPr id="2255" name="Google Shape;2255;p26"/>
          <p:cNvSpPr txBox="1"/>
          <p:nvPr/>
        </p:nvSpPr>
        <p:spPr>
          <a:xfrm>
            <a:off x="5384006" y="396658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link</a:t>
            </a:r>
            <a:endParaRPr/>
          </a:p>
        </p:txBody>
      </p:sp>
      <p:sp>
        <p:nvSpPr>
          <p:cNvPr id="2256" name="Google Shape;2256;p26"/>
          <p:cNvSpPr txBox="1"/>
          <p:nvPr/>
        </p:nvSpPr>
        <p:spPr>
          <a:xfrm>
            <a:off x="5384006" y="366813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network</a:t>
            </a:r>
            <a:endParaRPr/>
          </a:p>
        </p:txBody>
      </p:sp>
      <p:cxnSp>
        <p:nvCxnSpPr>
          <p:cNvPr id="2257" name="Google Shape;2257;p26"/>
          <p:cNvCxnSpPr/>
          <p:nvPr/>
        </p:nvCxnSpPr>
        <p:spPr>
          <a:xfrm>
            <a:off x="5317331" y="3993576"/>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2258" name="Google Shape;2258;p26"/>
          <p:cNvCxnSpPr/>
          <p:nvPr/>
        </p:nvCxnSpPr>
        <p:spPr>
          <a:xfrm>
            <a:off x="5314156" y="4292026"/>
            <a:ext cx="1457325" cy="0"/>
          </a:xfrm>
          <a:prstGeom prst="straightConnector1">
            <a:avLst/>
          </a:prstGeom>
          <a:noFill/>
          <a:ln w="28575" cap="flat" cmpd="sng">
            <a:solidFill>
              <a:srgbClr val="000000"/>
            </a:solidFill>
            <a:prstDash val="solid"/>
            <a:round/>
            <a:headEnd type="none" w="med" len="med"/>
            <a:tailEnd type="none" w="med" len="med"/>
          </a:ln>
        </p:spPr>
      </p:cxnSp>
      <p:sp>
        <p:nvSpPr>
          <p:cNvPr id="2259" name="Google Shape;2259;p26"/>
          <p:cNvSpPr/>
          <p:nvPr/>
        </p:nvSpPr>
        <p:spPr>
          <a:xfrm>
            <a:off x="5731668" y="2901376"/>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P1</a:t>
            </a:r>
            <a:endParaRPr/>
          </a:p>
        </p:txBody>
      </p:sp>
      <p:grpSp>
        <p:nvGrpSpPr>
          <p:cNvPr id="2260" name="Google Shape;2260;p26"/>
          <p:cNvGrpSpPr/>
          <p:nvPr/>
        </p:nvGrpSpPr>
        <p:grpSpPr>
          <a:xfrm>
            <a:off x="5603081" y="3217289"/>
            <a:ext cx="887412" cy="228600"/>
            <a:chOff x="1383" y="2620"/>
            <a:chExt cx="260" cy="100"/>
          </a:xfrm>
        </p:grpSpPr>
        <p:sp>
          <p:nvSpPr>
            <p:cNvPr id="2261" name="Google Shape;2261;p26"/>
            <p:cNvSpPr/>
            <p:nvPr/>
          </p:nvSpPr>
          <p:spPr>
            <a:xfrm>
              <a:off x="1383" y="2620"/>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62" name="Google Shape;2262;p26"/>
            <p:cNvSpPr/>
            <p:nvPr/>
          </p:nvSpPr>
          <p:spPr>
            <a:xfrm>
              <a:off x="1434" y="2633"/>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63" name="Google Shape;2263;p26"/>
            <p:cNvSpPr/>
            <p:nvPr/>
          </p:nvSpPr>
          <p:spPr>
            <a:xfrm>
              <a:off x="1599" y="2678"/>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64" name="Google Shape;2264;p26"/>
            <p:cNvSpPr/>
            <p:nvPr/>
          </p:nvSpPr>
          <p:spPr>
            <a:xfrm>
              <a:off x="1394" y="2679"/>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265" name="Google Shape;2265;p26"/>
          <p:cNvSpPr/>
          <p:nvPr/>
        </p:nvSpPr>
        <p:spPr>
          <a:xfrm>
            <a:off x="8316118" y="2820414"/>
            <a:ext cx="1273175" cy="1979612"/>
          </a:xfrm>
          <a:prstGeom prst="rect">
            <a:avLst/>
          </a:prstGeom>
          <a:solidFill>
            <a:srgbClr val="FFFFFF"/>
          </a:solidFill>
          <a:ln w="28575" cap="flat" cmpd="sng">
            <a:solidFill>
              <a:srgbClr val="000000"/>
            </a:solidFill>
            <a:prstDash val="solid"/>
            <a:miter lim="800000"/>
            <a:headEnd type="none" w="sm" len="sm"/>
            <a:tailEnd type="none" w="sm" len="sm"/>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cxnSp>
        <p:nvCxnSpPr>
          <p:cNvPr id="2266" name="Google Shape;2266;p26"/>
          <p:cNvCxnSpPr/>
          <p:nvPr/>
        </p:nvCxnSpPr>
        <p:spPr>
          <a:xfrm>
            <a:off x="8325643" y="3580826"/>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267" name="Google Shape;2267;p26"/>
          <p:cNvSpPr txBox="1"/>
          <p:nvPr/>
        </p:nvSpPr>
        <p:spPr>
          <a:xfrm>
            <a:off x="8282781" y="3563364"/>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transport</a:t>
            </a:r>
            <a:endParaRPr/>
          </a:p>
        </p:txBody>
      </p:sp>
      <p:cxnSp>
        <p:nvCxnSpPr>
          <p:cNvPr id="2268" name="Google Shape;2268;p26"/>
          <p:cNvCxnSpPr/>
          <p:nvPr/>
        </p:nvCxnSpPr>
        <p:spPr>
          <a:xfrm>
            <a:off x="8333581" y="3901501"/>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269" name="Google Shape;2269;p26"/>
          <p:cNvCxnSpPr/>
          <p:nvPr/>
        </p:nvCxnSpPr>
        <p:spPr>
          <a:xfrm>
            <a:off x="8319293" y="421106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270" name="Google Shape;2270;p26"/>
          <p:cNvCxnSpPr/>
          <p:nvPr/>
        </p:nvCxnSpPr>
        <p:spPr>
          <a:xfrm>
            <a:off x="8319293" y="449681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271" name="Google Shape;2271;p26"/>
          <p:cNvSpPr txBox="1"/>
          <p:nvPr/>
        </p:nvSpPr>
        <p:spPr>
          <a:xfrm>
            <a:off x="8317706" y="281088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application</a:t>
            </a:r>
            <a:endParaRPr/>
          </a:p>
        </p:txBody>
      </p:sp>
      <p:sp>
        <p:nvSpPr>
          <p:cNvPr id="2272" name="Google Shape;2272;p26"/>
          <p:cNvSpPr txBox="1"/>
          <p:nvPr/>
        </p:nvSpPr>
        <p:spPr>
          <a:xfrm>
            <a:off x="8273256" y="446823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physical</a:t>
            </a:r>
            <a:endParaRPr/>
          </a:p>
        </p:txBody>
      </p:sp>
      <p:sp>
        <p:nvSpPr>
          <p:cNvPr id="2273" name="Google Shape;2273;p26"/>
          <p:cNvSpPr txBox="1"/>
          <p:nvPr/>
        </p:nvSpPr>
        <p:spPr>
          <a:xfrm>
            <a:off x="8292306" y="418248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link</a:t>
            </a:r>
            <a:endParaRPr/>
          </a:p>
        </p:txBody>
      </p:sp>
      <p:sp>
        <p:nvSpPr>
          <p:cNvPr id="2274" name="Google Shape;2274;p26"/>
          <p:cNvSpPr txBox="1"/>
          <p:nvPr/>
        </p:nvSpPr>
        <p:spPr>
          <a:xfrm>
            <a:off x="8282781" y="3887214"/>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network</a:t>
            </a:r>
            <a:endParaRPr/>
          </a:p>
        </p:txBody>
      </p:sp>
      <p:sp>
        <p:nvSpPr>
          <p:cNvPr id="2275" name="Google Shape;2275;p26"/>
          <p:cNvSpPr/>
          <p:nvPr/>
        </p:nvSpPr>
        <p:spPr>
          <a:xfrm>
            <a:off x="8652668" y="3118864"/>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P4</a:t>
            </a:r>
            <a:endParaRPr/>
          </a:p>
        </p:txBody>
      </p:sp>
      <p:grpSp>
        <p:nvGrpSpPr>
          <p:cNvPr id="2276" name="Google Shape;2276;p26"/>
          <p:cNvGrpSpPr/>
          <p:nvPr/>
        </p:nvGrpSpPr>
        <p:grpSpPr>
          <a:xfrm>
            <a:off x="8646318" y="3450651"/>
            <a:ext cx="620713" cy="204788"/>
            <a:chOff x="1287" y="2524"/>
            <a:chExt cx="260" cy="100"/>
          </a:xfrm>
        </p:grpSpPr>
        <p:sp>
          <p:nvSpPr>
            <p:cNvPr id="2277" name="Google Shape;2277;p26"/>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78" name="Google Shape;2278;p26"/>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79" name="Google Shape;2279;p26"/>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280" name="Google Shape;2280;p26"/>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281" name="Google Shape;2281;p26"/>
          <p:cNvSpPr/>
          <p:nvPr/>
        </p:nvSpPr>
        <p:spPr>
          <a:xfrm>
            <a:off x="1254875" y="1933074"/>
            <a:ext cx="3906061" cy="962845"/>
          </a:xfrm>
          <a:prstGeom prst="rect">
            <a:avLst/>
          </a:prstGeom>
          <a:noFill/>
          <a:ln>
            <a:noFill/>
          </a:ln>
        </p:spPr>
        <p:txBody>
          <a:bodyPr spcFirstLastPara="1" wrap="square" lIns="91425" tIns="45700" rIns="91425" bIns="45700" anchor="t" anchorCtr="0">
            <a:noAutofit/>
          </a:bodyPr>
          <a:lstStyle/>
          <a:p>
            <a:pPr marL="115888" marR="0" lvl="0" indent="-115888" algn="l" rtl="0">
              <a:lnSpc>
                <a:spcPct val="85000"/>
              </a:lnSpc>
              <a:spcBef>
                <a:spcPts val="0"/>
              </a:spcBef>
              <a:spcAft>
                <a:spcPts val="0"/>
              </a:spcAft>
              <a:buNone/>
            </a:pPr>
            <a:r>
              <a:rPr lang="en-US" sz="1600" b="1" i="0" u="none" strike="noStrike" cap="none">
                <a:solidFill>
                  <a:srgbClr val="000000"/>
                </a:solidFill>
                <a:latin typeface="Courier New"/>
                <a:ea typeface="Courier New"/>
                <a:cs typeface="Courier New"/>
                <a:sym typeface="Courier New"/>
              </a:rPr>
              <a:t>mySocket = socket(AF_INET,SOCK_STREAM)</a:t>
            </a:r>
            <a:endParaRPr/>
          </a:p>
          <a:p>
            <a:pPr marL="115888" marR="0" lvl="0" indent="-115888" algn="l" rtl="0">
              <a:lnSpc>
                <a:spcPct val="85000"/>
              </a:lnSpc>
              <a:spcBef>
                <a:spcPts val="320"/>
              </a:spcBef>
              <a:spcAft>
                <a:spcPts val="0"/>
              </a:spcAft>
              <a:buNone/>
            </a:pPr>
            <a:r>
              <a:rPr lang="en-US" sz="1600" b="1" i="0" u="none" strike="noStrike" cap="none">
                <a:solidFill>
                  <a:srgbClr val="000000"/>
                </a:solidFill>
                <a:latin typeface="Courier New"/>
                <a:ea typeface="Courier New"/>
                <a:cs typeface="Courier New"/>
                <a:sym typeface="Courier New"/>
              </a:rPr>
              <a:t>mySocket.bind(myaddr,</a:t>
            </a:r>
            <a:r>
              <a:rPr lang="en-US" sz="1600" b="1" i="0" u="none" strike="noStrike" cap="none">
                <a:solidFill>
                  <a:srgbClr val="C00000"/>
                </a:solidFill>
                <a:latin typeface="Courier New"/>
                <a:ea typeface="Courier New"/>
                <a:cs typeface="Courier New"/>
                <a:sym typeface="Courier New"/>
              </a:rPr>
              <a:t>9157</a:t>
            </a:r>
            <a:r>
              <a:rPr lang="en-US" sz="1600" b="1" i="0" u="none" strike="noStrike" cap="none">
                <a:solidFill>
                  <a:srgbClr val="000000"/>
                </a:solidFill>
                <a:latin typeface="Courier New"/>
                <a:ea typeface="Courier New"/>
                <a:cs typeface="Courier New"/>
                <a:sym typeface="Courier New"/>
              </a:rPr>
              <a:t>);</a:t>
            </a:r>
            <a:endParaRPr/>
          </a:p>
          <a:p>
            <a:pPr marL="115888" marR="0" lvl="0" indent="-115888" algn="l" rtl="0">
              <a:lnSpc>
                <a:spcPct val="85000"/>
              </a:lnSpc>
              <a:spcBef>
                <a:spcPts val="400"/>
              </a:spcBef>
              <a:spcAft>
                <a:spcPts val="0"/>
              </a:spcAft>
              <a:buClr>
                <a:srgbClr val="000099"/>
              </a:buClr>
              <a:buSzPts val="1300"/>
              <a:buFont typeface="Noto Sans Symbols"/>
              <a:buNone/>
            </a:pPr>
            <a:endParaRPr sz="2000" b="0" i="0" u="none" strike="noStrike" cap="none">
              <a:solidFill>
                <a:srgbClr val="000000"/>
              </a:solidFill>
              <a:latin typeface="Courier New"/>
              <a:ea typeface="Courier New"/>
              <a:cs typeface="Courier New"/>
              <a:sym typeface="Courier New"/>
            </a:endParaRPr>
          </a:p>
        </p:txBody>
      </p:sp>
      <p:cxnSp>
        <p:nvCxnSpPr>
          <p:cNvPr id="2282" name="Google Shape;2282;p26"/>
          <p:cNvCxnSpPr/>
          <p:nvPr/>
        </p:nvCxnSpPr>
        <p:spPr>
          <a:xfrm>
            <a:off x="3023393" y="3531614"/>
            <a:ext cx="0" cy="2176462"/>
          </a:xfrm>
          <a:prstGeom prst="straightConnector1">
            <a:avLst/>
          </a:prstGeom>
          <a:noFill/>
          <a:ln w="19050" cap="flat" cmpd="sng">
            <a:solidFill>
              <a:srgbClr val="CC0000"/>
            </a:solidFill>
            <a:prstDash val="solid"/>
            <a:round/>
            <a:headEnd type="none" w="med" len="med"/>
            <a:tailEnd type="triangle" w="med" len="med"/>
          </a:ln>
        </p:spPr>
      </p:cxnSp>
      <p:cxnSp>
        <p:nvCxnSpPr>
          <p:cNvPr id="2283" name="Google Shape;2283;p26"/>
          <p:cNvCxnSpPr/>
          <p:nvPr/>
        </p:nvCxnSpPr>
        <p:spPr>
          <a:xfrm>
            <a:off x="5953918" y="3290314"/>
            <a:ext cx="12700" cy="2408237"/>
          </a:xfrm>
          <a:prstGeom prst="straightConnector1">
            <a:avLst/>
          </a:prstGeom>
          <a:noFill/>
          <a:ln w="19050" cap="flat" cmpd="sng">
            <a:solidFill>
              <a:srgbClr val="CC0000"/>
            </a:solidFill>
            <a:prstDash val="solid"/>
            <a:round/>
            <a:headEnd type="triangle" w="med" len="med"/>
            <a:tailEnd type="none" w="med" len="med"/>
          </a:ln>
        </p:spPr>
      </p:cxnSp>
      <p:cxnSp>
        <p:nvCxnSpPr>
          <p:cNvPr id="2284" name="Google Shape;2284;p26"/>
          <p:cNvCxnSpPr/>
          <p:nvPr/>
        </p:nvCxnSpPr>
        <p:spPr>
          <a:xfrm>
            <a:off x="3023393" y="5690614"/>
            <a:ext cx="2936875" cy="0"/>
          </a:xfrm>
          <a:prstGeom prst="straightConnector1">
            <a:avLst/>
          </a:prstGeom>
          <a:noFill/>
          <a:ln w="19050" cap="flat" cmpd="sng">
            <a:solidFill>
              <a:srgbClr val="CC0000"/>
            </a:solidFill>
            <a:prstDash val="solid"/>
            <a:round/>
            <a:headEnd type="none" w="med" len="med"/>
            <a:tailEnd type="triangle" w="med" len="med"/>
          </a:ln>
        </p:spPr>
      </p:cxnSp>
      <p:cxnSp>
        <p:nvCxnSpPr>
          <p:cNvPr id="2285" name="Google Shape;2285;p26"/>
          <p:cNvCxnSpPr/>
          <p:nvPr/>
        </p:nvCxnSpPr>
        <p:spPr>
          <a:xfrm>
            <a:off x="5830093" y="3303014"/>
            <a:ext cx="0" cy="2246312"/>
          </a:xfrm>
          <a:prstGeom prst="straightConnector1">
            <a:avLst/>
          </a:prstGeom>
          <a:noFill/>
          <a:ln w="19050" cap="flat" cmpd="sng">
            <a:solidFill>
              <a:srgbClr val="CC0000"/>
            </a:solidFill>
            <a:prstDash val="solid"/>
            <a:round/>
            <a:headEnd type="none" w="med" len="med"/>
            <a:tailEnd type="triangle" w="med" len="med"/>
          </a:ln>
        </p:spPr>
      </p:cxnSp>
      <p:cxnSp>
        <p:nvCxnSpPr>
          <p:cNvPr id="2286" name="Google Shape;2286;p26"/>
          <p:cNvCxnSpPr/>
          <p:nvPr/>
        </p:nvCxnSpPr>
        <p:spPr>
          <a:xfrm>
            <a:off x="3131343" y="5531864"/>
            <a:ext cx="2740025" cy="0"/>
          </a:xfrm>
          <a:prstGeom prst="straightConnector1">
            <a:avLst/>
          </a:prstGeom>
          <a:noFill/>
          <a:ln w="19050" cap="flat" cmpd="sng">
            <a:solidFill>
              <a:srgbClr val="CC0000"/>
            </a:solidFill>
            <a:prstDash val="solid"/>
            <a:round/>
            <a:headEnd type="triangle" w="med" len="med"/>
            <a:tailEnd type="none" w="med" len="med"/>
          </a:ln>
        </p:spPr>
      </p:cxnSp>
      <p:cxnSp>
        <p:nvCxnSpPr>
          <p:cNvPr id="2287" name="Google Shape;2287;p26"/>
          <p:cNvCxnSpPr/>
          <p:nvPr/>
        </p:nvCxnSpPr>
        <p:spPr>
          <a:xfrm>
            <a:off x="3124993" y="3518914"/>
            <a:ext cx="12700" cy="2017712"/>
          </a:xfrm>
          <a:prstGeom prst="straightConnector1">
            <a:avLst/>
          </a:prstGeom>
          <a:noFill/>
          <a:ln w="19050" cap="flat" cmpd="sng">
            <a:solidFill>
              <a:srgbClr val="CC0000"/>
            </a:solidFill>
            <a:prstDash val="solid"/>
            <a:round/>
            <a:headEnd type="triangle" w="med" len="med"/>
            <a:tailEnd type="none" w="med" len="med"/>
          </a:ln>
        </p:spPr>
      </p:cxnSp>
      <p:cxnSp>
        <p:nvCxnSpPr>
          <p:cNvPr id="2288" name="Google Shape;2288;p26"/>
          <p:cNvCxnSpPr/>
          <p:nvPr/>
        </p:nvCxnSpPr>
        <p:spPr>
          <a:xfrm>
            <a:off x="9033668" y="3569714"/>
            <a:ext cx="0" cy="2176462"/>
          </a:xfrm>
          <a:prstGeom prst="straightConnector1">
            <a:avLst/>
          </a:prstGeom>
          <a:noFill/>
          <a:ln w="19050" cap="flat" cmpd="sng">
            <a:solidFill>
              <a:srgbClr val="CC0000"/>
            </a:solidFill>
            <a:prstDash val="solid"/>
            <a:round/>
            <a:headEnd type="none" w="med" len="med"/>
            <a:tailEnd type="triangle" w="med" len="med"/>
          </a:ln>
        </p:spPr>
      </p:cxnSp>
      <p:cxnSp>
        <p:nvCxnSpPr>
          <p:cNvPr id="2289" name="Google Shape;2289;p26"/>
          <p:cNvCxnSpPr/>
          <p:nvPr/>
        </p:nvCxnSpPr>
        <p:spPr>
          <a:xfrm>
            <a:off x="8916193" y="3537964"/>
            <a:ext cx="12700" cy="2017712"/>
          </a:xfrm>
          <a:prstGeom prst="straightConnector1">
            <a:avLst/>
          </a:prstGeom>
          <a:noFill/>
          <a:ln w="19050" cap="flat" cmpd="sng">
            <a:solidFill>
              <a:srgbClr val="CC0000"/>
            </a:solidFill>
            <a:prstDash val="solid"/>
            <a:round/>
            <a:headEnd type="triangle" w="med" len="med"/>
            <a:tailEnd type="none" w="med" len="med"/>
          </a:ln>
        </p:spPr>
      </p:cxnSp>
      <p:cxnSp>
        <p:nvCxnSpPr>
          <p:cNvPr id="2290" name="Google Shape;2290;p26"/>
          <p:cNvCxnSpPr/>
          <p:nvPr/>
        </p:nvCxnSpPr>
        <p:spPr>
          <a:xfrm>
            <a:off x="6096793" y="3309364"/>
            <a:ext cx="12700" cy="2408237"/>
          </a:xfrm>
          <a:prstGeom prst="straightConnector1">
            <a:avLst/>
          </a:prstGeom>
          <a:noFill/>
          <a:ln w="19050" cap="flat" cmpd="sng">
            <a:solidFill>
              <a:srgbClr val="CC0000"/>
            </a:solidFill>
            <a:prstDash val="solid"/>
            <a:round/>
            <a:headEnd type="triangle" w="med" len="med"/>
            <a:tailEnd type="none" w="med" len="med"/>
          </a:ln>
        </p:spPr>
      </p:cxnSp>
      <p:cxnSp>
        <p:nvCxnSpPr>
          <p:cNvPr id="2291" name="Google Shape;2291;p26"/>
          <p:cNvCxnSpPr/>
          <p:nvPr/>
        </p:nvCxnSpPr>
        <p:spPr>
          <a:xfrm>
            <a:off x="6230143" y="3322064"/>
            <a:ext cx="0" cy="2246312"/>
          </a:xfrm>
          <a:prstGeom prst="straightConnector1">
            <a:avLst/>
          </a:prstGeom>
          <a:noFill/>
          <a:ln w="19050" cap="flat" cmpd="sng">
            <a:solidFill>
              <a:srgbClr val="CC0000"/>
            </a:solidFill>
            <a:prstDash val="solid"/>
            <a:round/>
            <a:headEnd type="none" w="med" len="med"/>
            <a:tailEnd type="triangle" w="med" len="med"/>
          </a:ln>
        </p:spPr>
      </p:cxnSp>
      <p:cxnSp>
        <p:nvCxnSpPr>
          <p:cNvPr id="2292" name="Google Shape;2292;p26"/>
          <p:cNvCxnSpPr/>
          <p:nvPr/>
        </p:nvCxnSpPr>
        <p:spPr>
          <a:xfrm>
            <a:off x="6119018" y="5709664"/>
            <a:ext cx="2936875" cy="0"/>
          </a:xfrm>
          <a:prstGeom prst="straightConnector1">
            <a:avLst/>
          </a:prstGeom>
          <a:noFill/>
          <a:ln w="19050" cap="flat" cmpd="sng">
            <a:solidFill>
              <a:srgbClr val="CC0000"/>
            </a:solidFill>
            <a:prstDash val="solid"/>
            <a:round/>
            <a:headEnd type="triangle" w="med" len="med"/>
            <a:tailEnd type="none" w="med" len="med"/>
          </a:ln>
        </p:spPr>
      </p:cxnSp>
      <p:cxnSp>
        <p:nvCxnSpPr>
          <p:cNvPr id="2293" name="Google Shape;2293;p26"/>
          <p:cNvCxnSpPr/>
          <p:nvPr/>
        </p:nvCxnSpPr>
        <p:spPr>
          <a:xfrm>
            <a:off x="6204743" y="5541389"/>
            <a:ext cx="2740025" cy="0"/>
          </a:xfrm>
          <a:prstGeom prst="straightConnector1">
            <a:avLst/>
          </a:prstGeom>
          <a:noFill/>
          <a:ln w="19050" cap="flat" cmpd="sng">
            <a:solidFill>
              <a:srgbClr val="CC0000"/>
            </a:solidFill>
            <a:prstDash val="solid"/>
            <a:round/>
            <a:headEnd type="none" w="med" len="med"/>
            <a:tailEnd type="triangle" w="med" len="med"/>
          </a:ln>
        </p:spPr>
      </p:cxnSp>
      <p:grpSp>
        <p:nvGrpSpPr>
          <p:cNvPr id="2294" name="Google Shape;2294;p26"/>
          <p:cNvGrpSpPr/>
          <p:nvPr/>
        </p:nvGrpSpPr>
        <p:grpSpPr>
          <a:xfrm>
            <a:off x="2726531" y="5790630"/>
            <a:ext cx="1658938" cy="657226"/>
            <a:chOff x="1309" y="3697"/>
            <a:chExt cx="1045" cy="414"/>
          </a:xfrm>
        </p:grpSpPr>
        <p:sp>
          <p:nvSpPr>
            <p:cNvPr id="2295" name="Google Shape;2295;p26"/>
            <p:cNvSpPr/>
            <p:nvPr/>
          </p:nvSpPr>
          <p:spPr>
            <a:xfrm>
              <a:off x="1553" y="3697"/>
              <a:ext cx="678" cy="138"/>
            </a:xfrm>
            <a:prstGeom prst="rect">
              <a:avLst/>
            </a:prstGeom>
            <a:solidFill>
              <a:srgbClr val="3C6CDF"/>
            </a:solidFill>
            <a:ln w="9525" cap="flat" cmpd="sng">
              <a:solidFill>
                <a:srgbClr val="000000"/>
              </a:solidFill>
              <a:prstDash val="solid"/>
              <a:miter lim="800000"/>
              <a:headEnd type="none" w="sm" len="sm"/>
              <a:tailEnd type="none" w="sm" len="sm"/>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2296" name="Google Shape;2296;p26"/>
            <p:cNvCxnSpPr/>
            <p:nvPr/>
          </p:nvCxnSpPr>
          <p:spPr>
            <a:xfrm>
              <a:off x="2179" y="3770"/>
              <a:ext cx="175" cy="0"/>
            </a:xfrm>
            <a:prstGeom prst="straightConnector1">
              <a:avLst/>
            </a:prstGeom>
            <a:noFill/>
            <a:ln w="38100" cap="flat" cmpd="sng">
              <a:solidFill>
                <a:srgbClr val="CC0000"/>
              </a:solidFill>
              <a:prstDash val="solid"/>
              <a:round/>
              <a:headEnd type="none" w="med" len="med"/>
              <a:tailEnd type="triangle" w="med" len="med"/>
            </a:ln>
          </p:spPr>
        </p:cxnSp>
        <p:sp>
          <p:nvSpPr>
            <p:cNvPr id="2297" name="Google Shape;2297;p26"/>
            <p:cNvSpPr txBox="1"/>
            <p:nvPr/>
          </p:nvSpPr>
          <p:spPr>
            <a:xfrm>
              <a:off x="1309" y="3822"/>
              <a:ext cx="1003" cy="28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source port: 9157</a:t>
              </a:r>
              <a:endParaRPr/>
            </a:p>
            <a:p>
              <a:pPr marL="0" marR="0" lvl="0" indent="0" algn="r"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dest port: 6428</a:t>
              </a:r>
              <a:endParaRPr/>
            </a:p>
          </p:txBody>
        </p:sp>
      </p:grpSp>
      <p:grpSp>
        <p:nvGrpSpPr>
          <p:cNvPr id="2298" name="Google Shape;2298;p26"/>
          <p:cNvGrpSpPr/>
          <p:nvPr/>
        </p:nvGrpSpPr>
        <p:grpSpPr>
          <a:xfrm>
            <a:off x="4039394" y="4914330"/>
            <a:ext cx="1706563" cy="657226"/>
            <a:chOff x="2741" y="3750"/>
            <a:chExt cx="1075" cy="414"/>
          </a:xfrm>
        </p:grpSpPr>
        <p:sp>
          <p:nvSpPr>
            <p:cNvPr id="2299" name="Google Shape;2299;p26"/>
            <p:cNvSpPr/>
            <p:nvPr/>
          </p:nvSpPr>
          <p:spPr>
            <a:xfrm>
              <a:off x="2859" y="3750"/>
              <a:ext cx="678" cy="138"/>
            </a:xfrm>
            <a:prstGeom prst="rect">
              <a:avLst/>
            </a:prstGeom>
            <a:solidFill>
              <a:srgbClr val="3C6CDF"/>
            </a:solidFill>
            <a:ln w="9525" cap="flat" cmpd="sng">
              <a:solidFill>
                <a:srgbClr val="000000"/>
              </a:solidFill>
              <a:prstDash val="solid"/>
              <a:miter lim="800000"/>
              <a:headEnd type="none" w="sm" len="sm"/>
              <a:tailEnd type="none" w="sm" len="sm"/>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2300" name="Google Shape;2300;p26"/>
            <p:cNvCxnSpPr/>
            <p:nvPr/>
          </p:nvCxnSpPr>
          <p:spPr>
            <a:xfrm>
              <a:off x="2741" y="3837"/>
              <a:ext cx="175" cy="0"/>
            </a:xfrm>
            <a:prstGeom prst="straightConnector1">
              <a:avLst/>
            </a:prstGeom>
            <a:noFill/>
            <a:ln w="38100" cap="flat" cmpd="sng">
              <a:solidFill>
                <a:srgbClr val="CC0000"/>
              </a:solidFill>
              <a:prstDash val="solid"/>
              <a:round/>
              <a:headEnd type="triangle" w="med" len="med"/>
              <a:tailEnd type="none" w="med" len="med"/>
            </a:ln>
          </p:spPr>
        </p:cxnSp>
        <p:sp>
          <p:nvSpPr>
            <p:cNvPr id="2301" name="Google Shape;2301;p26"/>
            <p:cNvSpPr txBox="1"/>
            <p:nvPr/>
          </p:nvSpPr>
          <p:spPr>
            <a:xfrm>
              <a:off x="2813" y="3875"/>
              <a:ext cx="1003" cy="289"/>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source port: 6428</a:t>
              </a:r>
              <a:endParaRPr/>
            </a:p>
            <a:p>
              <a:pPr marL="0" marR="0" lvl="0" indent="0" algn="l"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dest port: 9157</a:t>
              </a:r>
              <a:endParaRPr/>
            </a:p>
          </p:txBody>
        </p:sp>
      </p:grpSp>
      <p:grpSp>
        <p:nvGrpSpPr>
          <p:cNvPr id="2302" name="Google Shape;2302;p26"/>
          <p:cNvGrpSpPr/>
          <p:nvPr/>
        </p:nvGrpSpPr>
        <p:grpSpPr>
          <a:xfrm>
            <a:off x="7063581" y="4914326"/>
            <a:ext cx="1341437" cy="652463"/>
            <a:chOff x="1509" y="3697"/>
            <a:chExt cx="845" cy="411"/>
          </a:xfrm>
        </p:grpSpPr>
        <p:sp>
          <p:nvSpPr>
            <p:cNvPr id="2303" name="Google Shape;2303;p26"/>
            <p:cNvSpPr/>
            <p:nvPr/>
          </p:nvSpPr>
          <p:spPr>
            <a:xfrm>
              <a:off x="1553" y="3697"/>
              <a:ext cx="678" cy="138"/>
            </a:xfrm>
            <a:prstGeom prst="rect">
              <a:avLst/>
            </a:prstGeom>
            <a:solidFill>
              <a:srgbClr val="3C6CDF"/>
            </a:solidFill>
            <a:ln w="9525" cap="flat" cmpd="sng">
              <a:solidFill>
                <a:srgbClr val="000000"/>
              </a:solidFill>
              <a:prstDash val="solid"/>
              <a:miter lim="800000"/>
              <a:headEnd type="none" w="sm" len="sm"/>
              <a:tailEnd type="none" w="sm" len="sm"/>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2304" name="Google Shape;2304;p26"/>
            <p:cNvCxnSpPr/>
            <p:nvPr/>
          </p:nvCxnSpPr>
          <p:spPr>
            <a:xfrm>
              <a:off x="2179" y="3770"/>
              <a:ext cx="175" cy="0"/>
            </a:xfrm>
            <a:prstGeom prst="straightConnector1">
              <a:avLst/>
            </a:prstGeom>
            <a:noFill/>
            <a:ln w="38100" cap="flat" cmpd="sng">
              <a:solidFill>
                <a:srgbClr val="CC0000"/>
              </a:solidFill>
              <a:prstDash val="solid"/>
              <a:round/>
              <a:headEnd type="none" w="med" len="med"/>
              <a:tailEnd type="triangle" w="med" len="med"/>
            </a:ln>
          </p:spPr>
        </p:cxnSp>
        <p:sp>
          <p:nvSpPr>
            <p:cNvPr id="2305" name="Google Shape;2305;p26"/>
            <p:cNvSpPr txBox="1"/>
            <p:nvPr/>
          </p:nvSpPr>
          <p:spPr>
            <a:xfrm>
              <a:off x="1509" y="3822"/>
              <a:ext cx="803" cy="28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source port: ?</a:t>
              </a:r>
              <a:endParaRPr/>
            </a:p>
            <a:p>
              <a:pPr marL="0" marR="0" lvl="0" indent="0" algn="r"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dest port: ?</a:t>
              </a:r>
              <a:endParaRPr/>
            </a:p>
          </p:txBody>
        </p:sp>
      </p:grpSp>
      <p:grpSp>
        <p:nvGrpSpPr>
          <p:cNvPr id="2306" name="Google Shape;2306;p26"/>
          <p:cNvGrpSpPr/>
          <p:nvPr/>
        </p:nvGrpSpPr>
        <p:grpSpPr>
          <a:xfrm>
            <a:off x="6304756" y="5768401"/>
            <a:ext cx="1389062" cy="652463"/>
            <a:chOff x="2741" y="3750"/>
            <a:chExt cx="875" cy="411"/>
          </a:xfrm>
        </p:grpSpPr>
        <p:sp>
          <p:nvSpPr>
            <p:cNvPr id="2307" name="Google Shape;2307;p26"/>
            <p:cNvSpPr/>
            <p:nvPr/>
          </p:nvSpPr>
          <p:spPr>
            <a:xfrm>
              <a:off x="2859" y="3750"/>
              <a:ext cx="678" cy="138"/>
            </a:xfrm>
            <a:prstGeom prst="rect">
              <a:avLst/>
            </a:prstGeom>
            <a:solidFill>
              <a:srgbClr val="3C6CDF"/>
            </a:solidFill>
            <a:ln w="9525" cap="flat" cmpd="sng">
              <a:solidFill>
                <a:srgbClr val="000000"/>
              </a:solidFill>
              <a:prstDash val="solid"/>
              <a:miter lim="800000"/>
              <a:headEnd type="none" w="sm" len="sm"/>
              <a:tailEnd type="none" w="sm" len="sm"/>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2308" name="Google Shape;2308;p26"/>
            <p:cNvCxnSpPr/>
            <p:nvPr/>
          </p:nvCxnSpPr>
          <p:spPr>
            <a:xfrm>
              <a:off x="2741" y="3837"/>
              <a:ext cx="175" cy="0"/>
            </a:xfrm>
            <a:prstGeom prst="straightConnector1">
              <a:avLst/>
            </a:prstGeom>
            <a:noFill/>
            <a:ln w="38100" cap="flat" cmpd="sng">
              <a:solidFill>
                <a:srgbClr val="CC0000"/>
              </a:solidFill>
              <a:prstDash val="solid"/>
              <a:round/>
              <a:headEnd type="triangle" w="med" len="med"/>
              <a:tailEnd type="none" w="med" len="med"/>
            </a:ln>
          </p:spPr>
        </p:cxnSp>
        <p:sp>
          <p:nvSpPr>
            <p:cNvPr id="2309" name="Google Shape;2309;p26"/>
            <p:cNvSpPr txBox="1"/>
            <p:nvPr/>
          </p:nvSpPr>
          <p:spPr>
            <a:xfrm>
              <a:off x="2813" y="3875"/>
              <a:ext cx="803" cy="286"/>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source port: ?</a:t>
              </a:r>
              <a:endParaRPr/>
            </a:p>
            <a:p>
              <a:pPr marL="0" marR="0" lvl="0" indent="0" algn="l"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dest port: ?</a:t>
              </a:r>
              <a:endParaRPr/>
            </a:p>
          </p:txBody>
        </p:sp>
      </p:grpSp>
      <p:grpSp>
        <p:nvGrpSpPr>
          <p:cNvPr id="2310" name="Google Shape;2310;p26"/>
          <p:cNvGrpSpPr/>
          <p:nvPr/>
        </p:nvGrpSpPr>
        <p:grpSpPr>
          <a:xfrm>
            <a:off x="1610518" y="4406326"/>
            <a:ext cx="711200" cy="669925"/>
            <a:chOff x="-44" y="1473"/>
            <a:chExt cx="981" cy="1105"/>
          </a:xfrm>
        </p:grpSpPr>
        <p:pic>
          <p:nvPicPr>
            <p:cNvPr id="2311" name="Google Shape;2311;p2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2312" name="Google Shape;2312;p2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313" name="Google Shape;2313;p26"/>
          <p:cNvGrpSpPr/>
          <p:nvPr/>
        </p:nvGrpSpPr>
        <p:grpSpPr>
          <a:xfrm flipH="1">
            <a:off x="9879806" y="4530151"/>
            <a:ext cx="711200" cy="669925"/>
            <a:chOff x="-44" y="1473"/>
            <a:chExt cx="981" cy="1105"/>
          </a:xfrm>
        </p:grpSpPr>
        <p:pic>
          <p:nvPicPr>
            <p:cNvPr id="2314" name="Google Shape;2314;p2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2315" name="Google Shape;2315;p2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316" name="Google Shape;2316;p26"/>
          <p:cNvGrpSpPr/>
          <p:nvPr/>
        </p:nvGrpSpPr>
        <p:grpSpPr>
          <a:xfrm>
            <a:off x="4702968" y="3928489"/>
            <a:ext cx="358775" cy="704850"/>
            <a:chOff x="4140" y="429"/>
            <a:chExt cx="1425" cy="2396"/>
          </a:xfrm>
        </p:grpSpPr>
        <p:sp>
          <p:nvSpPr>
            <p:cNvPr id="2317" name="Google Shape;2317;p2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18" name="Google Shape;2318;p26"/>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19" name="Google Shape;2319;p2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20" name="Google Shape;2320;p2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21" name="Google Shape;2321;p26"/>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322" name="Google Shape;2322;p26"/>
            <p:cNvGrpSpPr/>
            <p:nvPr/>
          </p:nvGrpSpPr>
          <p:grpSpPr>
            <a:xfrm>
              <a:off x="4751" y="667"/>
              <a:ext cx="580" cy="146"/>
              <a:chOff x="617" y="2567"/>
              <a:chExt cx="724" cy="140"/>
            </a:xfrm>
          </p:grpSpPr>
          <p:sp>
            <p:nvSpPr>
              <p:cNvPr id="2323" name="Google Shape;2323;p26"/>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24" name="Google Shape;2324;p26"/>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325" name="Google Shape;2325;p26"/>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326" name="Google Shape;2326;p26"/>
            <p:cNvGrpSpPr/>
            <p:nvPr/>
          </p:nvGrpSpPr>
          <p:grpSpPr>
            <a:xfrm>
              <a:off x="4745" y="996"/>
              <a:ext cx="580" cy="156"/>
              <a:chOff x="612" y="2570"/>
              <a:chExt cx="724" cy="162"/>
            </a:xfrm>
          </p:grpSpPr>
          <p:sp>
            <p:nvSpPr>
              <p:cNvPr id="2327" name="Google Shape;2327;p26"/>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28" name="Google Shape;2328;p26"/>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329" name="Google Shape;2329;p26"/>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30" name="Google Shape;2330;p26"/>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331" name="Google Shape;2331;p26"/>
            <p:cNvGrpSpPr/>
            <p:nvPr/>
          </p:nvGrpSpPr>
          <p:grpSpPr>
            <a:xfrm>
              <a:off x="4733" y="1627"/>
              <a:ext cx="586" cy="151"/>
              <a:chOff x="611" y="2568"/>
              <a:chExt cx="730" cy="139"/>
            </a:xfrm>
          </p:grpSpPr>
          <p:sp>
            <p:nvSpPr>
              <p:cNvPr id="2332" name="Google Shape;2332;p26"/>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33" name="Google Shape;2333;p26"/>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334" name="Google Shape;2334;p2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335" name="Google Shape;2335;p26"/>
            <p:cNvGrpSpPr/>
            <p:nvPr/>
          </p:nvGrpSpPr>
          <p:grpSpPr>
            <a:xfrm>
              <a:off x="4739" y="1325"/>
              <a:ext cx="580" cy="140"/>
              <a:chOff x="614" y="2566"/>
              <a:chExt cx="723" cy="140"/>
            </a:xfrm>
          </p:grpSpPr>
          <p:sp>
            <p:nvSpPr>
              <p:cNvPr id="2336" name="Google Shape;2336;p26"/>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37" name="Google Shape;2337;p26"/>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338" name="Google Shape;2338;p26"/>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39" name="Google Shape;2339;p2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40" name="Google Shape;2340;p2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41" name="Google Shape;2341;p26"/>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42" name="Google Shape;2342;p2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43" name="Google Shape;2343;p26"/>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44" name="Google Shape;2344;p26"/>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45" name="Google Shape;2345;p26"/>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46" name="Google Shape;2346;p26"/>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2347" name="Google Shape;2347;p26"/>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48" name="Google Shape;2348;p26"/>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349" name="Google Shape;2349;p26"/>
          <p:cNvSpPr txBox="1"/>
          <p:nvPr/>
        </p:nvSpPr>
        <p:spPr>
          <a:xfrm>
            <a:off x="3494761" y="5722142"/>
            <a:ext cx="3177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A</a:t>
            </a:r>
            <a:endParaRPr/>
          </a:p>
        </p:txBody>
      </p:sp>
      <p:sp>
        <p:nvSpPr>
          <p:cNvPr id="2350" name="Google Shape;2350;p26"/>
          <p:cNvSpPr txBox="1"/>
          <p:nvPr/>
        </p:nvSpPr>
        <p:spPr>
          <a:xfrm>
            <a:off x="4623206" y="4847126"/>
            <a:ext cx="3177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B</a:t>
            </a:r>
            <a:endParaRPr/>
          </a:p>
        </p:txBody>
      </p:sp>
      <p:sp>
        <p:nvSpPr>
          <p:cNvPr id="2351" name="Google Shape;2351;p26"/>
          <p:cNvSpPr txBox="1"/>
          <p:nvPr/>
        </p:nvSpPr>
        <p:spPr>
          <a:xfrm>
            <a:off x="6902357" y="5698169"/>
            <a:ext cx="3177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C</a:t>
            </a:r>
            <a:endParaRPr/>
          </a:p>
        </p:txBody>
      </p:sp>
      <p:sp>
        <p:nvSpPr>
          <p:cNvPr id="2352" name="Google Shape;2352;p26"/>
          <p:cNvSpPr txBox="1"/>
          <p:nvPr/>
        </p:nvSpPr>
        <p:spPr>
          <a:xfrm>
            <a:off x="7496546" y="4843702"/>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D</a:t>
            </a:r>
            <a:endParaRPr/>
          </a:p>
        </p:txBody>
      </p:sp>
      <p:sp>
        <p:nvSpPr>
          <p:cNvPr id="2353" name="Google Shape;2353;p26"/>
          <p:cNvSpPr/>
          <p:nvPr/>
        </p:nvSpPr>
        <p:spPr>
          <a:xfrm>
            <a:off x="7575600" y="1992484"/>
            <a:ext cx="3906061" cy="962845"/>
          </a:xfrm>
          <a:prstGeom prst="rect">
            <a:avLst/>
          </a:prstGeom>
          <a:noFill/>
          <a:ln>
            <a:noFill/>
          </a:ln>
        </p:spPr>
        <p:txBody>
          <a:bodyPr spcFirstLastPara="1" wrap="square" lIns="91425" tIns="45700" rIns="91425" bIns="45700" anchor="t" anchorCtr="0">
            <a:noAutofit/>
          </a:bodyPr>
          <a:lstStyle/>
          <a:p>
            <a:pPr marL="115888" marR="0" lvl="0" indent="-115888" algn="l" rtl="0">
              <a:lnSpc>
                <a:spcPct val="85000"/>
              </a:lnSpc>
              <a:spcBef>
                <a:spcPts val="0"/>
              </a:spcBef>
              <a:spcAft>
                <a:spcPts val="0"/>
              </a:spcAft>
              <a:buNone/>
            </a:pPr>
            <a:r>
              <a:rPr lang="en-US" sz="1600" b="1">
                <a:solidFill>
                  <a:srgbClr val="000000"/>
                </a:solidFill>
                <a:latin typeface="Courier New"/>
                <a:ea typeface="Courier New"/>
                <a:cs typeface="Courier New"/>
                <a:sym typeface="Courier New"/>
              </a:rPr>
              <a:t>mySocket = socket(AF_INET,SOCK_STREAM)</a:t>
            </a:r>
            <a:endParaRPr/>
          </a:p>
          <a:p>
            <a:pPr marL="115888" marR="0" lvl="0" indent="-115888" algn="l" rtl="0">
              <a:lnSpc>
                <a:spcPct val="85000"/>
              </a:lnSpc>
              <a:spcBef>
                <a:spcPts val="320"/>
              </a:spcBef>
              <a:spcAft>
                <a:spcPts val="0"/>
              </a:spcAft>
              <a:buNone/>
            </a:pPr>
            <a:r>
              <a:rPr lang="en-US" sz="1600" b="1">
                <a:solidFill>
                  <a:srgbClr val="000000"/>
                </a:solidFill>
                <a:latin typeface="Courier New"/>
                <a:ea typeface="Courier New"/>
                <a:cs typeface="Courier New"/>
                <a:sym typeface="Courier New"/>
              </a:rPr>
              <a:t>mySocket.bind(myaddr,</a:t>
            </a:r>
            <a:r>
              <a:rPr lang="en-US" sz="1600" b="1">
                <a:solidFill>
                  <a:srgbClr val="C00000"/>
                </a:solidFill>
                <a:latin typeface="Courier New"/>
                <a:ea typeface="Courier New"/>
                <a:cs typeface="Courier New"/>
                <a:sym typeface="Courier New"/>
              </a:rPr>
              <a:t>5775</a:t>
            </a:r>
            <a:r>
              <a:rPr lang="en-US" sz="1600" b="1">
                <a:solidFill>
                  <a:srgbClr val="000000"/>
                </a:solidFill>
                <a:latin typeface="Courier New"/>
                <a:ea typeface="Courier New"/>
                <a:cs typeface="Courier New"/>
                <a:sym typeface="Courier New"/>
              </a:rPr>
              <a:t>);</a:t>
            </a:r>
            <a:endParaRPr/>
          </a:p>
          <a:p>
            <a:pPr marL="115888" marR="0" lvl="0" indent="-115888" algn="l" rtl="0">
              <a:lnSpc>
                <a:spcPct val="85000"/>
              </a:lnSpc>
              <a:spcBef>
                <a:spcPts val="400"/>
              </a:spcBef>
              <a:spcAft>
                <a:spcPts val="0"/>
              </a:spcAft>
              <a:buClr>
                <a:srgbClr val="000099"/>
              </a:buClr>
              <a:buSzPts val="1300"/>
              <a:buFont typeface="Noto Sans Symbols"/>
              <a:buNone/>
            </a:pPr>
            <a:endParaRPr sz="2000" b="0" i="0" u="none" strike="noStrike" cap="none">
              <a:solidFill>
                <a:srgbClr val="000000"/>
              </a:solidFill>
              <a:latin typeface="Courier New"/>
              <a:ea typeface="Courier New"/>
              <a:cs typeface="Courier New"/>
              <a:sym typeface="Courier New"/>
            </a:endParaRPr>
          </a:p>
        </p:txBody>
      </p:sp>
      <p:sp>
        <p:nvSpPr>
          <p:cNvPr id="2354" name="Google Shape;2354;p26"/>
          <p:cNvSpPr/>
          <p:nvPr/>
        </p:nvSpPr>
        <p:spPr>
          <a:xfrm>
            <a:off x="4163389" y="1137494"/>
            <a:ext cx="3906061" cy="962845"/>
          </a:xfrm>
          <a:prstGeom prst="rect">
            <a:avLst/>
          </a:prstGeom>
          <a:noFill/>
          <a:ln>
            <a:noFill/>
          </a:ln>
        </p:spPr>
        <p:txBody>
          <a:bodyPr spcFirstLastPara="1" wrap="square" lIns="91425" tIns="45700" rIns="91425" bIns="45700" anchor="t" anchorCtr="0">
            <a:noAutofit/>
          </a:bodyPr>
          <a:lstStyle/>
          <a:p>
            <a:pPr marL="115888" marR="0" lvl="0" indent="-115888" algn="l" rtl="0">
              <a:lnSpc>
                <a:spcPct val="85000"/>
              </a:lnSpc>
              <a:spcBef>
                <a:spcPts val="0"/>
              </a:spcBef>
              <a:spcAft>
                <a:spcPts val="0"/>
              </a:spcAft>
              <a:buNone/>
            </a:pPr>
            <a:r>
              <a:rPr lang="en-US" sz="1600" b="1">
                <a:solidFill>
                  <a:srgbClr val="000000"/>
                </a:solidFill>
                <a:latin typeface="Courier New"/>
                <a:ea typeface="Courier New"/>
                <a:cs typeface="Courier New"/>
                <a:sym typeface="Courier New"/>
              </a:rPr>
              <a:t>mySocket = socket(AF_INET,SOCK_DGRAM)</a:t>
            </a:r>
            <a:endParaRPr/>
          </a:p>
          <a:p>
            <a:pPr marL="115888" marR="0" lvl="0" indent="-115888" algn="l" rtl="0">
              <a:lnSpc>
                <a:spcPct val="85000"/>
              </a:lnSpc>
              <a:spcBef>
                <a:spcPts val="320"/>
              </a:spcBef>
              <a:spcAft>
                <a:spcPts val="0"/>
              </a:spcAft>
              <a:buNone/>
            </a:pPr>
            <a:r>
              <a:rPr lang="en-US" sz="1600" b="1">
                <a:solidFill>
                  <a:srgbClr val="000000"/>
                </a:solidFill>
                <a:latin typeface="Courier New"/>
                <a:ea typeface="Courier New"/>
                <a:cs typeface="Courier New"/>
                <a:sym typeface="Courier New"/>
              </a:rPr>
              <a:t>mySocket.bind(myaddr,</a:t>
            </a:r>
            <a:r>
              <a:rPr lang="en-US" sz="1600" b="1">
                <a:solidFill>
                  <a:srgbClr val="C00000"/>
                </a:solidFill>
                <a:latin typeface="Courier New"/>
                <a:ea typeface="Courier New"/>
                <a:cs typeface="Courier New"/>
                <a:sym typeface="Courier New"/>
              </a:rPr>
              <a:t>6428</a:t>
            </a:r>
            <a:r>
              <a:rPr lang="en-US" sz="1600" b="1">
                <a:solidFill>
                  <a:srgbClr val="000000"/>
                </a:solidFill>
                <a:latin typeface="Courier New"/>
                <a:ea typeface="Courier New"/>
                <a:cs typeface="Courier New"/>
                <a:sym typeface="Courier New"/>
              </a:rPr>
              <a:t>);</a:t>
            </a:r>
            <a:endParaRPr/>
          </a:p>
          <a:p>
            <a:pPr marL="115888" marR="0" lvl="0" indent="-115888" algn="l" rtl="0">
              <a:lnSpc>
                <a:spcPct val="85000"/>
              </a:lnSpc>
              <a:spcBef>
                <a:spcPts val="400"/>
              </a:spcBef>
              <a:spcAft>
                <a:spcPts val="0"/>
              </a:spcAft>
              <a:buClr>
                <a:srgbClr val="000099"/>
              </a:buClr>
              <a:buSzPts val="1300"/>
              <a:buFont typeface="Noto Sans Symbols"/>
              <a:buNone/>
            </a:pPr>
            <a:endParaRPr sz="2000" b="0" i="0" u="none" strike="noStrike" cap="none">
              <a:solidFill>
                <a:srgbClr val="000000"/>
              </a:solidFill>
              <a:latin typeface="Courier New"/>
              <a:ea typeface="Courier New"/>
              <a:cs typeface="Courier New"/>
              <a:sym typeface="Courier New"/>
            </a:endParaRPr>
          </a:p>
        </p:txBody>
      </p:sp>
      <p:sp>
        <p:nvSpPr>
          <p:cNvPr id="2355" name="Google Shape;2355;p2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Connectionless demultiplexing: an example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4"/>
                                        </p:tgtEl>
                                        <p:attrNameLst>
                                          <p:attrName>style.visibility</p:attrName>
                                        </p:attrNameLst>
                                      </p:cBhvr>
                                      <p:to>
                                        <p:strVal val="visible"/>
                                      </p:to>
                                    </p:set>
                                    <p:animEffect transition="in" filter="fade">
                                      <p:cBhvr>
                                        <p:cTn id="7" dur="500"/>
                                        <p:tgtEl>
                                          <p:spTgt spid="2244"/>
                                        </p:tgtEl>
                                      </p:cBhvr>
                                    </p:animEffect>
                                  </p:childTnLst>
                                </p:cTn>
                              </p:par>
                              <p:par>
                                <p:cTn id="8" presetID="10" presetClass="entr" presetSubtype="0" fill="hold" nodeType="withEffect">
                                  <p:stCondLst>
                                    <p:cond delay="0"/>
                                  </p:stCondLst>
                                  <p:childTnLst>
                                    <p:set>
                                      <p:cBhvr>
                                        <p:cTn id="9" dur="1" fill="hold">
                                          <p:stCondLst>
                                            <p:cond delay="0"/>
                                          </p:stCondLst>
                                        </p:cTn>
                                        <p:tgtEl>
                                          <p:spTgt spid="2281"/>
                                        </p:tgtEl>
                                        <p:attrNameLst>
                                          <p:attrName>style.visibility</p:attrName>
                                        </p:attrNameLst>
                                      </p:cBhvr>
                                      <p:to>
                                        <p:strVal val="visible"/>
                                      </p:to>
                                    </p:set>
                                    <p:animEffect transition="in" filter="fade">
                                      <p:cBhvr>
                                        <p:cTn id="10" dur="500"/>
                                        <p:tgtEl>
                                          <p:spTgt spid="22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76"/>
                                        </p:tgtEl>
                                        <p:attrNameLst>
                                          <p:attrName>style.visibility</p:attrName>
                                        </p:attrNameLst>
                                      </p:cBhvr>
                                      <p:to>
                                        <p:strVal val="visible"/>
                                      </p:to>
                                    </p:set>
                                    <p:animEffect transition="in" filter="fade">
                                      <p:cBhvr>
                                        <p:cTn id="15" dur="500"/>
                                        <p:tgtEl>
                                          <p:spTgt spid="2276"/>
                                        </p:tgtEl>
                                      </p:cBhvr>
                                    </p:animEffect>
                                  </p:childTnLst>
                                </p:cTn>
                              </p:par>
                              <p:par>
                                <p:cTn id="16" presetID="10" presetClass="entr" presetSubtype="0" fill="hold" nodeType="withEffect">
                                  <p:stCondLst>
                                    <p:cond delay="0"/>
                                  </p:stCondLst>
                                  <p:childTnLst>
                                    <p:set>
                                      <p:cBhvr>
                                        <p:cTn id="17" dur="1" fill="hold">
                                          <p:stCondLst>
                                            <p:cond delay="0"/>
                                          </p:stCondLst>
                                        </p:cTn>
                                        <p:tgtEl>
                                          <p:spTgt spid="2353"/>
                                        </p:tgtEl>
                                        <p:attrNameLst>
                                          <p:attrName>style.visibility</p:attrName>
                                        </p:attrNameLst>
                                      </p:cBhvr>
                                      <p:to>
                                        <p:strVal val="visible"/>
                                      </p:to>
                                    </p:set>
                                    <p:animEffect transition="in" filter="fade">
                                      <p:cBhvr>
                                        <p:cTn id="18" dur="500"/>
                                        <p:tgtEl>
                                          <p:spTgt spid="23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60"/>
                                        </p:tgtEl>
                                        <p:attrNameLst>
                                          <p:attrName>style.visibility</p:attrName>
                                        </p:attrNameLst>
                                      </p:cBhvr>
                                      <p:to>
                                        <p:strVal val="visible"/>
                                      </p:to>
                                    </p:set>
                                    <p:animEffect transition="in" filter="fade">
                                      <p:cBhvr>
                                        <p:cTn id="23" dur="500"/>
                                        <p:tgtEl>
                                          <p:spTgt spid="2260"/>
                                        </p:tgtEl>
                                      </p:cBhvr>
                                    </p:animEffect>
                                  </p:childTnLst>
                                </p:cTn>
                              </p:par>
                              <p:par>
                                <p:cTn id="24" presetID="10" presetClass="entr" presetSubtype="0" fill="hold" nodeType="withEffect">
                                  <p:stCondLst>
                                    <p:cond delay="0"/>
                                  </p:stCondLst>
                                  <p:childTnLst>
                                    <p:set>
                                      <p:cBhvr>
                                        <p:cTn id="25" dur="1" fill="hold">
                                          <p:stCondLst>
                                            <p:cond delay="0"/>
                                          </p:stCondLst>
                                        </p:cTn>
                                        <p:tgtEl>
                                          <p:spTgt spid="2354"/>
                                        </p:tgtEl>
                                        <p:attrNameLst>
                                          <p:attrName>style.visibility</p:attrName>
                                        </p:attrNameLst>
                                      </p:cBhvr>
                                      <p:to>
                                        <p:strVal val="visible"/>
                                      </p:to>
                                    </p:set>
                                    <p:animEffect transition="in" filter="fade">
                                      <p:cBhvr>
                                        <p:cTn id="26" dur="500"/>
                                        <p:tgtEl>
                                          <p:spTgt spid="23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82"/>
                                        </p:tgtEl>
                                        <p:attrNameLst>
                                          <p:attrName>style.visibility</p:attrName>
                                        </p:attrNameLst>
                                      </p:cBhvr>
                                      <p:to>
                                        <p:strVal val="visible"/>
                                      </p:to>
                                    </p:set>
                                    <p:animEffect transition="in" filter="fade">
                                      <p:cBhvr>
                                        <p:cTn id="31" dur="500"/>
                                        <p:tgtEl>
                                          <p:spTgt spid="228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284"/>
                                        </p:tgtEl>
                                        <p:attrNameLst>
                                          <p:attrName>style.visibility</p:attrName>
                                        </p:attrNameLst>
                                      </p:cBhvr>
                                      <p:to>
                                        <p:strVal val="visible"/>
                                      </p:to>
                                    </p:set>
                                    <p:animEffect transition="in" filter="fade">
                                      <p:cBhvr>
                                        <p:cTn id="35" dur="500"/>
                                        <p:tgtEl>
                                          <p:spTgt spid="2284"/>
                                        </p:tgtEl>
                                      </p:cBhvr>
                                    </p:animEffect>
                                  </p:childTnLst>
                                </p:cTn>
                              </p:par>
                              <p:par>
                                <p:cTn id="36" presetID="10" presetClass="entr" presetSubtype="0" fill="hold" nodeType="withEffect">
                                  <p:stCondLst>
                                    <p:cond delay="0"/>
                                  </p:stCondLst>
                                  <p:childTnLst>
                                    <p:set>
                                      <p:cBhvr>
                                        <p:cTn id="37" dur="1" fill="hold">
                                          <p:stCondLst>
                                            <p:cond delay="0"/>
                                          </p:stCondLst>
                                        </p:cTn>
                                        <p:tgtEl>
                                          <p:spTgt spid="2294"/>
                                        </p:tgtEl>
                                        <p:attrNameLst>
                                          <p:attrName>style.visibility</p:attrName>
                                        </p:attrNameLst>
                                      </p:cBhvr>
                                      <p:to>
                                        <p:strVal val="visible"/>
                                      </p:to>
                                    </p:set>
                                    <p:animEffect transition="in" filter="fade">
                                      <p:cBhvr>
                                        <p:cTn id="38" dur="500"/>
                                        <p:tgtEl>
                                          <p:spTgt spid="2294"/>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2283"/>
                                        </p:tgtEl>
                                        <p:attrNameLst>
                                          <p:attrName>style.visibility</p:attrName>
                                        </p:attrNameLst>
                                      </p:cBhvr>
                                      <p:to>
                                        <p:strVal val="visible"/>
                                      </p:to>
                                    </p:set>
                                    <p:animEffect transition="in" filter="fade">
                                      <p:cBhvr>
                                        <p:cTn id="42" dur="500"/>
                                        <p:tgtEl>
                                          <p:spTgt spid="228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85"/>
                                        </p:tgtEl>
                                        <p:attrNameLst>
                                          <p:attrName>style.visibility</p:attrName>
                                        </p:attrNameLst>
                                      </p:cBhvr>
                                      <p:to>
                                        <p:strVal val="visible"/>
                                      </p:to>
                                    </p:set>
                                    <p:animEffect transition="in" filter="fade">
                                      <p:cBhvr>
                                        <p:cTn id="47" dur="500"/>
                                        <p:tgtEl>
                                          <p:spTgt spid="2285"/>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286"/>
                                        </p:tgtEl>
                                        <p:attrNameLst>
                                          <p:attrName>style.visibility</p:attrName>
                                        </p:attrNameLst>
                                      </p:cBhvr>
                                      <p:to>
                                        <p:strVal val="visible"/>
                                      </p:to>
                                    </p:set>
                                    <p:animEffect transition="in" filter="fade">
                                      <p:cBhvr>
                                        <p:cTn id="51" dur="500"/>
                                        <p:tgtEl>
                                          <p:spTgt spid="2286"/>
                                        </p:tgtEl>
                                      </p:cBhvr>
                                    </p:animEffect>
                                  </p:childTnLst>
                                </p:cTn>
                              </p:par>
                              <p:par>
                                <p:cTn id="52" presetID="10" presetClass="entr" presetSubtype="0" fill="hold" nodeType="withEffect">
                                  <p:stCondLst>
                                    <p:cond delay="0"/>
                                  </p:stCondLst>
                                  <p:childTnLst>
                                    <p:set>
                                      <p:cBhvr>
                                        <p:cTn id="53" dur="1" fill="hold">
                                          <p:stCondLst>
                                            <p:cond delay="0"/>
                                          </p:stCondLst>
                                        </p:cTn>
                                        <p:tgtEl>
                                          <p:spTgt spid="2298"/>
                                        </p:tgtEl>
                                        <p:attrNameLst>
                                          <p:attrName>style.visibility</p:attrName>
                                        </p:attrNameLst>
                                      </p:cBhvr>
                                      <p:to>
                                        <p:strVal val="visible"/>
                                      </p:to>
                                    </p:set>
                                    <p:animEffect transition="in" filter="fade">
                                      <p:cBhvr>
                                        <p:cTn id="54" dur="500"/>
                                        <p:tgtEl>
                                          <p:spTgt spid="2298"/>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287"/>
                                        </p:tgtEl>
                                        <p:attrNameLst>
                                          <p:attrName>style.visibility</p:attrName>
                                        </p:attrNameLst>
                                      </p:cBhvr>
                                      <p:to>
                                        <p:strVal val="visible"/>
                                      </p:to>
                                    </p:set>
                                    <p:animEffect transition="in" filter="fade">
                                      <p:cBhvr>
                                        <p:cTn id="58" dur="500"/>
                                        <p:tgtEl>
                                          <p:spTgt spid="22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291"/>
                                        </p:tgtEl>
                                        <p:attrNameLst>
                                          <p:attrName>style.visibility</p:attrName>
                                        </p:attrNameLst>
                                      </p:cBhvr>
                                      <p:to>
                                        <p:strVal val="visible"/>
                                      </p:to>
                                    </p:set>
                                    <p:animEffect transition="in" filter="fade">
                                      <p:cBhvr>
                                        <p:cTn id="63" dur="500"/>
                                        <p:tgtEl>
                                          <p:spTgt spid="2291"/>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2293"/>
                                        </p:tgtEl>
                                        <p:attrNameLst>
                                          <p:attrName>style.visibility</p:attrName>
                                        </p:attrNameLst>
                                      </p:cBhvr>
                                      <p:to>
                                        <p:strVal val="visible"/>
                                      </p:to>
                                    </p:set>
                                    <p:animEffect transition="in" filter="fade">
                                      <p:cBhvr>
                                        <p:cTn id="67" dur="500"/>
                                        <p:tgtEl>
                                          <p:spTgt spid="2293"/>
                                        </p:tgtEl>
                                      </p:cBhvr>
                                    </p:animEffect>
                                  </p:childTnLst>
                                </p:cTn>
                              </p:par>
                              <p:par>
                                <p:cTn id="68" presetID="10" presetClass="entr" presetSubtype="0" fill="hold" nodeType="withEffect">
                                  <p:stCondLst>
                                    <p:cond delay="0"/>
                                  </p:stCondLst>
                                  <p:childTnLst>
                                    <p:set>
                                      <p:cBhvr>
                                        <p:cTn id="69" dur="1" fill="hold">
                                          <p:stCondLst>
                                            <p:cond delay="0"/>
                                          </p:stCondLst>
                                        </p:cTn>
                                        <p:tgtEl>
                                          <p:spTgt spid="2302"/>
                                        </p:tgtEl>
                                        <p:attrNameLst>
                                          <p:attrName>style.visibility</p:attrName>
                                        </p:attrNameLst>
                                      </p:cBhvr>
                                      <p:to>
                                        <p:strVal val="visible"/>
                                      </p:to>
                                    </p:set>
                                    <p:animEffect transition="in" filter="fade">
                                      <p:cBhvr>
                                        <p:cTn id="70" dur="500"/>
                                        <p:tgtEl>
                                          <p:spTgt spid="2302"/>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2289"/>
                                        </p:tgtEl>
                                        <p:attrNameLst>
                                          <p:attrName>style.visibility</p:attrName>
                                        </p:attrNameLst>
                                      </p:cBhvr>
                                      <p:to>
                                        <p:strVal val="visible"/>
                                      </p:to>
                                    </p:set>
                                    <p:animEffect transition="in" filter="fade">
                                      <p:cBhvr>
                                        <p:cTn id="74" dur="500"/>
                                        <p:tgtEl>
                                          <p:spTgt spid="2289"/>
                                        </p:tgtEl>
                                      </p:cBhvr>
                                    </p:animEffec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2288"/>
                                        </p:tgtEl>
                                        <p:attrNameLst>
                                          <p:attrName>style.visibility</p:attrName>
                                        </p:attrNameLst>
                                      </p:cBhvr>
                                      <p:to>
                                        <p:strVal val="visible"/>
                                      </p:to>
                                    </p:set>
                                    <p:animEffect transition="in" filter="fade">
                                      <p:cBhvr>
                                        <p:cTn id="78" dur="500"/>
                                        <p:tgtEl>
                                          <p:spTgt spid="2288"/>
                                        </p:tgtEl>
                                      </p:cBhvr>
                                    </p:animEffect>
                                  </p:childTnLst>
                                </p:cTn>
                              </p:par>
                            </p:childTnLst>
                          </p:cTn>
                        </p:par>
                        <p:par>
                          <p:cTn id="79" fill="hold">
                            <p:stCondLst>
                              <p:cond delay="2000"/>
                            </p:stCondLst>
                            <p:childTnLst>
                              <p:par>
                                <p:cTn id="80" presetID="10" presetClass="entr" presetSubtype="0" fill="hold" nodeType="afterEffect">
                                  <p:stCondLst>
                                    <p:cond delay="0"/>
                                  </p:stCondLst>
                                  <p:childTnLst>
                                    <p:set>
                                      <p:cBhvr>
                                        <p:cTn id="81" dur="1" fill="hold">
                                          <p:stCondLst>
                                            <p:cond delay="0"/>
                                          </p:stCondLst>
                                        </p:cTn>
                                        <p:tgtEl>
                                          <p:spTgt spid="2292"/>
                                        </p:tgtEl>
                                        <p:attrNameLst>
                                          <p:attrName>style.visibility</p:attrName>
                                        </p:attrNameLst>
                                      </p:cBhvr>
                                      <p:to>
                                        <p:strVal val="visible"/>
                                      </p:to>
                                    </p:set>
                                    <p:animEffect transition="in" filter="fade">
                                      <p:cBhvr>
                                        <p:cTn id="82" dur="500"/>
                                        <p:tgtEl>
                                          <p:spTgt spid="2292"/>
                                        </p:tgtEl>
                                      </p:cBhvr>
                                    </p:animEffect>
                                  </p:childTnLst>
                                </p:cTn>
                              </p:par>
                              <p:par>
                                <p:cTn id="83" presetID="10" presetClass="entr" presetSubtype="0" fill="hold" nodeType="withEffect">
                                  <p:stCondLst>
                                    <p:cond delay="0"/>
                                  </p:stCondLst>
                                  <p:childTnLst>
                                    <p:set>
                                      <p:cBhvr>
                                        <p:cTn id="84" dur="1" fill="hold">
                                          <p:stCondLst>
                                            <p:cond delay="0"/>
                                          </p:stCondLst>
                                        </p:cTn>
                                        <p:tgtEl>
                                          <p:spTgt spid="2306"/>
                                        </p:tgtEl>
                                        <p:attrNameLst>
                                          <p:attrName>style.visibility</p:attrName>
                                        </p:attrNameLst>
                                      </p:cBhvr>
                                      <p:to>
                                        <p:strVal val="visible"/>
                                      </p:to>
                                    </p:set>
                                    <p:animEffect transition="in" filter="fade">
                                      <p:cBhvr>
                                        <p:cTn id="85" dur="500"/>
                                        <p:tgtEl>
                                          <p:spTgt spid="2306"/>
                                        </p:tgtEl>
                                      </p:cBhvr>
                                    </p:animEffect>
                                  </p:childTnLst>
                                </p:cTn>
                              </p:par>
                            </p:childTnLst>
                          </p:cTn>
                        </p:par>
                        <p:par>
                          <p:cTn id="86" fill="hold">
                            <p:stCondLst>
                              <p:cond delay="2500"/>
                            </p:stCondLst>
                            <p:childTnLst>
                              <p:par>
                                <p:cTn id="87" presetID="10" presetClass="entr" presetSubtype="0" fill="hold" nodeType="afterEffect">
                                  <p:stCondLst>
                                    <p:cond delay="0"/>
                                  </p:stCondLst>
                                  <p:childTnLst>
                                    <p:set>
                                      <p:cBhvr>
                                        <p:cTn id="88" dur="1" fill="hold">
                                          <p:stCondLst>
                                            <p:cond delay="0"/>
                                          </p:stCondLst>
                                        </p:cTn>
                                        <p:tgtEl>
                                          <p:spTgt spid="2290"/>
                                        </p:tgtEl>
                                        <p:attrNameLst>
                                          <p:attrName>style.visibility</p:attrName>
                                        </p:attrNameLst>
                                      </p:cBhvr>
                                      <p:to>
                                        <p:strVal val="visible"/>
                                      </p:to>
                                    </p:set>
                                    <p:animEffect transition="in" filter="fade">
                                      <p:cBhvr>
                                        <p:cTn id="89" dur="500"/>
                                        <p:tgtEl>
                                          <p:spTgt spid="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2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Connection-oriented demultiplexing</a:t>
            </a:r>
            <a:endParaRPr/>
          </a:p>
        </p:txBody>
      </p:sp>
      <p:sp>
        <p:nvSpPr>
          <p:cNvPr id="2362" name="Google Shape;2362;p27"/>
          <p:cNvSpPr txBox="1"/>
          <p:nvPr/>
        </p:nvSpPr>
        <p:spPr>
          <a:xfrm>
            <a:off x="798689" y="1495768"/>
            <a:ext cx="4770837" cy="2942610"/>
          </a:xfrm>
          <a:prstGeom prst="rect">
            <a:avLst/>
          </a:prstGeom>
          <a:noFill/>
          <a:ln>
            <a:noFill/>
          </a:ln>
        </p:spPr>
        <p:txBody>
          <a:bodyPr spcFirstLastPara="1" wrap="square" lIns="91425" tIns="45700" rIns="91425" bIns="45700" anchor="t" anchorCtr="0">
            <a:normAutofit/>
          </a:bodyPr>
          <a:lstStyle/>
          <a:p>
            <a:pPr marL="400050" marR="0" lvl="0" indent="-27622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TCP socket identified by </a:t>
            </a:r>
            <a:r>
              <a:rPr lang="en-US" sz="3200" b="0" i="0" u="none" strike="noStrike" cap="none">
                <a:solidFill>
                  <a:srgbClr val="C00000"/>
                </a:solidFill>
                <a:latin typeface="Calibri"/>
                <a:ea typeface="Calibri"/>
                <a:cs typeface="Calibri"/>
                <a:sym typeface="Calibri"/>
              </a:rPr>
              <a:t>4-</a:t>
            </a:r>
            <a:r>
              <a:rPr lang="en-US" sz="3200" b="0" i="0" u="none" strike="noStrike" cap="none">
                <a:solidFill>
                  <a:srgbClr val="000000"/>
                </a:solidFill>
                <a:latin typeface="Calibri"/>
                <a:ea typeface="Calibri"/>
                <a:cs typeface="Calibri"/>
                <a:sym typeface="Calibri"/>
              </a:rPr>
              <a:t>tuple: </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source IP address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source port number</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dest IP address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dest port number</a:t>
            </a:r>
            <a:endParaRPr/>
          </a:p>
        </p:txBody>
      </p:sp>
      <p:sp>
        <p:nvSpPr>
          <p:cNvPr id="2363" name="Google Shape;2363;p27"/>
          <p:cNvSpPr txBox="1"/>
          <p:nvPr/>
        </p:nvSpPr>
        <p:spPr>
          <a:xfrm>
            <a:off x="6476415" y="1510775"/>
            <a:ext cx="5036711" cy="4974770"/>
          </a:xfrm>
          <a:prstGeom prst="rect">
            <a:avLst/>
          </a:prstGeom>
          <a:noFill/>
          <a:ln>
            <a:noFill/>
          </a:ln>
        </p:spPr>
        <p:txBody>
          <a:bodyPr spcFirstLastPara="1" wrap="square" lIns="91425" tIns="45700" rIns="91425" bIns="45700" anchor="t" anchorCtr="0">
            <a:normAutofit/>
          </a:bodyPr>
          <a:lstStyle/>
          <a:p>
            <a:pPr marL="468313" marR="0" lvl="0" indent="-28892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server may support many simultaneous TCP sockets: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each socket identified by its own 4-tuple</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each socket associated with a different connecting client</a:t>
            </a:r>
            <a:endParaRPr/>
          </a:p>
        </p:txBody>
      </p:sp>
      <p:sp>
        <p:nvSpPr>
          <p:cNvPr id="2364" name="Google Shape;2364;p27"/>
          <p:cNvSpPr txBox="1"/>
          <p:nvPr/>
        </p:nvSpPr>
        <p:spPr>
          <a:xfrm>
            <a:off x="784324" y="4284442"/>
            <a:ext cx="4770837" cy="2228578"/>
          </a:xfrm>
          <a:prstGeom prst="rect">
            <a:avLst/>
          </a:prstGeom>
          <a:noFill/>
          <a:ln>
            <a:noFill/>
          </a:ln>
        </p:spPr>
        <p:txBody>
          <a:bodyPr spcFirstLastPara="1" wrap="square" lIns="91425" tIns="45700" rIns="91425" bIns="45700" anchor="t" anchorCtr="0">
            <a:normAutofit/>
          </a:bodyPr>
          <a:lstStyle/>
          <a:p>
            <a:pPr marL="400050" marR="0" lvl="0" indent="-26987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demux: receiver uses </a:t>
            </a:r>
            <a:r>
              <a:rPr lang="en-US" sz="3200" b="0" i="1" u="none" strike="noStrike" cap="none">
                <a:solidFill>
                  <a:srgbClr val="C00000"/>
                </a:solidFill>
                <a:latin typeface="Calibri"/>
                <a:ea typeface="Calibri"/>
                <a:cs typeface="Calibri"/>
                <a:sym typeface="Calibri"/>
              </a:rPr>
              <a:t>all four values </a:t>
            </a:r>
            <a:r>
              <a:rPr lang="en-US" sz="3200" b="0" i="1" u="none" strike="noStrike" cap="none">
                <a:solidFill>
                  <a:srgbClr val="000000"/>
                </a:solidFill>
                <a:latin typeface="Calibri"/>
                <a:ea typeface="Calibri"/>
                <a:cs typeface="Calibri"/>
                <a:sym typeface="Calibri"/>
              </a:rPr>
              <a:t>(4-tuple)</a:t>
            </a:r>
            <a:r>
              <a:rPr lang="en-US" sz="3200" b="0" i="0" u="none" strike="noStrike" cap="none">
                <a:solidFill>
                  <a:srgbClr val="000000"/>
                </a:solidFill>
                <a:latin typeface="Calibri"/>
                <a:ea typeface="Calibri"/>
                <a:cs typeface="Calibri"/>
                <a:sym typeface="Calibri"/>
              </a:rPr>
              <a:t> to direct segment to appropriate socket</a:t>
            </a:r>
            <a:endParaRPr/>
          </a:p>
        </p:txBody>
      </p:sp>
      <p:sp>
        <p:nvSpPr>
          <p:cNvPr id="2365" name="Google Shape;2365;p2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4"/>
                                        </p:tgtEl>
                                        <p:attrNameLst>
                                          <p:attrName>style.visibility</p:attrName>
                                        </p:attrNameLst>
                                      </p:cBhvr>
                                      <p:to>
                                        <p:strVal val="visible"/>
                                      </p:to>
                                    </p:set>
                                    <p:animEffect transition="in" filter="fade">
                                      <p:cBhvr>
                                        <p:cTn id="7" dur="500"/>
                                        <p:tgtEl>
                                          <p:spTgt spid="23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3"/>
                                        </p:tgtEl>
                                        <p:attrNameLst>
                                          <p:attrName>style.visibility</p:attrName>
                                        </p:attrNameLst>
                                      </p:cBhvr>
                                      <p:to>
                                        <p:strVal val="visible"/>
                                      </p:to>
                                    </p:set>
                                    <p:animEffect transition="in" filter="fade">
                                      <p:cBhvr>
                                        <p:cTn id="12" dur="500"/>
                                        <p:tgtEl>
                                          <p:spTgt spid="2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2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Connection-oriented demultiplexing: example</a:t>
            </a:r>
            <a:endParaRPr/>
          </a:p>
        </p:txBody>
      </p:sp>
      <p:sp>
        <p:nvSpPr>
          <p:cNvPr id="2372" name="Google Shape;2372;p28"/>
          <p:cNvSpPr/>
          <p:nvPr/>
        </p:nvSpPr>
        <p:spPr>
          <a:xfrm>
            <a:off x="4454236" y="1478017"/>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73" name="Google Shape;2373;p28"/>
          <p:cNvSpPr/>
          <p:nvPr/>
        </p:nvSpPr>
        <p:spPr>
          <a:xfrm>
            <a:off x="2052349" y="1657405"/>
            <a:ext cx="460375" cy="2193925"/>
          </a:xfrm>
          <a:custGeom>
            <a:avLst/>
            <a:gdLst/>
            <a:ahLst/>
            <a:cxnLst/>
            <a:rect l="l" t="t" r="r" b="b"/>
            <a:pathLst>
              <a:path w="290" h="1382" extrusionOk="0">
                <a:moveTo>
                  <a:pt x="15" y="1382"/>
                </a:moveTo>
                <a:lnTo>
                  <a:pt x="0" y="1360"/>
                </a:lnTo>
                <a:lnTo>
                  <a:pt x="290" y="0"/>
                </a:lnTo>
                <a:lnTo>
                  <a:pt x="284" y="1258"/>
                </a:lnTo>
                <a:lnTo>
                  <a:pt x="182" y="1382"/>
                </a:lnTo>
                <a:lnTo>
                  <a:pt x="15" y="1382"/>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74" name="Google Shape;2374;p28"/>
          <p:cNvSpPr/>
          <p:nvPr/>
        </p:nvSpPr>
        <p:spPr>
          <a:xfrm>
            <a:off x="2568286" y="1624067"/>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sp>
        <p:nvSpPr>
          <p:cNvPr id="2375" name="Google Shape;2375;p28"/>
          <p:cNvSpPr/>
          <p:nvPr/>
        </p:nvSpPr>
        <p:spPr>
          <a:xfrm>
            <a:off x="2530186" y="1678042"/>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cxnSp>
        <p:nvCxnSpPr>
          <p:cNvPr id="2376" name="Google Shape;2376;p28"/>
          <p:cNvCxnSpPr/>
          <p:nvPr/>
        </p:nvCxnSpPr>
        <p:spPr>
          <a:xfrm>
            <a:off x="2539711" y="2438455"/>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377" name="Google Shape;2377;p28"/>
          <p:cNvSpPr txBox="1"/>
          <p:nvPr/>
        </p:nvSpPr>
        <p:spPr>
          <a:xfrm>
            <a:off x="2496849" y="2420992"/>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transport</a:t>
            </a:r>
            <a:endParaRPr/>
          </a:p>
        </p:txBody>
      </p:sp>
      <p:cxnSp>
        <p:nvCxnSpPr>
          <p:cNvPr id="2378" name="Google Shape;2378;p28"/>
          <p:cNvCxnSpPr/>
          <p:nvPr/>
        </p:nvCxnSpPr>
        <p:spPr>
          <a:xfrm>
            <a:off x="2547649" y="2759130"/>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379" name="Google Shape;2379;p28"/>
          <p:cNvCxnSpPr/>
          <p:nvPr/>
        </p:nvCxnSpPr>
        <p:spPr>
          <a:xfrm>
            <a:off x="2533361" y="306869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380" name="Google Shape;2380;p28"/>
          <p:cNvCxnSpPr/>
          <p:nvPr/>
        </p:nvCxnSpPr>
        <p:spPr>
          <a:xfrm>
            <a:off x="2533361" y="3354442"/>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381" name="Google Shape;2381;p28"/>
          <p:cNvSpPr txBox="1"/>
          <p:nvPr/>
        </p:nvSpPr>
        <p:spPr>
          <a:xfrm>
            <a:off x="2531774" y="1668517"/>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application</a:t>
            </a:r>
            <a:endParaRPr/>
          </a:p>
        </p:txBody>
      </p:sp>
      <p:sp>
        <p:nvSpPr>
          <p:cNvPr id="2382" name="Google Shape;2382;p28"/>
          <p:cNvSpPr txBox="1"/>
          <p:nvPr/>
        </p:nvSpPr>
        <p:spPr>
          <a:xfrm>
            <a:off x="2487324" y="3325867"/>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physical</a:t>
            </a:r>
            <a:endParaRPr/>
          </a:p>
        </p:txBody>
      </p:sp>
      <p:sp>
        <p:nvSpPr>
          <p:cNvPr id="2383" name="Google Shape;2383;p28"/>
          <p:cNvSpPr txBox="1"/>
          <p:nvPr/>
        </p:nvSpPr>
        <p:spPr>
          <a:xfrm>
            <a:off x="2506374" y="3040117"/>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link</a:t>
            </a:r>
            <a:endParaRPr/>
          </a:p>
        </p:txBody>
      </p:sp>
      <p:sp>
        <p:nvSpPr>
          <p:cNvPr id="2384" name="Google Shape;2384;p28"/>
          <p:cNvSpPr txBox="1"/>
          <p:nvPr/>
        </p:nvSpPr>
        <p:spPr>
          <a:xfrm>
            <a:off x="2496849" y="2744842"/>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network</a:t>
            </a:r>
            <a:endParaRPr/>
          </a:p>
        </p:txBody>
      </p:sp>
      <p:sp>
        <p:nvSpPr>
          <p:cNvPr id="2385" name="Google Shape;2385;p28"/>
          <p:cNvSpPr/>
          <p:nvPr/>
        </p:nvSpPr>
        <p:spPr>
          <a:xfrm>
            <a:off x="2866736" y="1954267"/>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P1</a:t>
            </a:r>
            <a:endParaRPr sz="1600" b="0" i="0" u="none" strike="noStrike" cap="none">
              <a:solidFill>
                <a:srgbClr val="000000"/>
              </a:solidFill>
              <a:latin typeface="Arial"/>
              <a:ea typeface="Arial"/>
              <a:cs typeface="Arial"/>
              <a:sym typeface="Arial"/>
            </a:endParaRPr>
          </a:p>
        </p:txBody>
      </p:sp>
      <p:grpSp>
        <p:nvGrpSpPr>
          <p:cNvPr id="2386" name="Google Shape;2386;p28"/>
          <p:cNvGrpSpPr/>
          <p:nvPr/>
        </p:nvGrpSpPr>
        <p:grpSpPr>
          <a:xfrm>
            <a:off x="2834986" y="2278117"/>
            <a:ext cx="620713" cy="228600"/>
            <a:chOff x="1287" y="2524"/>
            <a:chExt cx="260" cy="100"/>
          </a:xfrm>
        </p:grpSpPr>
        <p:sp>
          <p:nvSpPr>
            <p:cNvPr id="2387" name="Google Shape;2387;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88" name="Google Shape;2388;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89" name="Google Shape;2389;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390" name="Google Shape;2390;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391" name="Google Shape;2391;p28"/>
          <p:cNvSpPr/>
          <p:nvPr/>
        </p:nvSpPr>
        <p:spPr>
          <a:xfrm>
            <a:off x="5067011" y="1390705"/>
            <a:ext cx="2254250"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sp>
        <p:nvSpPr>
          <p:cNvPr id="2392" name="Google Shape;2392;p28"/>
          <p:cNvSpPr/>
          <p:nvPr/>
        </p:nvSpPr>
        <p:spPr>
          <a:xfrm>
            <a:off x="5013036" y="1468492"/>
            <a:ext cx="22256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sp>
        <p:nvSpPr>
          <p:cNvPr id="2393" name="Google Shape;2393;p28"/>
          <p:cNvSpPr txBox="1"/>
          <p:nvPr/>
        </p:nvSpPr>
        <p:spPr>
          <a:xfrm>
            <a:off x="5438486" y="2197155"/>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transport</a:t>
            </a:r>
            <a:endParaRPr/>
          </a:p>
        </p:txBody>
      </p:sp>
      <p:sp>
        <p:nvSpPr>
          <p:cNvPr id="2394" name="Google Shape;2394;p28"/>
          <p:cNvSpPr txBox="1"/>
          <p:nvPr/>
        </p:nvSpPr>
        <p:spPr>
          <a:xfrm>
            <a:off x="5492461" y="1420867"/>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application</a:t>
            </a:r>
            <a:endParaRPr/>
          </a:p>
        </p:txBody>
      </p:sp>
      <p:sp>
        <p:nvSpPr>
          <p:cNvPr id="2395" name="Google Shape;2395;p28"/>
          <p:cNvSpPr txBox="1"/>
          <p:nvPr/>
        </p:nvSpPr>
        <p:spPr>
          <a:xfrm>
            <a:off x="5432136" y="3102030"/>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physical</a:t>
            </a:r>
            <a:endParaRPr/>
          </a:p>
        </p:txBody>
      </p:sp>
      <p:sp>
        <p:nvSpPr>
          <p:cNvPr id="2396" name="Google Shape;2396;p28"/>
          <p:cNvSpPr txBox="1"/>
          <p:nvPr/>
        </p:nvSpPr>
        <p:spPr>
          <a:xfrm>
            <a:off x="5432136" y="2816280"/>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link</a:t>
            </a:r>
            <a:endParaRPr/>
          </a:p>
        </p:txBody>
      </p:sp>
      <p:sp>
        <p:nvSpPr>
          <p:cNvPr id="2397" name="Google Shape;2397;p28"/>
          <p:cNvSpPr/>
          <p:nvPr/>
        </p:nvSpPr>
        <p:spPr>
          <a:xfrm>
            <a:off x="5132099" y="1727255"/>
            <a:ext cx="598487"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P4</a:t>
            </a:r>
            <a:endParaRPr/>
          </a:p>
        </p:txBody>
      </p:sp>
      <p:sp>
        <p:nvSpPr>
          <p:cNvPr id="2398" name="Google Shape;2398;p28"/>
          <p:cNvSpPr/>
          <p:nvPr/>
        </p:nvSpPr>
        <p:spPr>
          <a:xfrm>
            <a:off x="8202324" y="1616130"/>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sp>
        <p:nvSpPr>
          <p:cNvPr id="2399" name="Google Shape;2399;p28"/>
          <p:cNvSpPr/>
          <p:nvPr/>
        </p:nvSpPr>
        <p:spPr>
          <a:xfrm>
            <a:off x="8005474" y="1657405"/>
            <a:ext cx="1631950"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imes New Roman"/>
              <a:ea typeface="Times New Roman"/>
              <a:cs typeface="Times New Roman"/>
              <a:sym typeface="Times New Roman"/>
            </a:endParaRPr>
          </a:p>
        </p:txBody>
      </p:sp>
      <p:sp>
        <p:nvSpPr>
          <p:cNvPr id="2400" name="Google Shape;2400;p28"/>
          <p:cNvSpPr txBox="1"/>
          <p:nvPr/>
        </p:nvSpPr>
        <p:spPr>
          <a:xfrm>
            <a:off x="8130886" y="2413055"/>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transport</a:t>
            </a:r>
            <a:endParaRPr/>
          </a:p>
        </p:txBody>
      </p:sp>
      <p:sp>
        <p:nvSpPr>
          <p:cNvPr id="2401" name="Google Shape;2401;p28"/>
          <p:cNvSpPr txBox="1"/>
          <p:nvPr/>
        </p:nvSpPr>
        <p:spPr>
          <a:xfrm>
            <a:off x="8165811" y="1660580"/>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application</a:t>
            </a:r>
            <a:endParaRPr/>
          </a:p>
        </p:txBody>
      </p:sp>
      <p:sp>
        <p:nvSpPr>
          <p:cNvPr id="2402" name="Google Shape;2402;p28"/>
          <p:cNvSpPr txBox="1"/>
          <p:nvPr/>
        </p:nvSpPr>
        <p:spPr>
          <a:xfrm>
            <a:off x="8173749" y="3317930"/>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physical</a:t>
            </a:r>
            <a:endParaRPr/>
          </a:p>
        </p:txBody>
      </p:sp>
      <p:sp>
        <p:nvSpPr>
          <p:cNvPr id="2403" name="Google Shape;2403;p28"/>
          <p:cNvSpPr txBox="1"/>
          <p:nvPr/>
        </p:nvSpPr>
        <p:spPr>
          <a:xfrm>
            <a:off x="8140411" y="3032180"/>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link</a:t>
            </a:r>
            <a:endParaRPr/>
          </a:p>
        </p:txBody>
      </p:sp>
      <p:sp>
        <p:nvSpPr>
          <p:cNvPr id="2404" name="Google Shape;2404;p28"/>
          <p:cNvSpPr txBox="1"/>
          <p:nvPr/>
        </p:nvSpPr>
        <p:spPr>
          <a:xfrm>
            <a:off x="8130886" y="2736905"/>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network</a:t>
            </a:r>
            <a:endParaRPr/>
          </a:p>
        </p:txBody>
      </p:sp>
      <p:sp>
        <p:nvSpPr>
          <p:cNvPr id="2405" name="Google Shape;2405;p28"/>
          <p:cNvSpPr/>
          <p:nvPr/>
        </p:nvSpPr>
        <p:spPr>
          <a:xfrm>
            <a:off x="8086436" y="1954267"/>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P2</a:t>
            </a:r>
            <a:endParaRPr/>
          </a:p>
        </p:txBody>
      </p:sp>
      <p:sp>
        <p:nvSpPr>
          <p:cNvPr id="2406" name="Google Shape;2406;p28"/>
          <p:cNvSpPr/>
          <p:nvPr/>
        </p:nvSpPr>
        <p:spPr>
          <a:xfrm>
            <a:off x="9661236" y="1636767"/>
            <a:ext cx="504825" cy="2133600"/>
          </a:xfrm>
          <a:custGeom>
            <a:avLst/>
            <a:gdLst/>
            <a:ahLst/>
            <a:cxnLst/>
            <a:rect l="l" t="t" r="r" b="b"/>
            <a:pathLst>
              <a:path w="318" h="1344" extrusionOk="0">
                <a:moveTo>
                  <a:pt x="318" y="1344"/>
                </a:moveTo>
                <a:lnTo>
                  <a:pt x="12" y="0"/>
                </a:lnTo>
                <a:lnTo>
                  <a:pt x="0" y="1224"/>
                </a:lnTo>
                <a:lnTo>
                  <a:pt x="121" y="1344"/>
                </a:lnTo>
                <a:lnTo>
                  <a:pt x="318" y="1344"/>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07" name="Google Shape;2407;p28"/>
          <p:cNvSpPr txBox="1"/>
          <p:nvPr/>
        </p:nvSpPr>
        <p:spPr>
          <a:xfrm flipH="1">
            <a:off x="1723736" y="4418067"/>
            <a:ext cx="1147763" cy="530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Gill Sans"/>
              <a:buNone/>
            </a:pPr>
            <a:r>
              <a:rPr lang="en-US" sz="1800" b="0" i="0" u="none" strike="noStrike" cap="none">
                <a:solidFill>
                  <a:srgbClr val="000000"/>
                </a:solidFill>
                <a:latin typeface="Gill Sans"/>
                <a:ea typeface="Gill Sans"/>
                <a:cs typeface="Gill Sans"/>
                <a:sym typeface="Gill Sans"/>
              </a:rPr>
              <a:t>host: IP address A</a:t>
            </a:r>
            <a:endParaRPr/>
          </a:p>
        </p:txBody>
      </p:sp>
      <p:sp>
        <p:nvSpPr>
          <p:cNvPr id="2408" name="Google Shape;2408;p28"/>
          <p:cNvSpPr txBox="1"/>
          <p:nvPr/>
        </p:nvSpPr>
        <p:spPr>
          <a:xfrm flipH="1">
            <a:off x="9480261" y="4314880"/>
            <a:ext cx="1147763" cy="530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Gill Sans"/>
              <a:buNone/>
            </a:pPr>
            <a:r>
              <a:rPr lang="en-US" sz="1800" b="0" i="0" u="none" strike="noStrike" cap="none">
                <a:solidFill>
                  <a:srgbClr val="000000"/>
                </a:solidFill>
                <a:latin typeface="Gill Sans"/>
                <a:ea typeface="Gill Sans"/>
                <a:cs typeface="Gill Sans"/>
                <a:sym typeface="Gill Sans"/>
              </a:rPr>
              <a:t>host: IP address C</a:t>
            </a:r>
            <a:endParaRPr/>
          </a:p>
        </p:txBody>
      </p:sp>
      <p:cxnSp>
        <p:nvCxnSpPr>
          <p:cNvPr id="2409" name="Google Shape;2409;p28"/>
          <p:cNvCxnSpPr/>
          <p:nvPr/>
        </p:nvCxnSpPr>
        <p:spPr>
          <a:xfrm>
            <a:off x="4989224" y="3144892"/>
            <a:ext cx="2233612" cy="0"/>
          </a:xfrm>
          <a:prstGeom prst="straightConnector1">
            <a:avLst/>
          </a:prstGeom>
          <a:noFill/>
          <a:ln w="19050" cap="flat" cmpd="sng">
            <a:solidFill>
              <a:srgbClr val="000000"/>
            </a:solidFill>
            <a:prstDash val="solid"/>
            <a:round/>
            <a:headEnd type="none" w="med" len="med"/>
            <a:tailEnd type="none" w="med" len="med"/>
          </a:ln>
        </p:spPr>
      </p:cxnSp>
      <p:cxnSp>
        <p:nvCxnSpPr>
          <p:cNvPr id="2410" name="Google Shape;2410;p28"/>
          <p:cNvCxnSpPr/>
          <p:nvPr/>
        </p:nvCxnSpPr>
        <p:spPr>
          <a:xfrm>
            <a:off x="5005099" y="2843267"/>
            <a:ext cx="2233612" cy="0"/>
          </a:xfrm>
          <a:prstGeom prst="straightConnector1">
            <a:avLst/>
          </a:prstGeom>
          <a:noFill/>
          <a:ln w="19050" cap="flat" cmpd="sng">
            <a:solidFill>
              <a:srgbClr val="000000"/>
            </a:solidFill>
            <a:prstDash val="solid"/>
            <a:round/>
            <a:headEnd type="none" w="med" len="med"/>
            <a:tailEnd type="none" w="med" len="med"/>
          </a:ln>
        </p:spPr>
      </p:cxnSp>
      <p:sp>
        <p:nvSpPr>
          <p:cNvPr id="2411" name="Google Shape;2411;p28"/>
          <p:cNvSpPr txBox="1"/>
          <p:nvPr/>
        </p:nvSpPr>
        <p:spPr>
          <a:xfrm>
            <a:off x="5392449" y="2508305"/>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network</a:t>
            </a:r>
            <a:endParaRPr/>
          </a:p>
        </p:txBody>
      </p:sp>
      <p:cxnSp>
        <p:nvCxnSpPr>
          <p:cNvPr id="2412" name="Google Shape;2412;p28"/>
          <p:cNvCxnSpPr/>
          <p:nvPr/>
        </p:nvCxnSpPr>
        <p:spPr>
          <a:xfrm>
            <a:off x="5008274" y="2521005"/>
            <a:ext cx="2233612" cy="0"/>
          </a:xfrm>
          <a:prstGeom prst="straightConnector1">
            <a:avLst/>
          </a:prstGeom>
          <a:noFill/>
          <a:ln w="19050" cap="flat" cmpd="sng">
            <a:solidFill>
              <a:srgbClr val="000000"/>
            </a:solidFill>
            <a:prstDash val="solid"/>
            <a:round/>
            <a:headEnd type="none" w="med" len="med"/>
            <a:tailEnd type="none" w="med" len="med"/>
          </a:ln>
        </p:spPr>
      </p:cxnSp>
      <p:cxnSp>
        <p:nvCxnSpPr>
          <p:cNvPr id="2413" name="Google Shape;2413;p28"/>
          <p:cNvCxnSpPr/>
          <p:nvPr/>
        </p:nvCxnSpPr>
        <p:spPr>
          <a:xfrm>
            <a:off x="5011449" y="2198742"/>
            <a:ext cx="2233612" cy="0"/>
          </a:xfrm>
          <a:prstGeom prst="straightConnector1">
            <a:avLst/>
          </a:prstGeom>
          <a:noFill/>
          <a:ln w="19050" cap="flat" cmpd="sng">
            <a:solidFill>
              <a:srgbClr val="000000"/>
            </a:solidFill>
            <a:prstDash val="solid"/>
            <a:round/>
            <a:headEnd type="none" w="med" len="med"/>
            <a:tailEnd type="none" w="med" len="med"/>
          </a:ln>
        </p:spPr>
      </p:cxnSp>
      <p:grpSp>
        <p:nvGrpSpPr>
          <p:cNvPr id="2414" name="Google Shape;2414;p28"/>
          <p:cNvGrpSpPr/>
          <p:nvPr/>
        </p:nvGrpSpPr>
        <p:grpSpPr>
          <a:xfrm>
            <a:off x="5187661" y="2060630"/>
            <a:ext cx="473075" cy="228600"/>
            <a:chOff x="1287" y="2524"/>
            <a:chExt cx="260" cy="100"/>
          </a:xfrm>
        </p:grpSpPr>
        <p:sp>
          <p:nvSpPr>
            <p:cNvPr id="2415" name="Google Shape;2415;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16" name="Google Shape;2416;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17" name="Google Shape;2417;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18" name="Google Shape;2418;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419" name="Google Shape;2419;p28"/>
          <p:cNvSpPr/>
          <p:nvPr/>
        </p:nvSpPr>
        <p:spPr>
          <a:xfrm>
            <a:off x="6498936" y="1732017"/>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P6</a:t>
            </a:r>
            <a:endParaRPr/>
          </a:p>
        </p:txBody>
      </p:sp>
      <p:sp>
        <p:nvSpPr>
          <p:cNvPr id="2420" name="Google Shape;2420;p28"/>
          <p:cNvSpPr/>
          <p:nvPr/>
        </p:nvSpPr>
        <p:spPr>
          <a:xfrm>
            <a:off x="5827424" y="1730430"/>
            <a:ext cx="598487"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P5</a:t>
            </a:r>
            <a:endParaRPr/>
          </a:p>
        </p:txBody>
      </p:sp>
      <p:grpSp>
        <p:nvGrpSpPr>
          <p:cNvPr id="2421" name="Google Shape;2421;p28"/>
          <p:cNvGrpSpPr/>
          <p:nvPr/>
        </p:nvGrpSpPr>
        <p:grpSpPr>
          <a:xfrm>
            <a:off x="5892511" y="2065392"/>
            <a:ext cx="473075" cy="228600"/>
            <a:chOff x="1287" y="2524"/>
            <a:chExt cx="260" cy="100"/>
          </a:xfrm>
        </p:grpSpPr>
        <p:sp>
          <p:nvSpPr>
            <p:cNvPr id="2422" name="Google Shape;2422;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23" name="Google Shape;2423;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24" name="Google Shape;2424;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25" name="Google Shape;2425;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426" name="Google Shape;2426;p28"/>
          <p:cNvGrpSpPr/>
          <p:nvPr/>
        </p:nvGrpSpPr>
        <p:grpSpPr>
          <a:xfrm>
            <a:off x="6564024" y="2070155"/>
            <a:ext cx="473075" cy="228600"/>
            <a:chOff x="1287" y="2524"/>
            <a:chExt cx="260" cy="100"/>
          </a:xfrm>
        </p:grpSpPr>
        <p:sp>
          <p:nvSpPr>
            <p:cNvPr id="2427" name="Google Shape;2427;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28" name="Google Shape;2428;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29" name="Google Shape;2429;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30" name="Google Shape;2430;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2431" name="Google Shape;2431;p28"/>
          <p:cNvCxnSpPr/>
          <p:nvPr/>
        </p:nvCxnSpPr>
        <p:spPr>
          <a:xfrm>
            <a:off x="7997536" y="3360792"/>
            <a:ext cx="1638300" cy="0"/>
          </a:xfrm>
          <a:prstGeom prst="straightConnector1">
            <a:avLst/>
          </a:prstGeom>
          <a:noFill/>
          <a:ln w="19050" cap="flat" cmpd="sng">
            <a:solidFill>
              <a:srgbClr val="000000"/>
            </a:solidFill>
            <a:prstDash val="solid"/>
            <a:round/>
            <a:headEnd type="none" w="med" len="med"/>
            <a:tailEnd type="none" w="med" len="med"/>
          </a:ln>
        </p:spPr>
      </p:cxnSp>
      <p:cxnSp>
        <p:nvCxnSpPr>
          <p:cNvPr id="2432" name="Google Shape;2432;p28"/>
          <p:cNvCxnSpPr/>
          <p:nvPr/>
        </p:nvCxnSpPr>
        <p:spPr>
          <a:xfrm>
            <a:off x="7988011" y="3065517"/>
            <a:ext cx="1638300" cy="0"/>
          </a:xfrm>
          <a:prstGeom prst="straightConnector1">
            <a:avLst/>
          </a:prstGeom>
          <a:noFill/>
          <a:ln w="19050" cap="flat" cmpd="sng">
            <a:solidFill>
              <a:srgbClr val="000000"/>
            </a:solidFill>
            <a:prstDash val="solid"/>
            <a:round/>
            <a:headEnd type="none" w="med" len="med"/>
            <a:tailEnd type="none" w="med" len="med"/>
          </a:ln>
        </p:spPr>
      </p:cxnSp>
      <p:cxnSp>
        <p:nvCxnSpPr>
          <p:cNvPr id="2433" name="Google Shape;2433;p28"/>
          <p:cNvCxnSpPr/>
          <p:nvPr/>
        </p:nvCxnSpPr>
        <p:spPr>
          <a:xfrm>
            <a:off x="7988011" y="2770242"/>
            <a:ext cx="1638300" cy="0"/>
          </a:xfrm>
          <a:prstGeom prst="straightConnector1">
            <a:avLst/>
          </a:prstGeom>
          <a:noFill/>
          <a:ln w="19050" cap="flat" cmpd="sng">
            <a:solidFill>
              <a:srgbClr val="000000"/>
            </a:solidFill>
            <a:prstDash val="solid"/>
            <a:round/>
            <a:headEnd type="none" w="med" len="med"/>
            <a:tailEnd type="none" w="med" len="med"/>
          </a:ln>
        </p:spPr>
      </p:cxnSp>
      <p:cxnSp>
        <p:nvCxnSpPr>
          <p:cNvPr id="2434" name="Google Shape;2434;p28"/>
          <p:cNvCxnSpPr/>
          <p:nvPr/>
        </p:nvCxnSpPr>
        <p:spPr>
          <a:xfrm>
            <a:off x="7988011" y="2465442"/>
            <a:ext cx="1638300" cy="0"/>
          </a:xfrm>
          <a:prstGeom prst="straightConnector1">
            <a:avLst/>
          </a:prstGeom>
          <a:noFill/>
          <a:ln w="19050" cap="flat" cmpd="sng">
            <a:solidFill>
              <a:srgbClr val="000000"/>
            </a:solidFill>
            <a:prstDash val="solid"/>
            <a:round/>
            <a:headEnd type="none" w="med" len="med"/>
            <a:tailEnd type="none" w="med" len="med"/>
          </a:ln>
        </p:spPr>
      </p:cxnSp>
      <p:grpSp>
        <p:nvGrpSpPr>
          <p:cNvPr id="2435" name="Google Shape;2435;p28"/>
          <p:cNvGrpSpPr/>
          <p:nvPr/>
        </p:nvGrpSpPr>
        <p:grpSpPr>
          <a:xfrm>
            <a:off x="8140411" y="2292405"/>
            <a:ext cx="473075" cy="228600"/>
            <a:chOff x="1287" y="2524"/>
            <a:chExt cx="260" cy="100"/>
          </a:xfrm>
        </p:grpSpPr>
        <p:sp>
          <p:nvSpPr>
            <p:cNvPr id="2436" name="Google Shape;2436;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37" name="Google Shape;2437;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38" name="Google Shape;2438;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39" name="Google Shape;2439;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440" name="Google Shape;2440;p28"/>
          <p:cNvGrpSpPr/>
          <p:nvPr/>
        </p:nvGrpSpPr>
        <p:grpSpPr>
          <a:xfrm>
            <a:off x="8935749" y="2282880"/>
            <a:ext cx="473075" cy="228600"/>
            <a:chOff x="1287" y="2524"/>
            <a:chExt cx="260" cy="100"/>
          </a:xfrm>
        </p:grpSpPr>
        <p:sp>
          <p:nvSpPr>
            <p:cNvPr id="2441" name="Google Shape;2441;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42" name="Google Shape;2442;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43" name="Google Shape;2443;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44" name="Google Shape;2444;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445" name="Google Shape;2445;p28"/>
          <p:cNvSpPr/>
          <p:nvPr/>
        </p:nvSpPr>
        <p:spPr>
          <a:xfrm>
            <a:off x="8877011" y="1949505"/>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P3</a:t>
            </a:r>
            <a:endParaRPr/>
          </a:p>
        </p:txBody>
      </p:sp>
      <p:grpSp>
        <p:nvGrpSpPr>
          <p:cNvPr id="2446" name="Google Shape;2446;p28"/>
          <p:cNvGrpSpPr/>
          <p:nvPr/>
        </p:nvGrpSpPr>
        <p:grpSpPr>
          <a:xfrm>
            <a:off x="3128674" y="2152705"/>
            <a:ext cx="2695575" cy="3382962"/>
            <a:chOff x="3128674" y="2152705"/>
            <a:chExt cx="2695575" cy="3382962"/>
          </a:xfrm>
        </p:grpSpPr>
        <p:grpSp>
          <p:nvGrpSpPr>
            <p:cNvPr id="2447" name="Google Shape;2447;p28"/>
            <p:cNvGrpSpPr/>
            <p:nvPr/>
          </p:nvGrpSpPr>
          <p:grpSpPr>
            <a:xfrm>
              <a:off x="3301711" y="4192642"/>
              <a:ext cx="2173288" cy="1343025"/>
              <a:chOff x="3301711" y="4192642"/>
              <a:chExt cx="2173288" cy="1343025"/>
            </a:xfrm>
          </p:grpSpPr>
          <p:grpSp>
            <p:nvGrpSpPr>
              <p:cNvPr id="2448" name="Google Shape;2448;p28"/>
              <p:cNvGrpSpPr/>
              <p:nvPr/>
            </p:nvGrpSpPr>
            <p:grpSpPr>
              <a:xfrm>
                <a:off x="3450936" y="4883205"/>
                <a:ext cx="2024063" cy="652462"/>
                <a:chOff x="1079" y="3697"/>
                <a:chExt cx="1275" cy="411"/>
              </a:xfrm>
            </p:grpSpPr>
            <p:sp>
              <p:nvSpPr>
                <p:cNvPr id="2449" name="Google Shape;2449;p28"/>
                <p:cNvSpPr/>
                <p:nvPr/>
              </p:nvSpPr>
              <p:spPr>
                <a:xfrm>
                  <a:off x="1553" y="3697"/>
                  <a:ext cx="678" cy="138"/>
                </a:xfrm>
                <a:prstGeom prst="rect">
                  <a:avLst/>
                </a:prstGeom>
                <a:solidFill>
                  <a:srgbClr val="3C6CD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2450" name="Google Shape;2450;p28"/>
                <p:cNvCxnSpPr/>
                <p:nvPr/>
              </p:nvCxnSpPr>
              <p:spPr>
                <a:xfrm>
                  <a:off x="2179" y="3770"/>
                  <a:ext cx="175" cy="0"/>
                </a:xfrm>
                <a:prstGeom prst="straightConnector1">
                  <a:avLst/>
                </a:prstGeom>
                <a:noFill/>
                <a:ln w="38100" cap="flat" cmpd="sng">
                  <a:solidFill>
                    <a:srgbClr val="CC0000"/>
                  </a:solidFill>
                  <a:prstDash val="solid"/>
                  <a:round/>
                  <a:headEnd type="none" w="med" len="med"/>
                  <a:tailEnd type="triangle" w="med" len="med"/>
                </a:ln>
              </p:spPr>
            </p:cxnSp>
            <p:sp>
              <p:nvSpPr>
                <p:cNvPr id="2451" name="Google Shape;2451;p28"/>
                <p:cNvSpPr txBox="1"/>
                <p:nvPr/>
              </p:nvSpPr>
              <p:spPr>
                <a:xfrm>
                  <a:off x="1079" y="3822"/>
                  <a:ext cx="1233" cy="28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source IP,port: A,9157</a:t>
                  </a:r>
                  <a:endParaRPr/>
                </a:p>
                <a:p>
                  <a:pPr marL="0" marR="0" lvl="0" indent="0" algn="r"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dest IP, port: B,80</a:t>
                  </a:r>
                  <a:endParaRPr/>
                </a:p>
              </p:txBody>
            </p:sp>
          </p:grpSp>
          <p:grpSp>
            <p:nvGrpSpPr>
              <p:cNvPr id="2452" name="Google Shape;2452;p28"/>
              <p:cNvGrpSpPr/>
              <p:nvPr/>
            </p:nvGrpSpPr>
            <p:grpSpPr>
              <a:xfrm>
                <a:off x="3301711" y="4192642"/>
                <a:ext cx="1887538" cy="652463"/>
                <a:chOff x="2741" y="3750"/>
                <a:chExt cx="1189" cy="411"/>
              </a:xfrm>
            </p:grpSpPr>
            <p:sp>
              <p:nvSpPr>
                <p:cNvPr id="2453" name="Google Shape;2453;p28"/>
                <p:cNvSpPr/>
                <p:nvPr/>
              </p:nvSpPr>
              <p:spPr>
                <a:xfrm>
                  <a:off x="2859" y="3750"/>
                  <a:ext cx="678" cy="138"/>
                </a:xfrm>
                <a:prstGeom prst="rect">
                  <a:avLst/>
                </a:prstGeom>
                <a:solidFill>
                  <a:srgbClr val="3C6CD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2454" name="Google Shape;2454;p28"/>
                <p:cNvCxnSpPr/>
                <p:nvPr/>
              </p:nvCxnSpPr>
              <p:spPr>
                <a:xfrm>
                  <a:off x="2741" y="3837"/>
                  <a:ext cx="175" cy="0"/>
                </a:xfrm>
                <a:prstGeom prst="straightConnector1">
                  <a:avLst/>
                </a:prstGeom>
                <a:noFill/>
                <a:ln w="38100" cap="flat" cmpd="sng">
                  <a:solidFill>
                    <a:srgbClr val="CC0000"/>
                  </a:solidFill>
                  <a:prstDash val="solid"/>
                  <a:round/>
                  <a:headEnd type="triangle" w="med" len="med"/>
                  <a:tailEnd type="none" w="med" len="med"/>
                </a:ln>
              </p:spPr>
            </p:cxnSp>
            <p:sp>
              <p:nvSpPr>
                <p:cNvPr id="2455" name="Google Shape;2455;p28"/>
                <p:cNvSpPr txBox="1"/>
                <p:nvPr/>
              </p:nvSpPr>
              <p:spPr>
                <a:xfrm>
                  <a:off x="2813" y="3875"/>
                  <a:ext cx="1117" cy="286"/>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source IP,port: B,80</a:t>
                  </a:r>
                  <a:endParaRPr/>
                </a:p>
                <a:p>
                  <a:pPr marL="0" marR="0" lvl="0" indent="0" algn="l"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dest IP,port: A,9157</a:t>
                  </a:r>
                  <a:endParaRPr/>
                </a:p>
              </p:txBody>
            </p:sp>
          </p:grpSp>
        </p:grpSp>
        <p:sp>
          <p:nvSpPr>
            <p:cNvPr id="2456" name="Google Shape;2456;p28"/>
            <p:cNvSpPr/>
            <p:nvPr/>
          </p:nvSpPr>
          <p:spPr>
            <a:xfrm>
              <a:off x="3128674" y="2152705"/>
              <a:ext cx="2695575" cy="2695575"/>
            </a:xfrm>
            <a:custGeom>
              <a:avLst/>
              <a:gdLst/>
              <a:ahLst/>
              <a:cxnLst/>
              <a:rect l="l" t="t" r="r" b="b"/>
              <a:pathLst>
                <a:path w="1698" h="1698" extrusionOk="0">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457" name="Google Shape;2457;p28"/>
          <p:cNvSpPr/>
          <p:nvPr/>
        </p:nvSpPr>
        <p:spPr>
          <a:xfrm>
            <a:off x="6114761" y="2184455"/>
            <a:ext cx="3089275" cy="3252787"/>
          </a:xfrm>
          <a:custGeom>
            <a:avLst/>
            <a:gdLst/>
            <a:ahLst/>
            <a:cxnLst/>
            <a:rect l="l" t="t" r="r" b="b"/>
            <a:pathLst>
              <a:path w="1946" h="1801" extrusionOk="0">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458" name="Google Shape;2458;p28"/>
          <p:cNvGrpSpPr/>
          <p:nvPr/>
        </p:nvGrpSpPr>
        <p:grpSpPr>
          <a:xfrm>
            <a:off x="6773574" y="2173342"/>
            <a:ext cx="2170112" cy="2876550"/>
            <a:chOff x="6773574" y="2173342"/>
            <a:chExt cx="2170112" cy="2876550"/>
          </a:xfrm>
        </p:grpSpPr>
        <p:sp>
          <p:nvSpPr>
            <p:cNvPr id="2459" name="Google Shape;2459;p28"/>
            <p:cNvSpPr/>
            <p:nvPr/>
          </p:nvSpPr>
          <p:spPr>
            <a:xfrm>
              <a:off x="6773574" y="2173342"/>
              <a:ext cx="1609725" cy="2465388"/>
            </a:xfrm>
            <a:custGeom>
              <a:avLst/>
              <a:gdLst/>
              <a:ahLst/>
              <a:cxnLst/>
              <a:rect l="l" t="t" r="r" b="b"/>
              <a:pathLst>
                <a:path w="1014" h="1480" extrusionOk="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460" name="Google Shape;2460;p28"/>
            <p:cNvGrpSpPr/>
            <p:nvPr/>
          </p:nvGrpSpPr>
          <p:grpSpPr>
            <a:xfrm>
              <a:off x="6871999" y="4397430"/>
              <a:ext cx="2071687" cy="652462"/>
              <a:chOff x="2741" y="3750"/>
              <a:chExt cx="1305" cy="411"/>
            </a:xfrm>
          </p:grpSpPr>
          <p:sp>
            <p:nvSpPr>
              <p:cNvPr id="2461" name="Google Shape;2461;p28"/>
              <p:cNvSpPr/>
              <p:nvPr/>
            </p:nvSpPr>
            <p:spPr>
              <a:xfrm>
                <a:off x="2859" y="3750"/>
                <a:ext cx="678" cy="138"/>
              </a:xfrm>
              <a:prstGeom prst="rect">
                <a:avLst/>
              </a:prstGeom>
              <a:solidFill>
                <a:srgbClr val="3C6CD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2462" name="Google Shape;2462;p28"/>
              <p:cNvCxnSpPr/>
              <p:nvPr/>
            </p:nvCxnSpPr>
            <p:spPr>
              <a:xfrm>
                <a:off x="2741" y="3837"/>
                <a:ext cx="175" cy="0"/>
              </a:xfrm>
              <a:prstGeom prst="straightConnector1">
                <a:avLst/>
              </a:prstGeom>
              <a:noFill/>
              <a:ln w="38100" cap="flat" cmpd="sng">
                <a:solidFill>
                  <a:srgbClr val="CC0000"/>
                </a:solidFill>
                <a:prstDash val="solid"/>
                <a:round/>
                <a:headEnd type="triangle" w="med" len="med"/>
                <a:tailEnd type="none" w="med" len="med"/>
              </a:ln>
            </p:spPr>
          </p:cxnSp>
          <p:sp>
            <p:nvSpPr>
              <p:cNvPr id="2463" name="Google Shape;2463;p28"/>
              <p:cNvSpPr txBox="1"/>
              <p:nvPr/>
            </p:nvSpPr>
            <p:spPr>
              <a:xfrm>
                <a:off x="2813" y="3875"/>
                <a:ext cx="1233" cy="286"/>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source IP,port: C,5775</a:t>
                </a:r>
                <a:endParaRPr/>
              </a:p>
              <a:p>
                <a:pPr marL="0" marR="0" lvl="0" indent="0" algn="l"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dest IP,port: B,80</a:t>
                </a:r>
                <a:endParaRPr/>
              </a:p>
            </p:txBody>
          </p:sp>
        </p:grpSp>
      </p:grpSp>
      <p:grpSp>
        <p:nvGrpSpPr>
          <p:cNvPr id="2464" name="Google Shape;2464;p28"/>
          <p:cNvGrpSpPr/>
          <p:nvPr/>
        </p:nvGrpSpPr>
        <p:grpSpPr>
          <a:xfrm>
            <a:off x="6941849" y="5186417"/>
            <a:ext cx="2063750" cy="661988"/>
            <a:chOff x="2741" y="3750"/>
            <a:chExt cx="1300" cy="417"/>
          </a:xfrm>
        </p:grpSpPr>
        <p:sp>
          <p:nvSpPr>
            <p:cNvPr id="2465" name="Google Shape;2465;p28"/>
            <p:cNvSpPr/>
            <p:nvPr/>
          </p:nvSpPr>
          <p:spPr>
            <a:xfrm>
              <a:off x="2859" y="3750"/>
              <a:ext cx="678" cy="138"/>
            </a:xfrm>
            <a:prstGeom prst="rect">
              <a:avLst/>
            </a:prstGeom>
            <a:solidFill>
              <a:srgbClr val="3C6CD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2466" name="Google Shape;2466;p28"/>
            <p:cNvCxnSpPr/>
            <p:nvPr/>
          </p:nvCxnSpPr>
          <p:spPr>
            <a:xfrm>
              <a:off x="2741" y="3837"/>
              <a:ext cx="175" cy="0"/>
            </a:xfrm>
            <a:prstGeom prst="straightConnector1">
              <a:avLst/>
            </a:prstGeom>
            <a:noFill/>
            <a:ln w="38100" cap="flat" cmpd="sng">
              <a:solidFill>
                <a:srgbClr val="CC0000"/>
              </a:solidFill>
              <a:prstDash val="solid"/>
              <a:round/>
              <a:headEnd type="triangle" w="med" len="med"/>
              <a:tailEnd type="none" w="med" len="med"/>
            </a:ln>
          </p:spPr>
        </p:cxnSp>
        <p:sp>
          <p:nvSpPr>
            <p:cNvPr id="2467" name="Google Shape;2467;p28"/>
            <p:cNvSpPr txBox="1"/>
            <p:nvPr/>
          </p:nvSpPr>
          <p:spPr>
            <a:xfrm>
              <a:off x="2813" y="3875"/>
              <a:ext cx="1228" cy="292"/>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source IP,port: C,9157</a:t>
              </a:r>
              <a:endParaRPr/>
            </a:p>
            <a:p>
              <a:pPr marL="0" marR="0" lvl="0" indent="0" algn="l" rtl="0">
                <a:lnSpc>
                  <a:spcPct val="85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dest IP,port: B,80</a:t>
              </a:r>
              <a:endParaRPr/>
            </a:p>
          </p:txBody>
        </p:sp>
      </p:grpSp>
      <p:sp>
        <p:nvSpPr>
          <p:cNvPr id="2468" name="Google Shape;2468;p28"/>
          <p:cNvSpPr txBox="1"/>
          <p:nvPr/>
        </p:nvSpPr>
        <p:spPr>
          <a:xfrm flipH="1">
            <a:off x="6681499" y="3414767"/>
            <a:ext cx="1147762" cy="530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Gill Sans"/>
              <a:buNone/>
            </a:pPr>
            <a:r>
              <a:rPr lang="en-US" sz="1800" b="0" i="0" u="none" strike="noStrike" cap="none">
                <a:solidFill>
                  <a:srgbClr val="000000"/>
                </a:solidFill>
                <a:latin typeface="Gill Sans"/>
                <a:ea typeface="Gill Sans"/>
                <a:cs typeface="Gill Sans"/>
                <a:sym typeface="Gill Sans"/>
              </a:rPr>
              <a:t>server: IP address B</a:t>
            </a:r>
            <a:endParaRPr/>
          </a:p>
        </p:txBody>
      </p:sp>
      <p:grpSp>
        <p:nvGrpSpPr>
          <p:cNvPr id="2469" name="Google Shape;2469;p28"/>
          <p:cNvGrpSpPr/>
          <p:nvPr/>
        </p:nvGrpSpPr>
        <p:grpSpPr>
          <a:xfrm>
            <a:off x="4455824" y="2905180"/>
            <a:ext cx="358775" cy="704850"/>
            <a:chOff x="4140" y="429"/>
            <a:chExt cx="1425" cy="2396"/>
          </a:xfrm>
        </p:grpSpPr>
        <p:sp>
          <p:nvSpPr>
            <p:cNvPr id="2470" name="Google Shape;2470;p2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71" name="Google Shape;2471;p28"/>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72" name="Google Shape;2472;p2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73" name="Google Shape;2473;p2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74" name="Google Shape;2474;p28"/>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475" name="Google Shape;2475;p28"/>
            <p:cNvGrpSpPr/>
            <p:nvPr/>
          </p:nvGrpSpPr>
          <p:grpSpPr>
            <a:xfrm>
              <a:off x="4751" y="667"/>
              <a:ext cx="580" cy="146"/>
              <a:chOff x="617" y="2567"/>
              <a:chExt cx="724" cy="140"/>
            </a:xfrm>
          </p:grpSpPr>
          <p:sp>
            <p:nvSpPr>
              <p:cNvPr id="2476" name="Google Shape;2476;p28"/>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77" name="Google Shape;2477;p28"/>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478" name="Google Shape;2478;p28"/>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479" name="Google Shape;2479;p28"/>
            <p:cNvGrpSpPr/>
            <p:nvPr/>
          </p:nvGrpSpPr>
          <p:grpSpPr>
            <a:xfrm>
              <a:off x="4745" y="996"/>
              <a:ext cx="580" cy="156"/>
              <a:chOff x="612" y="2570"/>
              <a:chExt cx="724" cy="162"/>
            </a:xfrm>
          </p:grpSpPr>
          <p:sp>
            <p:nvSpPr>
              <p:cNvPr id="2480" name="Google Shape;2480;p28"/>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81" name="Google Shape;2481;p28"/>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482" name="Google Shape;2482;p28"/>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83" name="Google Shape;2483;p28"/>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484" name="Google Shape;2484;p28"/>
            <p:cNvGrpSpPr/>
            <p:nvPr/>
          </p:nvGrpSpPr>
          <p:grpSpPr>
            <a:xfrm>
              <a:off x="4733" y="1627"/>
              <a:ext cx="586" cy="151"/>
              <a:chOff x="611" y="2568"/>
              <a:chExt cx="730" cy="139"/>
            </a:xfrm>
          </p:grpSpPr>
          <p:sp>
            <p:nvSpPr>
              <p:cNvPr id="2485" name="Google Shape;2485;p28"/>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86" name="Google Shape;2486;p28"/>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487" name="Google Shape;2487;p2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2488" name="Google Shape;2488;p28"/>
            <p:cNvGrpSpPr/>
            <p:nvPr/>
          </p:nvGrpSpPr>
          <p:grpSpPr>
            <a:xfrm>
              <a:off x="4739" y="1325"/>
              <a:ext cx="580" cy="140"/>
              <a:chOff x="614" y="2566"/>
              <a:chExt cx="723" cy="140"/>
            </a:xfrm>
          </p:grpSpPr>
          <p:sp>
            <p:nvSpPr>
              <p:cNvPr id="2489" name="Google Shape;2489;p28"/>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90" name="Google Shape;2490;p28"/>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491" name="Google Shape;2491;p28"/>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92" name="Google Shape;2492;p2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93" name="Google Shape;2493;p2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94" name="Google Shape;2494;p28"/>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95" name="Google Shape;2495;p2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96" name="Google Shape;2496;p28"/>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97" name="Google Shape;2497;p28"/>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98" name="Google Shape;2498;p28"/>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499" name="Google Shape;2499;p28"/>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2500" name="Google Shape;2500;p28"/>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501" name="Google Shape;2501;p28"/>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502" name="Google Shape;2502;p28"/>
          <p:cNvGrpSpPr/>
          <p:nvPr/>
        </p:nvGrpSpPr>
        <p:grpSpPr>
          <a:xfrm>
            <a:off x="1590386" y="3325867"/>
            <a:ext cx="711200" cy="669925"/>
            <a:chOff x="-44" y="1473"/>
            <a:chExt cx="981" cy="1105"/>
          </a:xfrm>
        </p:grpSpPr>
        <p:pic>
          <p:nvPicPr>
            <p:cNvPr id="2503" name="Google Shape;2503;p2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2504" name="Google Shape;2504;p2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505" name="Google Shape;2505;p28"/>
          <p:cNvGrpSpPr/>
          <p:nvPr/>
        </p:nvGrpSpPr>
        <p:grpSpPr>
          <a:xfrm flipH="1">
            <a:off x="9893011" y="3241730"/>
            <a:ext cx="711200" cy="669925"/>
            <a:chOff x="-44" y="1473"/>
            <a:chExt cx="981" cy="1105"/>
          </a:xfrm>
        </p:grpSpPr>
        <p:pic>
          <p:nvPicPr>
            <p:cNvPr id="2506" name="Google Shape;2506;p2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2507" name="Google Shape;2507;p2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508" name="Google Shape;2508;p28"/>
          <p:cNvSpPr txBox="1"/>
          <p:nvPr/>
        </p:nvSpPr>
        <p:spPr>
          <a:xfrm>
            <a:off x="822086" y="5737235"/>
            <a:ext cx="664284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Three segments, all destined to IP address: B,</a:t>
            </a:r>
            <a:endParaRPr/>
          </a:p>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dest port: 80 are demultiplexed to </a:t>
            </a:r>
            <a:r>
              <a:rPr lang="en-US" sz="2400" b="0" i="1" u="none" strike="noStrike" cap="none">
                <a:solidFill>
                  <a:srgbClr val="C00000"/>
                </a:solidFill>
                <a:latin typeface="Calibri"/>
                <a:ea typeface="Calibri"/>
                <a:cs typeface="Calibri"/>
                <a:sym typeface="Calibri"/>
              </a:rPr>
              <a:t>different</a:t>
            </a:r>
            <a:r>
              <a:rPr lang="en-US" sz="2400" b="0" i="1" u="none" strike="noStrike" cap="none">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sockets</a:t>
            </a:r>
            <a:endParaRPr/>
          </a:p>
        </p:txBody>
      </p:sp>
      <p:sp>
        <p:nvSpPr>
          <p:cNvPr id="2509" name="Google Shape;2509;p28"/>
          <p:cNvSpPr/>
          <p:nvPr/>
        </p:nvSpPr>
        <p:spPr>
          <a:xfrm>
            <a:off x="4454237" y="5186417"/>
            <a:ext cx="1017672" cy="412705"/>
          </a:xfrm>
          <a:prstGeom prst="ellipse">
            <a:avLst/>
          </a:prstGeom>
          <a:noFill/>
          <a:ln w="381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10" name="Google Shape;2510;p28"/>
          <p:cNvSpPr/>
          <p:nvPr/>
        </p:nvSpPr>
        <p:spPr>
          <a:xfrm>
            <a:off x="7577600" y="4694310"/>
            <a:ext cx="1017672" cy="412705"/>
          </a:xfrm>
          <a:prstGeom prst="ellipse">
            <a:avLst/>
          </a:prstGeom>
          <a:noFill/>
          <a:ln w="381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11" name="Google Shape;2511;p28"/>
          <p:cNvSpPr/>
          <p:nvPr/>
        </p:nvSpPr>
        <p:spPr>
          <a:xfrm>
            <a:off x="7631575" y="5530882"/>
            <a:ext cx="1017672" cy="412705"/>
          </a:xfrm>
          <a:prstGeom prst="ellipse">
            <a:avLst/>
          </a:prstGeom>
          <a:noFill/>
          <a:ln w="381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512" name="Google Shape;2512;p28" descr="Image result for apache web server logo"/>
          <p:cNvPicPr preferRelativeResize="0"/>
          <p:nvPr/>
        </p:nvPicPr>
        <p:blipFill rotWithShape="1">
          <a:blip r:embed="rId4">
            <a:alphaModFix/>
          </a:blip>
          <a:srcRect/>
          <a:stretch/>
        </p:blipFill>
        <p:spPr>
          <a:xfrm>
            <a:off x="5392538" y="1073700"/>
            <a:ext cx="1474756" cy="644858"/>
          </a:xfrm>
          <a:prstGeom prst="rect">
            <a:avLst/>
          </a:prstGeom>
          <a:noFill/>
          <a:ln>
            <a:noFill/>
          </a:ln>
        </p:spPr>
      </p:pic>
      <p:sp>
        <p:nvSpPr>
          <p:cNvPr id="2513" name="Google Shape;2513;p2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6"/>
                                        </p:tgtEl>
                                        <p:attrNameLst>
                                          <p:attrName>style.visibility</p:attrName>
                                        </p:attrNameLst>
                                      </p:cBhvr>
                                      <p:to>
                                        <p:strVal val="visible"/>
                                      </p:to>
                                    </p:set>
                                    <p:animEffect transition="in" filter="fade">
                                      <p:cBhvr>
                                        <p:cTn id="7" dur="500"/>
                                        <p:tgtEl>
                                          <p:spTgt spid="24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8"/>
                                        </p:tgtEl>
                                        <p:attrNameLst>
                                          <p:attrName>style.visibility</p:attrName>
                                        </p:attrNameLst>
                                      </p:cBhvr>
                                      <p:to>
                                        <p:strVal val="visible"/>
                                      </p:to>
                                    </p:set>
                                    <p:animEffect transition="in" filter="fade">
                                      <p:cBhvr>
                                        <p:cTn id="12" dur="500"/>
                                        <p:tgtEl>
                                          <p:spTgt spid="24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7"/>
                                        </p:tgtEl>
                                        <p:attrNameLst>
                                          <p:attrName>style.visibility</p:attrName>
                                        </p:attrNameLst>
                                      </p:cBhvr>
                                      <p:to>
                                        <p:strVal val="visible"/>
                                      </p:to>
                                    </p:set>
                                    <p:animEffect transition="in" filter="fade">
                                      <p:cBhvr>
                                        <p:cTn id="17" dur="500"/>
                                        <p:tgtEl>
                                          <p:spTgt spid="2457"/>
                                        </p:tgtEl>
                                      </p:cBhvr>
                                    </p:animEffect>
                                  </p:childTnLst>
                                </p:cTn>
                              </p:par>
                              <p:par>
                                <p:cTn id="18" presetID="10" presetClass="entr" presetSubtype="0" fill="hold" nodeType="withEffect">
                                  <p:stCondLst>
                                    <p:cond delay="0"/>
                                  </p:stCondLst>
                                  <p:childTnLst>
                                    <p:set>
                                      <p:cBhvr>
                                        <p:cTn id="19" dur="1" fill="hold">
                                          <p:stCondLst>
                                            <p:cond delay="0"/>
                                          </p:stCondLst>
                                        </p:cTn>
                                        <p:tgtEl>
                                          <p:spTgt spid="2464"/>
                                        </p:tgtEl>
                                        <p:attrNameLst>
                                          <p:attrName>style.visibility</p:attrName>
                                        </p:attrNameLst>
                                      </p:cBhvr>
                                      <p:to>
                                        <p:strVal val="visible"/>
                                      </p:to>
                                    </p:set>
                                    <p:animEffect transition="in" filter="fade">
                                      <p:cBhvr>
                                        <p:cTn id="20" dur="500"/>
                                        <p:tgtEl>
                                          <p:spTgt spid="246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09"/>
                                        </p:tgtEl>
                                        <p:attrNameLst>
                                          <p:attrName>style.visibility</p:attrName>
                                        </p:attrNameLst>
                                      </p:cBhvr>
                                      <p:to>
                                        <p:strVal val="visible"/>
                                      </p:to>
                                    </p:set>
                                    <p:animEffect transition="in" filter="fade">
                                      <p:cBhvr>
                                        <p:cTn id="25" dur="500"/>
                                        <p:tgtEl>
                                          <p:spTgt spid="2509"/>
                                        </p:tgtEl>
                                      </p:cBhvr>
                                    </p:animEffect>
                                  </p:childTnLst>
                                </p:cTn>
                              </p:par>
                              <p:par>
                                <p:cTn id="26" presetID="10" presetClass="entr" presetSubtype="0" fill="hold" nodeType="withEffect">
                                  <p:stCondLst>
                                    <p:cond delay="0"/>
                                  </p:stCondLst>
                                  <p:childTnLst>
                                    <p:set>
                                      <p:cBhvr>
                                        <p:cTn id="27" dur="1" fill="hold">
                                          <p:stCondLst>
                                            <p:cond delay="0"/>
                                          </p:stCondLst>
                                        </p:cTn>
                                        <p:tgtEl>
                                          <p:spTgt spid="2510"/>
                                        </p:tgtEl>
                                        <p:attrNameLst>
                                          <p:attrName>style.visibility</p:attrName>
                                        </p:attrNameLst>
                                      </p:cBhvr>
                                      <p:to>
                                        <p:strVal val="visible"/>
                                      </p:to>
                                    </p:set>
                                    <p:animEffect transition="in" filter="fade">
                                      <p:cBhvr>
                                        <p:cTn id="28" dur="500"/>
                                        <p:tgtEl>
                                          <p:spTgt spid="2510"/>
                                        </p:tgtEl>
                                      </p:cBhvr>
                                    </p:animEffect>
                                  </p:childTnLst>
                                </p:cTn>
                              </p:par>
                              <p:par>
                                <p:cTn id="29" presetID="10" presetClass="entr" presetSubtype="0" fill="hold" nodeType="withEffect">
                                  <p:stCondLst>
                                    <p:cond delay="0"/>
                                  </p:stCondLst>
                                  <p:childTnLst>
                                    <p:set>
                                      <p:cBhvr>
                                        <p:cTn id="30" dur="1" fill="hold">
                                          <p:stCondLst>
                                            <p:cond delay="0"/>
                                          </p:stCondLst>
                                        </p:cTn>
                                        <p:tgtEl>
                                          <p:spTgt spid="2511"/>
                                        </p:tgtEl>
                                        <p:attrNameLst>
                                          <p:attrName>style.visibility</p:attrName>
                                        </p:attrNameLst>
                                      </p:cBhvr>
                                      <p:to>
                                        <p:strVal val="visible"/>
                                      </p:to>
                                    </p:set>
                                    <p:animEffect transition="in" filter="fade">
                                      <p:cBhvr>
                                        <p:cTn id="31" dur="500"/>
                                        <p:tgtEl>
                                          <p:spTgt spid="2511"/>
                                        </p:tgtEl>
                                      </p:cBhvr>
                                    </p:animEffect>
                                  </p:childTnLst>
                                </p:cTn>
                              </p:par>
                              <p:par>
                                <p:cTn id="32" presetID="10" presetClass="entr" presetSubtype="0" fill="hold" nodeType="withEffect">
                                  <p:stCondLst>
                                    <p:cond delay="0"/>
                                  </p:stCondLst>
                                  <p:childTnLst>
                                    <p:set>
                                      <p:cBhvr>
                                        <p:cTn id="33" dur="1" fill="hold">
                                          <p:stCondLst>
                                            <p:cond delay="0"/>
                                          </p:stCondLst>
                                        </p:cTn>
                                        <p:tgtEl>
                                          <p:spTgt spid="2508"/>
                                        </p:tgtEl>
                                        <p:attrNameLst>
                                          <p:attrName>style.visibility</p:attrName>
                                        </p:attrNameLst>
                                      </p:cBhvr>
                                      <p:to>
                                        <p:strVal val="visible"/>
                                      </p:to>
                                    </p:set>
                                    <p:animEffect transition="in" filter="fade">
                                      <p:cBhvr>
                                        <p:cTn id="34" dur="500"/>
                                        <p:tgtEl>
                                          <p:spTgt spid="2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29"/>
          <p:cNvSpPr txBox="1">
            <a:spLocks noGrp="1"/>
          </p:cNvSpPr>
          <p:nvPr>
            <p:ph type="title"/>
          </p:nvPr>
        </p:nvSpPr>
        <p:spPr>
          <a:xfrm>
            <a:off x="798690" y="289325"/>
            <a:ext cx="11100625" cy="120644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a:t>Summary</a:t>
            </a:r>
            <a:endParaRPr sz="6000"/>
          </a:p>
        </p:txBody>
      </p:sp>
      <p:sp>
        <p:nvSpPr>
          <p:cNvPr id="2520" name="Google Shape;2520;p29"/>
          <p:cNvSpPr txBox="1"/>
          <p:nvPr/>
        </p:nvSpPr>
        <p:spPr>
          <a:xfrm>
            <a:off x="798690" y="1610067"/>
            <a:ext cx="11100625" cy="5247933"/>
          </a:xfrm>
          <a:prstGeom prst="rect">
            <a:avLst/>
          </a:prstGeom>
          <a:noFill/>
          <a:ln>
            <a:noFill/>
          </a:ln>
        </p:spPr>
        <p:txBody>
          <a:bodyPr spcFirstLastPara="1" wrap="square" lIns="91425" tIns="45700" rIns="91425" bIns="45700" anchor="t" anchorCtr="0">
            <a:normAutofit/>
          </a:bodyPr>
          <a:lstStyle/>
          <a:p>
            <a:pPr marL="463550" marR="0" lvl="0" indent="-33972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Multiplexing, demultiplexing: based on segment, datagram header field values</a:t>
            </a:r>
            <a:endParaRPr/>
          </a:p>
          <a:p>
            <a:pPr marL="463550" marR="0" lvl="0" indent="-339725" algn="l" rtl="0">
              <a:lnSpc>
                <a:spcPct val="90000"/>
              </a:lnSpc>
              <a:spcBef>
                <a:spcPts val="1000"/>
              </a:spcBef>
              <a:spcAft>
                <a:spcPts val="0"/>
              </a:spcAft>
              <a:buClr>
                <a:srgbClr val="0000A3"/>
              </a:buClr>
              <a:buSzPts val="3200"/>
              <a:buFont typeface="Noto Sans Symbols"/>
              <a:buChar char="▪"/>
            </a:pPr>
            <a:r>
              <a:rPr lang="en-US" sz="3200" b="1" i="0" u="none" strike="noStrike" cap="none">
                <a:solidFill>
                  <a:srgbClr val="C00000"/>
                </a:solidFill>
                <a:latin typeface="Calibri"/>
                <a:ea typeface="Calibri"/>
                <a:cs typeface="Calibri"/>
                <a:sym typeface="Calibri"/>
              </a:rPr>
              <a:t>UDP: </a:t>
            </a:r>
            <a:r>
              <a:rPr lang="en-US" sz="3200" b="0" i="0" u="none" strike="noStrike" cap="none">
                <a:solidFill>
                  <a:srgbClr val="000000"/>
                </a:solidFill>
                <a:latin typeface="Calibri"/>
                <a:ea typeface="Calibri"/>
                <a:cs typeface="Calibri"/>
                <a:sym typeface="Calibri"/>
              </a:rPr>
              <a:t>demultiplexing using destination port number (only)</a:t>
            </a:r>
            <a:endParaRPr/>
          </a:p>
          <a:p>
            <a:pPr marL="463550" marR="0" lvl="0" indent="-339725" algn="l" rtl="0">
              <a:lnSpc>
                <a:spcPct val="90000"/>
              </a:lnSpc>
              <a:spcBef>
                <a:spcPts val="1000"/>
              </a:spcBef>
              <a:spcAft>
                <a:spcPts val="0"/>
              </a:spcAft>
              <a:buClr>
                <a:srgbClr val="0000A3"/>
              </a:buClr>
              <a:buSzPts val="3600"/>
              <a:buFont typeface="Noto Sans Symbols"/>
              <a:buChar char="▪"/>
            </a:pPr>
            <a:r>
              <a:rPr lang="en-US" sz="3600" b="1" i="0" u="none" strike="noStrike" cap="none">
                <a:solidFill>
                  <a:srgbClr val="C00000"/>
                </a:solidFill>
                <a:latin typeface="Calibri"/>
                <a:ea typeface="Calibri"/>
                <a:cs typeface="Calibri"/>
                <a:sym typeface="Calibri"/>
              </a:rPr>
              <a:t>TCP: </a:t>
            </a:r>
            <a:r>
              <a:rPr lang="en-US" sz="3200" b="0" i="0" u="none" strike="noStrike" cap="none">
                <a:solidFill>
                  <a:srgbClr val="000000"/>
                </a:solidFill>
                <a:latin typeface="Calibri"/>
                <a:ea typeface="Calibri"/>
                <a:cs typeface="Calibri"/>
                <a:sym typeface="Calibri"/>
              </a:rPr>
              <a:t>demultiplexing using 4-tuple: source and destination IP addresses, and port numbers</a:t>
            </a:r>
            <a:endParaRPr/>
          </a:p>
          <a:p>
            <a:pPr marL="463550" marR="0" lvl="0" indent="-339725"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Multiplexing/demultiplexing happen at </a:t>
            </a:r>
            <a:r>
              <a:rPr lang="en-US" sz="3200" b="0" i="1" u="none" strike="noStrike" cap="none">
                <a:solidFill>
                  <a:srgbClr val="000000"/>
                </a:solidFill>
                <a:latin typeface="Calibri"/>
                <a:ea typeface="Calibri"/>
                <a:cs typeface="Calibri"/>
                <a:sym typeface="Calibri"/>
              </a:rPr>
              <a:t>all</a:t>
            </a:r>
            <a:r>
              <a:rPr lang="en-US" sz="3200" b="0" i="0" u="none" strike="noStrike" cap="none">
                <a:solidFill>
                  <a:srgbClr val="000000"/>
                </a:solidFill>
                <a:latin typeface="Calibri"/>
                <a:ea typeface="Calibri"/>
                <a:cs typeface="Calibri"/>
                <a:sym typeface="Calibri"/>
              </a:rPr>
              <a:t> layers</a:t>
            </a:r>
            <a:endParaRPr sz="2400" b="0" i="0" u="none" strike="noStrike" cap="none">
              <a:solidFill>
                <a:srgbClr val="000000"/>
              </a:solidFill>
              <a:latin typeface="Calibri"/>
              <a:ea typeface="Calibri"/>
              <a:cs typeface="Calibri"/>
              <a:sym typeface="Calibri"/>
            </a:endParaRPr>
          </a:p>
        </p:txBody>
      </p:sp>
      <p:sp>
        <p:nvSpPr>
          <p:cNvPr id="2521" name="Google Shape;2521;p2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30"/>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3: roadmap</a:t>
            </a:r>
            <a:endParaRPr/>
          </a:p>
        </p:txBody>
      </p:sp>
      <p:sp>
        <p:nvSpPr>
          <p:cNvPr id="2528" name="Google Shape;2528;p30"/>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a:p>
          <a:p>
            <a:pPr marL="403225" lvl="0" indent="-285750" algn="l" rtl="0">
              <a:lnSpc>
                <a:spcPct val="90000"/>
              </a:lnSpc>
              <a:spcBef>
                <a:spcPts val="800"/>
              </a:spcBef>
              <a:spcAft>
                <a:spcPts val="0"/>
              </a:spcAft>
              <a:buSzPts val="3200"/>
              <a:buChar char="▪"/>
            </a:pPr>
            <a:r>
              <a:rPr lang="en-US" sz="3200"/>
              <a:t>Connectionless transport: UDP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Evolution of transport-layer functionality</a:t>
            </a:r>
            <a:endParaRPr/>
          </a:p>
          <a:p>
            <a:pPr marL="117475" lvl="0" indent="0" algn="l" rtl="0">
              <a:lnSpc>
                <a:spcPct val="90000"/>
              </a:lnSpc>
              <a:spcBef>
                <a:spcPts val="800"/>
              </a:spcBef>
              <a:spcAft>
                <a:spcPts val="0"/>
              </a:spcAft>
              <a:buClr>
                <a:srgbClr val="BFBFBF"/>
              </a:buClr>
              <a:buSzPts val="3200"/>
              <a:buNone/>
            </a:pPr>
            <a:endParaRPr sz="3200">
              <a:solidFill>
                <a:srgbClr val="BFBFBF"/>
              </a:solidFill>
            </a:endParaRPr>
          </a:p>
          <a:p>
            <a:pPr marL="352425" lvl="0" indent="-222250" algn="l" rtl="0">
              <a:lnSpc>
                <a:spcPct val="90000"/>
              </a:lnSpc>
              <a:spcBef>
                <a:spcPts val="1000"/>
              </a:spcBef>
              <a:spcAft>
                <a:spcPts val="0"/>
              </a:spcAft>
              <a:buSzPts val="2400"/>
              <a:buFont typeface="Noto Sans Symbols"/>
              <a:buNone/>
            </a:pPr>
            <a:endParaRPr sz="2400"/>
          </a:p>
        </p:txBody>
      </p:sp>
      <p:sp>
        <p:nvSpPr>
          <p:cNvPr id="2529" name="Google Shape;2529;p3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25</a:t>
            </a:fld>
            <a:endParaRPr/>
          </a:p>
        </p:txBody>
      </p:sp>
      <p:pic>
        <p:nvPicPr>
          <p:cNvPr id="2530" name="Google Shape;2530;p30"/>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3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UDP: User Datagram Protocol</a:t>
            </a:r>
            <a:endParaRPr/>
          </a:p>
        </p:txBody>
      </p:sp>
      <p:sp>
        <p:nvSpPr>
          <p:cNvPr id="2537" name="Google Shape;2537;p31"/>
          <p:cNvSpPr txBox="1"/>
          <p:nvPr/>
        </p:nvSpPr>
        <p:spPr>
          <a:xfrm>
            <a:off x="618385" y="1528553"/>
            <a:ext cx="5550595" cy="2927537"/>
          </a:xfrm>
          <a:prstGeom prst="rect">
            <a:avLst/>
          </a:prstGeom>
          <a:noFill/>
          <a:ln>
            <a:noFill/>
          </a:ln>
        </p:spPr>
        <p:txBody>
          <a:bodyPr spcFirstLastPara="1" wrap="square" lIns="91425" tIns="45700" rIns="91425" bIns="45700" anchor="t" anchorCtr="0">
            <a:normAutofit fontScale="92500"/>
          </a:bodyPr>
          <a:lstStyle/>
          <a:p>
            <a:pPr marL="460375" marR="0" lvl="0" indent="-330200" algn="l" rtl="0">
              <a:lnSpc>
                <a:spcPct val="90000"/>
              </a:lnSpc>
              <a:spcBef>
                <a:spcPts val="0"/>
              </a:spcBef>
              <a:spcAft>
                <a:spcPts val="0"/>
              </a:spcAft>
              <a:buClr>
                <a:srgbClr val="0000A3"/>
              </a:buClr>
              <a:buSzPct val="100000"/>
              <a:buFont typeface="Noto Sans Symbols"/>
              <a:buChar char="▪"/>
            </a:pPr>
            <a:r>
              <a:rPr lang="en-US" sz="3200" b="0" i="0" u="none" strike="noStrike" cap="none">
                <a:solidFill>
                  <a:srgbClr val="000000"/>
                </a:solidFill>
                <a:latin typeface="Calibri"/>
                <a:ea typeface="Calibri"/>
                <a:cs typeface="Calibri"/>
                <a:sym typeface="Calibri"/>
              </a:rPr>
              <a:t>“no frills,” “bare bones” Internet transport protocol</a:t>
            </a:r>
            <a:endParaRPr/>
          </a:p>
          <a:p>
            <a:pPr marL="460375" marR="0" lvl="0" indent="-330200" algn="l" rtl="0">
              <a:lnSpc>
                <a:spcPct val="90000"/>
              </a:lnSpc>
              <a:spcBef>
                <a:spcPts val="1000"/>
              </a:spcBef>
              <a:spcAft>
                <a:spcPts val="0"/>
              </a:spcAft>
              <a:buClr>
                <a:srgbClr val="0000A3"/>
              </a:buClr>
              <a:buSzPct val="100000"/>
              <a:buFont typeface="Noto Sans Symbols"/>
              <a:buChar char="▪"/>
            </a:pPr>
            <a:r>
              <a:rPr lang="en-US" sz="3200" b="0" i="0" u="none" strike="noStrike" cap="none">
                <a:solidFill>
                  <a:srgbClr val="000000"/>
                </a:solidFill>
                <a:latin typeface="Calibri"/>
                <a:ea typeface="Calibri"/>
                <a:cs typeface="Calibri"/>
                <a:sym typeface="Calibri"/>
              </a:rPr>
              <a:t>“best effort” service, UDP segments may be:</a:t>
            </a:r>
            <a:endParaRPr/>
          </a:p>
          <a:p>
            <a:pPr marL="808038" marR="0" lvl="1" indent="-231775" algn="l" rtl="0">
              <a:lnSpc>
                <a:spcPct val="90000"/>
              </a:lnSpc>
              <a:spcBef>
                <a:spcPts val="500"/>
              </a:spcBef>
              <a:spcAft>
                <a:spcPts val="0"/>
              </a:spcAft>
              <a:buClr>
                <a:srgbClr val="0000A8"/>
              </a:buClr>
              <a:buSzPct val="100000"/>
              <a:buFont typeface="Arial"/>
              <a:buChar char="•"/>
            </a:pPr>
            <a:r>
              <a:rPr lang="en-US" sz="3200" b="0" i="0" u="none" strike="noStrike" cap="none">
                <a:solidFill>
                  <a:srgbClr val="000000"/>
                </a:solidFill>
                <a:latin typeface="Calibri"/>
                <a:ea typeface="Calibri"/>
                <a:cs typeface="Calibri"/>
                <a:sym typeface="Calibri"/>
              </a:rPr>
              <a:t>lost</a:t>
            </a:r>
            <a:endParaRPr/>
          </a:p>
          <a:p>
            <a:pPr marL="808038" marR="0" lvl="1" indent="-231775" algn="l" rtl="0">
              <a:lnSpc>
                <a:spcPct val="90000"/>
              </a:lnSpc>
              <a:spcBef>
                <a:spcPts val="500"/>
              </a:spcBef>
              <a:spcAft>
                <a:spcPts val="0"/>
              </a:spcAft>
              <a:buClr>
                <a:srgbClr val="0000A8"/>
              </a:buClr>
              <a:buSzPct val="100000"/>
              <a:buFont typeface="Arial"/>
              <a:buChar char="•"/>
            </a:pPr>
            <a:r>
              <a:rPr lang="en-US" sz="3200" b="0" i="0" u="none" strike="noStrike" cap="none">
                <a:solidFill>
                  <a:srgbClr val="000000"/>
                </a:solidFill>
                <a:latin typeface="Calibri"/>
                <a:ea typeface="Calibri"/>
                <a:cs typeface="Calibri"/>
                <a:sym typeface="Calibri"/>
              </a:rPr>
              <a:t>delivered out-of-order to app</a:t>
            </a:r>
            <a:endParaRPr/>
          </a:p>
        </p:txBody>
      </p:sp>
      <p:grpSp>
        <p:nvGrpSpPr>
          <p:cNvPr id="2538" name="Google Shape;2538;p31"/>
          <p:cNvGrpSpPr/>
          <p:nvPr/>
        </p:nvGrpSpPr>
        <p:grpSpPr>
          <a:xfrm>
            <a:off x="6568225" y="1335368"/>
            <a:ext cx="5029004" cy="5014363"/>
            <a:chOff x="4979987" y="2821302"/>
            <a:chExt cx="6630121" cy="3829830"/>
          </a:xfrm>
        </p:grpSpPr>
        <p:sp>
          <p:nvSpPr>
            <p:cNvPr id="2539" name="Google Shape;2539;p31"/>
            <p:cNvSpPr txBox="1"/>
            <p:nvPr/>
          </p:nvSpPr>
          <p:spPr>
            <a:xfrm>
              <a:off x="5218112" y="3235273"/>
              <a:ext cx="6059488" cy="3044825"/>
            </a:xfrm>
            <a:prstGeom prst="rect">
              <a:avLst/>
            </a:prstGeom>
            <a:noFill/>
            <a:ln>
              <a:noFill/>
            </a:ln>
          </p:spPr>
          <p:txBody>
            <a:bodyPr spcFirstLastPara="1" wrap="square" lIns="91425" tIns="45700" rIns="91425" bIns="45700" anchor="t" anchorCtr="0">
              <a:noAutofit/>
            </a:bodyPr>
            <a:lstStyle/>
            <a:p>
              <a:pPr marL="284163" marR="0" lvl="0" indent="-284163"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no connection establishment (which can add RTT delay)</a:t>
              </a:r>
              <a:endParaRPr/>
            </a:p>
            <a:p>
              <a:pPr marL="284163" marR="0" lvl="0" indent="-284163"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simple: no connection state at sender, receiver</a:t>
              </a:r>
              <a:endParaRPr/>
            </a:p>
            <a:p>
              <a:pPr marL="284163" marR="0" lvl="0" indent="-284163"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small header size</a:t>
              </a:r>
              <a:endParaRPr/>
            </a:p>
            <a:p>
              <a:pPr marL="284163" marR="0" lvl="0" indent="-284163"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no congestion control</a:t>
              </a:r>
              <a:endParaRPr/>
            </a:p>
            <a:p>
              <a:pPr marL="687388" marR="0" lvl="1" indent="-284163"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UDP can blast away as fast as desired!</a:t>
              </a:r>
              <a:endParaRPr/>
            </a:p>
            <a:p>
              <a:pPr marL="687388" marR="0" lvl="1" indent="-284163"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can function in the face of congestion</a:t>
              </a:r>
              <a:endParaRPr/>
            </a:p>
          </p:txBody>
        </p:sp>
        <p:sp>
          <p:nvSpPr>
            <p:cNvPr id="2540" name="Google Shape;2540;p31"/>
            <p:cNvSpPr/>
            <p:nvPr/>
          </p:nvSpPr>
          <p:spPr>
            <a:xfrm>
              <a:off x="4979987" y="2988017"/>
              <a:ext cx="6630121" cy="3663115"/>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41" name="Google Shape;2541;p31"/>
            <p:cNvSpPr txBox="1"/>
            <p:nvPr/>
          </p:nvSpPr>
          <p:spPr>
            <a:xfrm>
              <a:off x="5124449" y="2821302"/>
              <a:ext cx="5102112" cy="378906"/>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99"/>
                </a:buClr>
                <a:buSzPts val="2080"/>
                <a:buFont typeface="Noto Sans Symbols"/>
                <a:buNone/>
              </a:pPr>
              <a:r>
                <a:rPr lang="en-US" sz="3200" b="0" i="0" u="none" strike="noStrike" cap="none">
                  <a:solidFill>
                    <a:srgbClr val="CC0000"/>
                  </a:solidFill>
                  <a:latin typeface="Calibri"/>
                  <a:ea typeface="Calibri"/>
                  <a:cs typeface="Calibri"/>
                  <a:sym typeface="Calibri"/>
                </a:rPr>
                <a:t>Why is there a UDP?</a:t>
              </a:r>
              <a:endParaRPr sz="1800" b="0" i="0" u="none" strike="noStrike" cap="none">
                <a:solidFill>
                  <a:srgbClr val="000000"/>
                </a:solidFill>
                <a:latin typeface="Calibri"/>
                <a:ea typeface="Calibri"/>
                <a:cs typeface="Calibri"/>
                <a:sym typeface="Calibri"/>
              </a:endParaRPr>
            </a:p>
          </p:txBody>
        </p:sp>
      </p:grpSp>
      <p:sp>
        <p:nvSpPr>
          <p:cNvPr id="2542" name="Google Shape;2542;p31"/>
          <p:cNvSpPr txBox="1"/>
          <p:nvPr/>
        </p:nvSpPr>
        <p:spPr>
          <a:xfrm>
            <a:off x="641997" y="4404835"/>
            <a:ext cx="5550595" cy="2060359"/>
          </a:xfrm>
          <a:prstGeom prst="rect">
            <a:avLst/>
          </a:prstGeom>
          <a:noFill/>
          <a:ln>
            <a:noFill/>
          </a:ln>
        </p:spPr>
        <p:txBody>
          <a:bodyPr spcFirstLastPara="1" wrap="square" lIns="91425" tIns="45700" rIns="91425" bIns="45700" anchor="t" anchorCtr="0">
            <a:normAutofit fontScale="92500" lnSpcReduction="10000"/>
          </a:bodyPr>
          <a:lstStyle/>
          <a:p>
            <a:pPr marL="460375" marR="0" lvl="0" indent="-333375" algn="l" rtl="0">
              <a:lnSpc>
                <a:spcPct val="90000"/>
              </a:lnSpc>
              <a:spcBef>
                <a:spcPts val="0"/>
              </a:spcBef>
              <a:spcAft>
                <a:spcPts val="0"/>
              </a:spcAft>
              <a:buClr>
                <a:srgbClr val="0000A3"/>
              </a:buClr>
              <a:buSzPct val="100000"/>
              <a:buFont typeface="Noto Sans Symbols"/>
              <a:buChar char="▪"/>
            </a:pPr>
            <a:r>
              <a:rPr lang="en-US" sz="3200" b="0" i="1" u="none" strike="noStrike" cap="none">
                <a:solidFill>
                  <a:srgbClr val="CC0000"/>
                </a:solidFill>
                <a:latin typeface="Calibri"/>
                <a:ea typeface="Calibri"/>
                <a:cs typeface="Calibri"/>
                <a:sym typeface="Calibri"/>
              </a:rPr>
              <a:t>connectionless:</a:t>
            </a:r>
            <a:endParaRPr sz="3600" b="0" i="0" u="none" strike="noStrike" cap="none">
              <a:solidFill>
                <a:srgbClr val="CC0000"/>
              </a:solidFill>
              <a:latin typeface="Calibri"/>
              <a:ea typeface="Calibri"/>
              <a:cs typeface="Calibri"/>
              <a:sym typeface="Calibri"/>
            </a:endParaRPr>
          </a:p>
          <a:p>
            <a:pPr marL="695325" marR="0" lvl="1" indent="-231775" algn="l" rtl="0">
              <a:lnSpc>
                <a:spcPct val="90000"/>
              </a:lnSpc>
              <a:spcBef>
                <a:spcPts val="500"/>
              </a:spcBef>
              <a:spcAft>
                <a:spcPts val="0"/>
              </a:spcAft>
              <a:buClr>
                <a:srgbClr val="0000A8"/>
              </a:buClr>
              <a:buSzPct val="100000"/>
              <a:buFont typeface="Arial"/>
              <a:buChar char="•"/>
            </a:pPr>
            <a:r>
              <a:rPr lang="en-US" sz="3200" b="0" i="0" u="none" strike="noStrike" cap="none">
                <a:solidFill>
                  <a:srgbClr val="000000"/>
                </a:solidFill>
                <a:latin typeface="Calibri"/>
                <a:ea typeface="Calibri"/>
                <a:cs typeface="Calibri"/>
                <a:sym typeface="Calibri"/>
              </a:rPr>
              <a:t>no handshaking between UDP sender, receiver</a:t>
            </a:r>
            <a:endParaRPr/>
          </a:p>
          <a:p>
            <a:pPr marL="695325" marR="0" lvl="1" indent="-231775" algn="l" rtl="0">
              <a:lnSpc>
                <a:spcPct val="90000"/>
              </a:lnSpc>
              <a:spcBef>
                <a:spcPts val="500"/>
              </a:spcBef>
              <a:spcAft>
                <a:spcPts val="0"/>
              </a:spcAft>
              <a:buClr>
                <a:srgbClr val="0000A8"/>
              </a:buClr>
              <a:buSzPct val="100000"/>
              <a:buFont typeface="Arial"/>
              <a:buChar char="•"/>
            </a:pPr>
            <a:r>
              <a:rPr lang="en-US" sz="3200" b="0" i="0" u="none" strike="noStrike" cap="none">
                <a:solidFill>
                  <a:srgbClr val="000000"/>
                </a:solidFill>
                <a:latin typeface="Calibri"/>
                <a:ea typeface="Calibri"/>
                <a:cs typeface="Calibri"/>
                <a:sym typeface="Calibri"/>
              </a:rPr>
              <a:t>each UDP segment handled independently of others</a:t>
            </a:r>
            <a:endParaRPr/>
          </a:p>
        </p:txBody>
      </p:sp>
      <p:sp>
        <p:nvSpPr>
          <p:cNvPr id="2543" name="Google Shape;2543;p3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2"/>
                                        </p:tgtEl>
                                        <p:attrNameLst>
                                          <p:attrName>style.visibility</p:attrName>
                                        </p:attrNameLst>
                                      </p:cBhvr>
                                      <p:to>
                                        <p:strVal val="visible"/>
                                      </p:to>
                                    </p:set>
                                    <p:animEffect transition="in" filter="fade">
                                      <p:cBhvr>
                                        <p:cTn id="7" dur="500"/>
                                        <p:tgtEl>
                                          <p:spTgt spid="25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38"/>
                                        </p:tgtEl>
                                        <p:attrNameLst>
                                          <p:attrName>style.visibility</p:attrName>
                                        </p:attrNameLst>
                                      </p:cBhvr>
                                      <p:to>
                                        <p:strVal val="visible"/>
                                      </p:to>
                                    </p:set>
                                    <p:animEffect transition="in" filter="fade">
                                      <p:cBhvr>
                                        <p:cTn id="12" dur="500"/>
                                        <p:tgtEl>
                                          <p:spTgt spid="2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32"/>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UDP: User Datagram Protocol</a:t>
            </a:r>
            <a:endParaRPr/>
          </a:p>
        </p:txBody>
      </p:sp>
      <p:sp>
        <p:nvSpPr>
          <p:cNvPr id="2550" name="Google Shape;2550;p32"/>
          <p:cNvSpPr/>
          <p:nvPr/>
        </p:nvSpPr>
        <p:spPr>
          <a:xfrm>
            <a:off x="798690" y="1543058"/>
            <a:ext cx="11100625" cy="4888778"/>
          </a:xfrm>
          <a:prstGeom prst="rect">
            <a:avLst/>
          </a:prstGeom>
          <a:noFill/>
          <a:ln>
            <a:noFill/>
          </a:ln>
        </p:spPr>
        <p:txBody>
          <a:bodyPr spcFirstLastPara="1" wrap="square" lIns="91425" tIns="45700" rIns="91425" bIns="45700" anchor="t" anchorCtr="0">
            <a:noAutofit/>
          </a:bodyPr>
          <a:lstStyle/>
          <a:p>
            <a:pPr marL="292100" marR="0" lvl="0" indent="-292100" algn="l" rtl="0">
              <a:lnSpc>
                <a:spcPct val="85000"/>
              </a:lnSpc>
              <a:spcBef>
                <a:spcPts val="0"/>
              </a:spcBef>
              <a:spcAft>
                <a:spcPts val="0"/>
              </a:spcAft>
              <a:buClr>
                <a:srgbClr val="000099"/>
              </a:buClr>
              <a:buSzPts val="3200"/>
              <a:buFont typeface="Noto Sans Symbols"/>
              <a:buChar char="▪"/>
            </a:pPr>
            <a:r>
              <a:rPr lang="en-US" sz="3200" b="0" i="0" u="none" strike="noStrike" cap="none">
                <a:solidFill>
                  <a:srgbClr val="000000"/>
                </a:solidFill>
                <a:latin typeface="Calibri"/>
                <a:ea typeface="Calibri"/>
                <a:cs typeface="Calibri"/>
                <a:sym typeface="Calibri"/>
              </a:rPr>
              <a:t>UDP use:</a:t>
            </a:r>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streaming multimedia apps (loss tolerant, rate sensitive)</a:t>
            </a:r>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DNS</a:t>
            </a:r>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SNMP</a:t>
            </a:r>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HTTP/3</a:t>
            </a:r>
            <a:endParaRPr/>
          </a:p>
          <a:p>
            <a:pPr marL="292100" marR="0" lvl="0" indent="-292100" algn="l" rtl="0">
              <a:lnSpc>
                <a:spcPct val="85000"/>
              </a:lnSpc>
              <a:spcBef>
                <a:spcPts val="640"/>
              </a:spcBef>
              <a:spcAft>
                <a:spcPts val="0"/>
              </a:spcAft>
              <a:buClr>
                <a:srgbClr val="000099"/>
              </a:buClr>
              <a:buSzPts val="3200"/>
              <a:buFont typeface="Noto Sans Symbols"/>
              <a:buChar char="▪"/>
            </a:pPr>
            <a:r>
              <a:rPr lang="en-US" sz="3200" b="0" i="0" u="none" strike="noStrike" cap="none">
                <a:solidFill>
                  <a:srgbClr val="000000"/>
                </a:solidFill>
                <a:latin typeface="Calibri"/>
                <a:ea typeface="Calibri"/>
                <a:cs typeface="Calibri"/>
                <a:sym typeface="Calibri"/>
              </a:rPr>
              <a:t>if reliable transfer needed over UDP (e.g., HTTP/3): </a:t>
            </a:r>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add needed reliability at application layer</a:t>
            </a:r>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add congestion control at application layer</a:t>
            </a:r>
            <a:endParaRPr/>
          </a:p>
        </p:txBody>
      </p:sp>
      <p:sp>
        <p:nvSpPr>
          <p:cNvPr id="2551" name="Google Shape;2551;p3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0"/>
                                        </p:tgtEl>
                                        <p:attrNameLst>
                                          <p:attrName>style.visibility</p:attrName>
                                        </p:attrNameLst>
                                      </p:cBhvr>
                                      <p:to>
                                        <p:strVal val="visible"/>
                                      </p:to>
                                    </p:set>
                                    <p:animEffect transition="in" filter="fade">
                                      <p:cBhvr>
                                        <p:cTn id="7" dur="500"/>
                                        <p:tgtEl>
                                          <p:spTgt spid="2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3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UDP: User Datagram Protocol </a:t>
            </a:r>
            <a:r>
              <a:rPr lang="en-US" sz="3600"/>
              <a:t>[RFC 768]</a:t>
            </a:r>
            <a:endParaRPr sz="4400"/>
          </a:p>
        </p:txBody>
      </p:sp>
      <p:pic>
        <p:nvPicPr>
          <p:cNvPr id="2558" name="Google Shape;2558;p33"/>
          <p:cNvPicPr preferRelativeResize="0"/>
          <p:nvPr/>
        </p:nvPicPr>
        <p:blipFill rotWithShape="1">
          <a:blip r:embed="rId3">
            <a:alphaModFix/>
          </a:blip>
          <a:srcRect/>
          <a:stretch/>
        </p:blipFill>
        <p:spPr>
          <a:xfrm>
            <a:off x="1885243" y="1232551"/>
            <a:ext cx="6509995" cy="5467403"/>
          </a:xfrm>
          <a:prstGeom prst="rect">
            <a:avLst/>
          </a:prstGeom>
          <a:noFill/>
          <a:ln>
            <a:noFill/>
          </a:ln>
        </p:spPr>
      </p:pic>
      <p:sp>
        <p:nvSpPr>
          <p:cNvPr id="2559" name="Google Shape;2559;p3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sp>
        <p:nvSpPr>
          <p:cNvPr id="2565" name="Google Shape;2565;p34"/>
          <p:cNvSpPr/>
          <p:nvPr/>
        </p:nvSpPr>
        <p:spPr>
          <a:xfrm>
            <a:off x="10295012" y="2167472"/>
            <a:ext cx="890436" cy="291255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566" name="Google Shape;2566;p34"/>
          <p:cNvGrpSpPr/>
          <p:nvPr/>
        </p:nvGrpSpPr>
        <p:grpSpPr>
          <a:xfrm>
            <a:off x="10955688" y="4246759"/>
            <a:ext cx="549832" cy="1070215"/>
            <a:chOff x="4140" y="429"/>
            <a:chExt cx="1425" cy="2396"/>
          </a:xfrm>
        </p:grpSpPr>
        <p:sp>
          <p:nvSpPr>
            <p:cNvPr id="2567" name="Google Shape;2567;p3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68" name="Google Shape;2568;p34"/>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69" name="Google Shape;2569;p3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70" name="Google Shape;2570;p3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71" name="Google Shape;2571;p34"/>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572" name="Google Shape;2572;p34"/>
            <p:cNvGrpSpPr/>
            <p:nvPr/>
          </p:nvGrpSpPr>
          <p:grpSpPr>
            <a:xfrm>
              <a:off x="4751" y="667"/>
              <a:ext cx="580" cy="146"/>
              <a:chOff x="617" y="2567"/>
              <a:chExt cx="724" cy="140"/>
            </a:xfrm>
          </p:grpSpPr>
          <p:sp>
            <p:nvSpPr>
              <p:cNvPr id="2573" name="Google Shape;2573;p34"/>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74" name="Google Shape;2574;p34"/>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575" name="Google Shape;2575;p34"/>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576" name="Google Shape;2576;p34"/>
            <p:cNvGrpSpPr/>
            <p:nvPr/>
          </p:nvGrpSpPr>
          <p:grpSpPr>
            <a:xfrm>
              <a:off x="4745" y="996"/>
              <a:ext cx="580" cy="156"/>
              <a:chOff x="612" y="2570"/>
              <a:chExt cx="724" cy="162"/>
            </a:xfrm>
          </p:grpSpPr>
          <p:sp>
            <p:nvSpPr>
              <p:cNvPr id="2577" name="Google Shape;2577;p34"/>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78" name="Google Shape;2578;p34"/>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579" name="Google Shape;2579;p34"/>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80" name="Google Shape;2580;p34"/>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581" name="Google Shape;2581;p34"/>
            <p:cNvGrpSpPr/>
            <p:nvPr/>
          </p:nvGrpSpPr>
          <p:grpSpPr>
            <a:xfrm>
              <a:off x="4733" y="1627"/>
              <a:ext cx="586" cy="151"/>
              <a:chOff x="611" y="2568"/>
              <a:chExt cx="730" cy="139"/>
            </a:xfrm>
          </p:grpSpPr>
          <p:sp>
            <p:nvSpPr>
              <p:cNvPr id="2582" name="Google Shape;2582;p34"/>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83" name="Google Shape;2583;p34"/>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584" name="Google Shape;2584;p3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585" name="Google Shape;2585;p34"/>
            <p:cNvGrpSpPr/>
            <p:nvPr/>
          </p:nvGrpSpPr>
          <p:grpSpPr>
            <a:xfrm>
              <a:off x="4739" y="1325"/>
              <a:ext cx="580" cy="140"/>
              <a:chOff x="614" y="2566"/>
              <a:chExt cx="723" cy="140"/>
            </a:xfrm>
          </p:grpSpPr>
          <p:sp>
            <p:nvSpPr>
              <p:cNvPr id="2586" name="Google Shape;2586;p34"/>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87" name="Google Shape;2587;p34"/>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588" name="Google Shape;2588;p34"/>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89" name="Google Shape;2589;p3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90" name="Google Shape;2590;p3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91" name="Google Shape;2591;p34"/>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92" name="Google Shape;2592;p3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93" name="Google Shape;2593;p34"/>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94" name="Google Shape;2594;p34"/>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95" name="Google Shape;2595;p34"/>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96" name="Google Shape;2596;p34"/>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2597" name="Google Shape;2597;p34"/>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598" name="Google Shape;2598;p34"/>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599" name="Google Shape;2599;p34"/>
          <p:cNvSpPr txBox="1"/>
          <p:nvPr/>
        </p:nvSpPr>
        <p:spPr>
          <a:xfrm>
            <a:off x="8481037" y="1538123"/>
            <a:ext cx="2066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SNMP server</a:t>
            </a:r>
            <a:endParaRPr/>
          </a:p>
        </p:txBody>
      </p:sp>
      <p:sp>
        <p:nvSpPr>
          <p:cNvPr id="2600" name="Google Shape;2600;p34"/>
          <p:cNvSpPr txBox="1"/>
          <p:nvPr/>
        </p:nvSpPr>
        <p:spPr>
          <a:xfrm>
            <a:off x="1935319" y="1662731"/>
            <a:ext cx="195745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SNMP client</a:t>
            </a:r>
            <a:endParaRPr/>
          </a:p>
        </p:txBody>
      </p:sp>
      <p:grpSp>
        <p:nvGrpSpPr>
          <p:cNvPr id="2601" name="Google Shape;2601;p34"/>
          <p:cNvGrpSpPr/>
          <p:nvPr/>
        </p:nvGrpSpPr>
        <p:grpSpPr>
          <a:xfrm>
            <a:off x="8510352" y="2078288"/>
            <a:ext cx="1946338" cy="2912558"/>
            <a:chOff x="8091785" y="2078288"/>
            <a:chExt cx="2364905" cy="2912558"/>
          </a:xfrm>
        </p:grpSpPr>
        <p:sp>
          <p:nvSpPr>
            <p:cNvPr id="2602" name="Google Shape;2602;p34"/>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2603" name="Google Shape;2603;p34"/>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2604" name="Google Shape;2604;p34"/>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605" name="Google Shape;2605;p34"/>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(UDP)</a:t>
              </a:r>
              <a:endParaRPr/>
            </a:p>
          </p:txBody>
        </p:sp>
        <p:cxnSp>
          <p:nvCxnSpPr>
            <p:cNvPr id="2606" name="Google Shape;2606;p34"/>
            <p:cNvCxnSpPr/>
            <p:nvPr/>
          </p:nvCxnSpPr>
          <p:spPr>
            <a:xfrm>
              <a:off x="8108201" y="3602458"/>
              <a:ext cx="2233387" cy="0"/>
            </a:xfrm>
            <a:prstGeom prst="straightConnector1">
              <a:avLst/>
            </a:prstGeom>
            <a:noFill/>
            <a:ln w="28575" cap="flat" cmpd="sng">
              <a:solidFill>
                <a:srgbClr val="000000"/>
              </a:solidFill>
              <a:prstDash val="solid"/>
              <a:round/>
              <a:headEnd type="none" w="med" len="med"/>
              <a:tailEnd type="none" w="med" len="med"/>
            </a:ln>
          </p:spPr>
        </p:cxnSp>
        <p:sp>
          <p:nvSpPr>
            <p:cNvPr id="2607" name="Google Shape;2607;p34"/>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2608" name="Google Shape;2608;p34"/>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2609" name="Google Shape;2609;p34"/>
            <p:cNvSpPr txBox="1"/>
            <p:nvPr/>
          </p:nvSpPr>
          <p:spPr>
            <a:xfrm>
              <a:off x="8218436" y="3646079"/>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 (IP)</a:t>
              </a:r>
              <a:endParaRPr/>
            </a:p>
          </p:txBody>
        </p:sp>
        <p:cxnSp>
          <p:nvCxnSpPr>
            <p:cNvPr id="2610" name="Google Shape;2610;p34"/>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611" name="Google Shape;2611;p34"/>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612" name="Google Shape;2612;p34"/>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grpSp>
      <p:sp>
        <p:nvSpPr>
          <p:cNvPr id="2613" name="Google Shape;2613;p3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UDP: Transport Layer Actions</a:t>
            </a:r>
            <a:endParaRPr/>
          </a:p>
        </p:txBody>
      </p:sp>
      <p:cxnSp>
        <p:nvCxnSpPr>
          <p:cNvPr id="2614" name="Google Shape;2614;p34"/>
          <p:cNvCxnSpPr>
            <a:stCxn id="2607" idx="2"/>
          </p:cNvCxnSpPr>
          <p:nvPr/>
        </p:nvCxnSpPr>
        <p:spPr>
          <a:xfrm flipH="1">
            <a:off x="7971935" y="4973372"/>
            <a:ext cx="1473600" cy="474300"/>
          </a:xfrm>
          <a:prstGeom prst="straightConnector1">
            <a:avLst/>
          </a:prstGeom>
          <a:noFill/>
          <a:ln w="19050" cap="flat" cmpd="sng">
            <a:solidFill>
              <a:schemeClr val="dk1"/>
            </a:solidFill>
            <a:prstDash val="solid"/>
            <a:miter lim="800000"/>
            <a:headEnd type="none" w="sm" len="sm"/>
            <a:tailEnd type="none" w="sm" len="sm"/>
          </a:ln>
        </p:spPr>
      </p:cxnSp>
      <p:cxnSp>
        <p:nvCxnSpPr>
          <p:cNvPr id="2615" name="Google Shape;2615;p34"/>
          <p:cNvCxnSpPr/>
          <p:nvPr/>
        </p:nvCxnSpPr>
        <p:spPr>
          <a:xfrm>
            <a:off x="2578811" y="5062556"/>
            <a:ext cx="1582832" cy="302617"/>
          </a:xfrm>
          <a:prstGeom prst="straightConnector1">
            <a:avLst/>
          </a:prstGeom>
          <a:noFill/>
          <a:ln w="19050" cap="flat" cmpd="sng">
            <a:solidFill>
              <a:schemeClr val="dk1"/>
            </a:solidFill>
            <a:prstDash val="solid"/>
            <a:miter lim="800000"/>
            <a:headEnd type="none" w="sm" len="sm"/>
            <a:tailEnd type="none" w="sm" len="sm"/>
          </a:ln>
        </p:spPr>
      </p:cxnSp>
      <p:sp>
        <p:nvSpPr>
          <p:cNvPr id="2616" name="Google Shape;2616;p34"/>
          <p:cNvSpPr/>
          <p:nvPr/>
        </p:nvSpPr>
        <p:spPr>
          <a:xfrm>
            <a:off x="4062521" y="4965666"/>
            <a:ext cx="4036903" cy="1028731"/>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2617" name="Google Shape;2617;p34"/>
          <p:cNvSpPr/>
          <p:nvPr/>
        </p:nvSpPr>
        <p:spPr>
          <a:xfrm>
            <a:off x="854349" y="2256655"/>
            <a:ext cx="846644" cy="2922199"/>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618" name="Google Shape;2618;p34"/>
          <p:cNvGrpSpPr/>
          <p:nvPr/>
        </p:nvGrpSpPr>
        <p:grpSpPr>
          <a:xfrm>
            <a:off x="1687770" y="2167472"/>
            <a:ext cx="2131701" cy="2912558"/>
            <a:chOff x="8091785" y="2078288"/>
            <a:chExt cx="2364905" cy="2912558"/>
          </a:xfrm>
        </p:grpSpPr>
        <p:sp>
          <p:nvSpPr>
            <p:cNvPr id="2619" name="Google Shape;2619;p34"/>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2620" name="Google Shape;2620;p34"/>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2621" name="Google Shape;2621;p34"/>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622" name="Google Shape;2622;p34"/>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(UDP)</a:t>
              </a:r>
              <a:endParaRPr/>
            </a:p>
          </p:txBody>
        </p:sp>
        <p:cxnSp>
          <p:nvCxnSpPr>
            <p:cNvPr id="2623" name="Google Shape;2623;p34"/>
            <p:cNvCxnSpPr/>
            <p:nvPr/>
          </p:nvCxnSpPr>
          <p:spPr>
            <a:xfrm>
              <a:off x="8121121" y="3602458"/>
              <a:ext cx="2233388" cy="0"/>
            </a:xfrm>
            <a:prstGeom prst="straightConnector1">
              <a:avLst/>
            </a:prstGeom>
            <a:noFill/>
            <a:ln w="28575" cap="flat" cmpd="sng">
              <a:solidFill>
                <a:srgbClr val="000000"/>
              </a:solidFill>
              <a:prstDash val="solid"/>
              <a:round/>
              <a:headEnd type="none" w="med" len="med"/>
              <a:tailEnd type="none" w="med" len="med"/>
            </a:ln>
          </p:spPr>
        </p:cxnSp>
        <p:sp>
          <p:nvSpPr>
            <p:cNvPr id="2624" name="Google Shape;2624;p34"/>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2625" name="Google Shape;2625;p34"/>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2626" name="Google Shape;2626;p34"/>
            <p:cNvSpPr txBox="1"/>
            <p:nvPr/>
          </p:nvSpPr>
          <p:spPr>
            <a:xfrm>
              <a:off x="8218436" y="3646079"/>
              <a:ext cx="2019294"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 (IP)</a:t>
              </a:r>
              <a:endParaRPr/>
            </a:p>
          </p:txBody>
        </p:sp>
        <p:cxnSp>
          <p:nvCxnSpPr>
            <p:cNvPr id="2627" name="Google Shape;2627;p34"/>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628" name="Google Shape;2628;p34"/>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629" name="Google Shape;2629;p34"/>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grpSp>
      <p:grpSp>
        <p:nvGrpSpPr>
          <p:cNvPr id="2630" name="Google Shape;2630;p34"/>
          <p:cNvGrpSpPr/>
          <p:nvPr/>
        </p:nvGrpSpPr>
        <p:grpSpPr>
          <a:xfrm>
            <a:off x="500734" y="4943580"/>
            <a:ext cx="1026523" cy="597153"/>
            <a:chOff x="7493876" y="2774731"/>
            <a:chExt cx="1481958" cy="894622"/>
          </a:xfrm>
        </p:grpSpPr>
        <p:sp>
          <p:nvSpPr>
            <p:cNvPr id="2631" name="Google Shape;2631;p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632" name="Google Shape;2632;p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633" name="Google Shape;2633;p34"/>
            <p:cNvGrpSpPr/>
            <p:nvPr/>
          </p:nvGrpSpPr>
          <p:grpSpPr>
            <a:xfrm>
              <a:off x="7713663" y="2848339"/>
              <a:ext cx="1042107" cy="425543"/>
              <a:chOff x="7786941" y="2884917"/>
              <a:chExt cx="897649" cy="353919"/>
            </a:xfrm>
          </p:grpSpPr>
          <p:sp>
            <p:nvSpPr>
              <p:cNvPr id="2634" name="Google Shape;2634;p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5" name="Google Shape;2635;p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6" name="Google Shape;2636;p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7" name="Google Shape;2637;p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638" name="Google Shape;2638;p34"/>
          <p:cNvGrpSpPr/>
          <p:nvPr/>
        </p:nvGrpSpPr>
        <p:grpSpPr>
          <a:xfrm>
            <a:off x="2462207" y="2756023"/>
            <a:ext cx="412750" cy="158750"/>
            <a:chOff x="1287" y="2524"/>
            <a:chExt cx="260" cy="100"/>
          </a:xfrm>
        </p:grpSpPr>
        <p:sp>
          <p:nvSpPr>
            <p:cNvPr id="2639" name="Google Shape;2639;p34"/>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640" name="Google Shape;2640;p34"/>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641" name="Google Shape;2641;p34"/>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642" name="Google Shape;2642;p34"/>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643" name="Google Shape;2643;p34"/>
          <p:cNvGrpSpPr/>
          <p:nvPr/>
        </p:nvGrpSpPr>
        <p:grpSpPr>
          <a:xfrm>
            <a:off x="9681144" y="2673610"/>
            <a:ext cx="412750" cy="158750"/>
            <a:chOff x="1287" y="2524"/>
            <a:chExt cx="260" cy="100"/>
          </a:xfrm>
        </p:grpSpPr>
        <p:sp>
          <p:nvSpPr>
            <p:cNvPr id="2644" name="Google Shape;2644;p34"/>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645" name="Google Shape;2645;p34"/>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646" name="Google Shape;2646;p34"/>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647" name="Google Shape;2647;p34"/>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648" name="Google Shape;2648;p3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Transport layer: roadmap</a:t>
            </a:r>
            <a:endParaRPr sz="4400"/>
          </a:p>
        </p:txBody>
      </p:sp>
      <p:sp>
        <p:nvSpPr>
          <p:cNvPr id="55" name="Google Shape;55;p8"/>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SzPts val="3200"/>
              <a:buChar char="▪"/>
            </a:pPr>
            <a:r>
              <a:rPr lang="en-US" sz="3200"/>
              <a:t>Transport-layer services</a:t>
            </a:r>
            <a:endParaRPr/>
          </a:p>
          <a:p>
            <a:pPr marL="403225" lvl="0" indent="-285750" algn="l" rtl="0">
              <a:lnSpc>
                <a:spcPct val="90000"/>
              </a:lnSpc>
              <a:spcBef>
                <a:spcPts val="800"/>
              </a:spcBef>
              <a:spcAft>
                <a:spcPts val="0"/>
              </a:spcAft>
              <a:buSzPts val="3200"/>
              <a:buChar char="▪"/>
            </a:pPr>
            <a:r>
              <a:rPr lang="en-US" sz="3200"/>
              <a:t>Multiplexing and demultiplexing</a:t>
            </a:r>
            <a:endParaRPr/>
          </a:p>
          <a:p>
            <a:pPr marL="403225" lvl="0" indent="-285750" algn="l" rtl="0">
              <a:lnSpc>
                <a:spcPct val="90000"/>
              </a:lnSpc>
              <a:spcBef>
                <a:spcPts val="800"/>
              </a:spcBef>
              <a:spcAft>
                <a:spcPts val="0"/>
              </a:spcAft>
              <a:buSzPts val="3200"/>
              <a:buChar char="▪"/>
            </a:pPr>
            <a:r>
              <a:rPr lang="en-US" sz="3200"/>
              <a:t>Connectionless transport: UDP</a:t>
            </a:r>
            <a:endParaRPr/>
          </a:p>
          <a:p>
            <a:pPr marL="403225" lvl="0" indent="-285750" algn="l" rtl="0">
              <a:lnSpc>
                <a:spcPct val="90000"/>
              </a:lnSpc>
              <a:spcBef>
                <a:spcPts val="800"/>
              </a:spcBef>
              <a:spcAft>
                <a:spcPts val="0"/>
              </a:spcAft>
              <a:buSzPts val="3200"/>
              <a:buChar char="▪"/>
            </a:pPr>
            <a:r>
              <a:rPr lang="en-US" sz="3200"/>
              <a:t>Principles of reliable data transfer </a:t>
            </a:r>
            <a:endParaRPr/>
          </a:p>
          <a:p>
            <a:pPr marL="403225" lvl="0" indent="-285750" algn="l" rtl="0">
              <a:lnSpc>
                <a:spcPct val="90000"/>
              </a:lnSpc>
              <a:spcBef>
                <a:spcPts val="800"/>
              </a:spcBef>
              <a:spcAft>
                <a:spcPts val="0"/>
              </a:spcAft>
              <a:buSzPts val="3200"/>
              <a:buChar char="▪"/>
            </a:pPr>
            <a:r>
              <a:rPr lang="en-US" sz="3200"/>
              <a:t>Connection-oriented transport: TCP</a:t>
            </a:r>
            <a:endParaRPr/>
          </a:p>
          <a:p>
            <a:pPr marL="403225" lvl="0" indent="-285750" algn="l" rtl="0">
              <a:lnSpc>
                <a:spcPct val="90000"/>
              </a:lnSpc>
              <a:spcBef>
                <a:spcPts val="800"/>
              </a:spcBef>
              <a:spcAft>
                <a:spcPts val="0"/>
              </a:spcAft>
              <a:buSzPts val="3200"/>
              <a:buChar char="▪"/>
            </a:pPr>
            <a:r>
              <a:rPr lang="en-US" sz="3200"/>
              <a:t>Principles of congestion control</a:t>
            </a:r>
            <a:endParaRPr/>
          </a:p>
          <a:p>
            <a:pPr marL="403225" lvl="0" indent="-285750" algn="l" rtl="0">
              <a:lnSpc>
                <a:spcPct val="90000"/>
              </a:lnSpc>
              <a:spcBef>
                <a:spcPts val="800"/>
              </a:spcBef>
              <a:spcAft>
                <a:spcPts val="0"/>
              </a:spcAft>
              <a:buSzPts val="3200"/>
              <a:buChar char="▪"/>
            </a:pPr>
            <a:r>
              <a:rPr lang="en-US" sz="3200"/>
              <a:t>TCP congestion control</a:t>
            </a:r>
            <a:endParaRPr/>
          </a:p>
          <a:p>
            <a:pPr marL="403225" lvl="0" indent="-285750" algn="l" rtl="0">
              <a:lnSpc>
                <a:spcPct val="90000"/>
              </a:lnSpc>
              <a:spcBef>
                <a:spcPts val="800"/>
              </a:spcBef>
              <a:spcAft>
                <a:spcPts val="0"/>
              </a:spcAft>
              <a:buSzPts val="3200"/>
              <a:buChar char="▪"/>
            </a:pPr>
            <a:r>
              <a:rPr lang="en-US" sz="3200"/>
              <a:t>Evolution of transport-layer functionality</a:t>
            </a:r>
            <a:endParaRPr/>
          </a:p>
          <a:p>
            <a:pPr marL="352425" lvl="0" indent="-222250" algn="l" rtl="0">
              <a:lnSpc>
                <a:spcPct val="90000"/>
              </a:lnSpc>
              <a:spcBef>
                <a:spcPts val="1000"/>
              </a:spcBef>
              <a:spcAft>
                <a:spcPts val="0"/>
              </a:spcAft>
              <a:buSzPts val="2400"/>
              <a:buFont typeface="Noto Sans Symbols"/>
              <a:buNone/>
            </a:pPr>
            <a:endParaRPr sz="2400"/>
          </a:p>
        </p:txBody>
      </p:sp>
      <p:sp>
        <p:nvSpPr>
          <p:cNvPr id="56" name="Google Shape;56;p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3</a:t>
            </a:fld>
            <a:endParaRPr/>
          </a:p>
        </p:txBody>
      </p:sp>
      <p:pic>
        <p:nvPicPr>
          <p:cNvPr id="57" name="Google Shape;57;p8" descr="A train crossing a bridge over a body of water&#10;&#10;Description automatically generated"/>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grpSp>
        <p:nvGrpSpPr>
          <p:cNvPr id="2654" name="Google Shape;2654;p35"/>
          <p:cNvGrpSpPr/>
          <p:nvPr/>
        </p:nvGrpSpPr>
        <p:grpSpPr>
          <a:xfrm>
            <a:off x="2578811" y="4965666"/>
            <a:ext cx="6866725" cy="1028731"/>
            <a:chOff x="2578811" y="4965666"/>
            <a:chExt cx="6866725" cy="1028731"/>
          </a:xfrm>
        </p:grpSpPr>
        <p:cxnSp>
          <p:nvCxnSpPr>
            <p:cNvPr id="2655" name="Google Shape;2655;p35"/>
            <p:cNvCxnSpPr/>
            <p:nvPr/>
          </p:nvCxnSpPr>
          <p:spPr>
            <a:xfrm>
              <a:off x="2578811" y="5062556"/>
              <a:ext cx="1582832" cy="302617"/>
            </a:xfrm>
            <a:prstGeom prst="straightConnector1">
              <a:avLst/>
            </a:prstGeom>
            <a:noFill/>
            <a:ln w="19050" cap="flat" cmpd="sng">
              <a:solidFill>
                <a:schemeClr val="dk1"/>
              </a:solidFill>
              <a:prstDash val="solid"/>
              <a:miter lim="800000"/>
              <a:headEnd type="none" w="sm" len="sm"/>
              <a:tailEnd type="none" w="sm" len="sm"/>
            </a:ln>
          </p:spPr>
        </p:cxnSp>
        <p:grpSp>
          <p:nvGrpSpPr>
            <p:cNvPr id="2656" name="Google Shape;2656;p35"/>
            <p:cNvGrpSpPr/>
            <p:nvPr/>
          </p:nvGrpSpPr>
          <p:grpSpPr>
            <a:xfrm>
              <a:off x="4062521" y="4965666"/>
              <a:ext cx="5383015" cy="1028731"/>
              <a:chOff x="4062521" y="4965666"/>
              <a:chExt cx="5383015" cy="1028731"/>
            </a:xfrm>
          </p:grpSpPr>
          <p:cxnSp>
            <p:nvCxnSpPr>
              <p:cNvPr id="2657" name="Google Shape;2657;p35"/>
              <p:cNvCxnSpPr/>
              <p:nvPr/>
            </p:nvCxnSpPr>
            <p:spPr>
              <a:xfrm flipH="1">
                <a:off x="7972023" y="4973372"/>
                <a:ext cx="1473513" cy="474391"/>
              </a:xfrm>
              <a:prstGeom prst="straightConnector1">
                <a:avLst/>
              </a:prstGeom>
              <a:noFill/>
              <a:ln w="19050" cap="flat" cmpd="sng">
                <a:solidFill>
                  <a:schemeClr val="dk1"/>
                </a:solidFill>
                <a:prstDash val="solid"/>
                <a:miter lim="800000"/>
                <a:headEnd type="none" w="sm" len="sm"/>
                <a:tailEnd type="none" w="sm" len="sm"/>
              </a:ln>
            </p:spPr>
          </p:cxnSp>
          <p:sp>
            <p:nvSpPr>
              <p:cNvPr id="2658" name="Google Shape;2658;p35"/>
              <p:cNvSpPr/>
              <p:nvPr/>
            </p:nvSpPr>
            <p:spPr>
              <a:xfrm>
                <a:off x="4062521" y="4965666"/>
                <a:ext cx="4036903" cy="1028731"/>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             </a:t>
                </a:r>
                <a:endParaRPr/>
              </a:p>
            </p:txBody>
          </p:sp>
        </p:grpSp>
      </p:grpSp>
      <p:sp>
        <p:nvSpPr>
          <p:cNvPr id="2659" name="Google Shape;2659;p35"/>
          <p:cNvSpPr/>
          <p:nvPr/>
        </p:nvSpPr>
        <p:spPr>
          <a:xfrm>
            <a:off x="10295012" y="2167472"/>
            <a:ext cx="890436" cy="291255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60" name="Google Shape;2660;p35"/>
          <p:cNvSpPr/>
          <p:nvPr/>
        </p:nvSpPr>
        <p:spPr>
          <a:xfrm>
            <a:off x="854349" y="2256655"/>
            <a:ext cx="846644" cy="2922199"/>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661" name="Google Shape;2661;p35"/>
          <p:cNvGrpSpPr/>
          <p:nvPr/>
        </p:nvGrpSpPr>
        <p:grpSpPr>
          <a:xfrm>
            <a:off x="10955688" y="4246759"/>
            <a:ext cx="549832" cy="1070215"/>
            <a:chOff x="4140" y="429"/>
            <a:chExt cx="1425" cy="2396"/>
          </a:xfrm>
        </p:grpSpPr>
        <p:sp>
          <p:nvSpPr>
            <p:cNvPr id="2662" name="Google Shape;2662;p3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63" name="Google Shape;2663;p35"/>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64" name="Google Shape;2664;p3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65" name="Google Shape;2665;p3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66" name="Google Shape;2666;p35"/>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667" name="Google Shape;2667;p35"/>
            <p:cNvGrpSpPr/>
            <p:nvPr/>
          </p:nvGrpSpPr>
          <p:grpSpPr>
            <a:xfrm>
              <a:off x="4751" y="667"/>
              <a:ext cx="580" cy="146"/>
              <a:chOff x="617" y="2567"/>
              <a:chExt cx="724" cy="140"/>
            </a:xfrm>
          </p:grpSpPr>
          <p:sp>
            <p:nvSpPr>
              <p:cNvPr id="2668" name="Google Shape;2668;p35"/>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69" name="Google Shape;2669;p35"/>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670" name="Google Shape;2670;p35"/>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671" name="Google Shape;2671;p35"/>
            <p:cNvGrpSpPr/>
            <p:nvPr/>
          </p:nvGrpSpPr>
          <p:grpSpPr>
            <a:xfrm>
              <a:off x="4745" y="996"/>
              <a:ext cx="580" cy="156"/>
              <a:chOff x="612" y="2570"/>
              <a:chExt cx="724" cy="162"/>
            </a:xfrm>
          </p:grpSpPr>
          <p:sp>
            <p:nvSpPr>
              <p:cNvPr id="2672" name="Google Shape;2672;p35"/>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73" name="Google Shape;2673;p35"/>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674" name="Google Shape;2674;p35"/>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75" name="Google Shape;2675;p35"/>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676" name="Google Shape;2676;p35"/>
            <p:cNvGrpSpPr/>
            <p:nvPr/>
          </p:nvGrpSpPr>
          <p:grpSpPr>
            <a:xfrm>
              <a:off x="4733" y="1627"/>
              <a:ext cx="586" cy="151"/>
              <a:chOff x="611" y="2568"/>
              <a:chExt cx="730" cy="139"/>
            </a:xfrm>
          </p:grpSpPr>
          <p:sp>
            <p:nvSpPr>
              <p:cNvPr id="2677" name="Google Shape;2677;p35"/>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78" name="Google Shape;2678;p35"/>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679" name="Google Shape;2679;p3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680" name="Google Shape;2680;p35"/>
            <p:cNvGrpSpPr/>
            <p:nvPr/>
          </p:nvGrpSpPr>
          <p:grpSpPr>
            <a:xfrm>
              <a:off x="4739" y="1325"/>
              <a:ext cx="580" cy="140"/>
              <a:chOff x="614" y="2566"/>
              <a:chExt cx="723" cy="140"/>
            </a:xfrm>
          </p:grpSpPr>
          <p:sp>
            <p:nvSpPr>
              <p:cNvPr id="2681" name="Google Shape;2681;p35"/>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82" name="Google Shape;2682;p35"/>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683" name="Google Shape;2683;p35"/>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84" name="Google Shape;2684;p3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85" name="Google Shape;2685;p3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86" name="Google Shape;2686;p35"/>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87" name="Google Shape;2687;p3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88" name="Google Shape;2688;p35"/>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89" name="Google Shape;2689;p35"/>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90" name="Google Shape;2690;p35"/>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91" name="Google Shape;2691;p35"/>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2692" name="Google Shape;2692;p35"/>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693" name="Google Shape;2693;p35"/>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694" name="Google Shape;2694;p35"/>
          <p:cNvSpPr txBox="1"/>
          <p:nvPr/>
        </p:nvSpPr>
        <p:spPr>
          <a:xfrm>
            <a:off x="8481037" y="1538123"/>
            <a:ext cx="2066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SNMP server</a:t>
            </a:r>
            <a:endParaRPr/>
          </a:p>
        </p:txBody>
      </p:sp>
      <p:sp>
        <p:nvSpPr>
          <p:cNvPr id="2695" name="Google Shape;2695;p35"/>
          <p:cNvSpPr txBox="1"/>
          <p:nvPr/>
        </p:nvSpPr>
        <p:spPr>
          <a:xfrm>
            <a:off x="1935319" y="1662731"/>
            <a:ext cx="195745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SNMP client</a:t>
            </a:r>
            <a:endParaRPr/>
          </a:p>
        </p:txBody>
      </p:sp>
      <p:grpSp>
        <p:nvGrpSpPr>
          <p:cNvPr id="2696" name="Google Shape;2696;p35"/>
          <p:cNvGrpSpPr/>
          <p:nvPr/>
        </p:nvGrpSpPr>
        <p:grpSpPr>
          <a:xfrm>
            <a:off x="8510352" y="2078288"/>
            <a:ext cx="1946338" cy="2912558"/>
            <a:chOff x="8091785" y="2078288"/>
            <a:chExt cx="2364905" cy="2912558"/>
          </a:xfrm>
        </p:grpSpPr>
        <p:sp>
          <p:nvSpPr>
            <p:cNvPr id="2697" name="Google Shape;2697;p35"/>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2698" name="Google Shape;2698;p35"/>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2699" name="Google Shape;2699;p35"/>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700" name="Google Shape;2700;p35"/>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(UDP)</a:t>
              </a:r>
              <a:endParaRPr/>
            </a:p>
          </p:txBody>
        </p:sp>
        <p:cxnSp>
          <p:nvCxnSpPr>
            <p:cNvPr id="2701" name="Google Shape;2701;p35"/>
            <p:cNvCxnSpPr/>
            <p:nvPr/>
          </p:nvCxnSpPr>
          <p:spPr>
            <a:xfrm>
              <a:off x="8108201" y="3602458"/>
              <a:ext cx="2233387" cy="0"/>
            </a:xfrm>
            <a:prstGeom prst="straightConnector1">
              <a:avLst/>
            </a:prstGeom>
            <a:noFill/>
            <a:ln w="28575" cap="flat" cmpd="sng">
              <a:solidFill>
                <a:srgbClr val="000000"/>
              </a:solidFill>
              <a:prstDash val="solid"/>
              <a:round/>
              <a:headEnd type="none" w="med" len="med"/>
              <a:tailEnd type="none" w="med" len="med"/>
            </a:ln>
          </p:spPr>
        </p:cxnSp>
        <p:sp>
          <p:nvSpPr>
            <p:cNvPr id="2702" name="Google Shape;2702;p35"/>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2703" name="Google Shape;2703;p35"/>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2704" name="Google Shape;2704;p35"/>
            <p:cNvSpPr txBox="1"/>
            <p:nvPr/>
          </p:nvSpPr>
          <p:spPr>
            <a:xfrm>
              <a:off x="8218436" y="3646079"/>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 (IP)</a:t>
              </a:r>
              <a:endParaRPr/>
            </a:p>
          </p:txBody>
        </p:sp>
        <p:cxnSp>
          <p:nvCxnSpPr>
            <p:cNvPr id="2705" name="Google Shape;2705;p35"/>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706" name="Google Shape;2706;p35"/>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707" name="Google Shape;2707;p35"/>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grpSp>
      <p:grpSp>
        <p:nvGrpSpPr>
          <p:cNvPr id="2708" name="Google Shape;2708;p35"/>
          <p:cNvGrpSpPr/>
          <p:nvPr/>
        </p:nvGrpSpPr>
        <p:grpSpPr>
          <a:xfrm>
            <a:off x="1687770" y="2167472"/>
            <a:ext cx="2131701" cy="2912558"/>
            <a:chOff x="8091785" y="2078288"/>
            <a:chExt cx="2364905" cy="2912558"/>
          </a:xfrm>
        </p:grpSpPr>
        <p:sp>
          <p:nvSpPr>
            <p:cNvPr id="2709" name="Google Shape;2709;p35"/>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2710" name="Google Shape;2710;p35"/>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2711" name="Google Shape;2711;p35"/>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712" name="Google Shape;2712;p35"/>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(UDP)</a:t>
              </a:r>
              <a:endParaRPr/>
            </a:p>
          </p:txBody>
        </p:sp>
        <p:cxnSp>
          <p:nvCxnSpPr>
            <p:cNvPr id="2713" name="Google Shape;2713;p35"/>
            <p:cNvCxnSpPr/>
            <p:nvPr/>
          </p:nvCxnSpPr>
          <p:spPr>
            <a:xfrm>
              <a:off x="8121121" y="3602458"/>
              <a:ext cx="2233388" cy="0"/>
            </a:xfrm>
            <a:prstGeom prst="straightConnector1">
              <a:avLst/>
            </a:prstGeom>
            <a:noFill/>
            <a:ln w="28575" cap="flat" cmpd="sng">
              <a:solidFill>
                <a:srgbClr val="000000"/>
              </a:solidFill>
              <a:prstDash val="solid"/>
              <a:round/>
              <a:headEnd type="none" w="med" len="med"/>
              <a:tailEnd type="none" w="med" len="med"/>
            </a:ln>
          </p:spPr>
        </p:cxnSp>
        <p:sp>
          <p:nvSpPr>
            <p:cNvPr id="2714" name="Google Shape;2714;p35"/>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2715" name="Google Shape;2715;p35"/>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2716" name="Google Shape;2716;p35"/>
            <p:cNvSpPr txBox="1"/>
            <p:nvPr/>
          </p:nvSpPr>
          <p:spPr>
            <a:xfrm>
              <a:off x="8218436" y="3646079"/>
              <a:ext cx="2019294"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 (IP)</a:t>
              </a:r>
              <a:endParaRPr/>
            </a:p>
          </p:txBody>
        </p:sp>
        <p:cxnSp>
          <p:nvCxnSpPr>
            <p:cNvPr id="2717" name="Google Shape;2717;p35"/>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718" name="Google Shape;2718;p35"/>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719" name="Google Shape;2719;p35"/>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grpSp>
      <p:grpSp>
        <p:nvGrpSpPr>
          <p:cNvPr id="2720" name="Google Shape;2720;p35"/>
          <p:cNvGrpSpPr/>
          <p:nvPr/>
        </p:nvGrpSpPr>
        <p:grpSpPr>
          <a:xfrm>
            <a:off x="500734" y="4943580"/>
            <a:ext cx="1026523" cy="597153"/>
            <a:chOff x="7493876" y="2774731"/>
            <a:chExt cx="1481958" cy="894622"/>
          </a:xfrm>
        </p:grpSpPr>
        <p:sp>
          <p:nvSpPr>
            <p:cNvPr id="2721" name="Google Shape;2721;p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22" name="Google Shape;2722;p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23" name="Google Shape;2723;p35"/>
            <p:cNvGrpSpPr/>
            <p:nvPr/>
          </p:nvGrpSpPr>
          <p:grpSpPr>
            <a:xfrm>
              <a:off x="7713663" y="2848339"/>
              <a:ext cx="1042107" cy="425543"/>
              <a:chOff x="7786941" y="2884917"/>
              <a:chExt cx="897649" cy="353919"/>
            </a:xfrm>
          </p:grpSpPr>
          <p:sp>
            <p:nvSpPr>
              <p:cNvPr id="2724" name="Google Shape;2724;p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25" name="Google Shape;2725;p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26" name="Google Shape;2726;p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27" name="Google Shape;2727;p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2728" name="Google Shape;2728;p3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UDP: Transport Layer Actions</a:t>
            </a:r>
            <a:endParaRPr/>
          </a:p>
        </p:txBody>
      </p:sp>
      <p:grpSp>
        <p:nvGrpSpPr>
          <p:cNvPr id="2729" name="Google Shape;2729;p35"/>
          <p:cNvGrpSpPr/>
          <p:nvPr/>
        </p:nvGrpSpPr>
        <p:grpSpPr>
          <a:xfrm>
            <a:off x="2462207" y="2756023"/>
            <a:ext cx="412750" cy="158750"/>
            <a:chOff x="1287" y="2524"/>
            <a:chExt cx="260" cy="100"/>
          </a:xfrm>
        </p:grpSpPr>
        <p:sp>
          <p:nvSpPr>
            <p:cNvPr id="2730" name="Google Shape;2730;p35"/>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731" name="Google Shape;2731;p35"/>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732" name="Google Shape;2732;p35"/>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733" name="Google Shape;2733;p35"/>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734" name="Google Shape;2734;p35"/>
          <p:cNvGrpSpPr/>
          <p:nvPr/>
        </p:nvGrpSpPr>
        <p:grpSpPr>
          <a:xfrm>
            <a:off x="9681144" y="2673610"/>
            <a:ext cx="412750" cy="158750"/>
            <a:chOff x="1287" y="2524"/>
            <a:chExt cx="260" cy="100"/>
          </a:xfrm>
        </p:grpSpPr>
        <p:sp>
          <p:nvSpPr>
            <p:cNvPr id="2735" name="Google Shape;2735;p35"/>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736" name="Google Shape;2736;p35"/>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737" name="Google Shape;2737;p35"/>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738" name="Google Shape;2738;p35"/>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739" name="Google Shape;2739;p35"/>
          <p:cNvSpPr txBox="1"/>
          <p:nvPr/>
        </p:nvSpPr>
        <p:spPr>
          <a:xfrm>
            <a:off x="4212477" y="1830701"/>
            <a:ext cx="389834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UDP sender actions:</a:t>
            </a:r>
            <a:endParaRPr/>
          </a:p>
          <a:p>
            <a:pPr marL="285750" marR="0" lvl="0" indent="-92075" algn="l" rtl="0">
              <a:lnSpc>
                <a:spcPct val="100000"/>
              </a:lnSpc>
              <a:spcBef>
                <a:spcPts val="0"/>
              </a:spcBef>
              <a:spcAft>
                <a:spcPts val="0"/>
              </a:spcAft>
              <a:buClr>
                <a:srgbClr val="0200A3"/>
              </a:buClr>
              <a:buSzPts val="2000"/>
              <a:buFont typeface="Noto Sans Symbols"/>
              <a:buNone/>
            </a:pPr>
            <a:endParaRPr sz="2000" b="0" i="0" u="none" strike="noStrike" cap="none">
              <a:solidFill>
                <a:srgbClr val="000000"/>
              </a:solidFill>
              <a:latin typeface="Calibri"/>
              <a:ea typeface="Calibri"/>
              <a:cs typeface="Calibri"/>
              <a:sym typeface="Calibri"/>
            </a:endParaRPr>
          </a:p>
        </p:txBody>
      </p:sp>
      <p:sp>
        <p:nvSpPr>
          <p:cNvPr id="2740" name="Google Shape;2740;p35"/>
          <p:cNvSpPr/>
          <p:nvPr/>
        </p:nvSpPr>
        <p:spPr>
          <a:xfrm>
            <a:off x="8502120" y="2078245"/>
            <a:ext cx="1986815" cy="2938360"/>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741" name="Google Shape;2741;p35"/>
          <p:cNvGrpSpPr/>
          <p:nvPr/>
        </p:nvGrpSpPr>
        <p:grpSpPr>
          <a:xfrm>
            <a:off x="9130164" y="2303106"/>
            <a:ext cx="1259074" cy="369332"/>
            <a:chOff x="8934916" y="2775692"/>
            <a:chExt cx="1259074" cy="369332"/>
          </a:xfrm>
        </p:grpSpPr>
        <p:sp>
          <p:nvSpPr>
            <p:cNvPr id="2742" name="Google Shape;2742;p35"/>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43" name="Google Shape;2743;p35"/>
            <p:cNvSpPr txBox="1"/>
            <p:nvPr/>
          </p:nvSpPr>
          <p:spPr>
            <a:xfrm>
              <a:off x="8934916" y="2775692"/>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SNMP msg</a:t>
              </a:r>
              <a:endParaRPr/>
            </a:p>
          </p:txBody>
        </p:sp>
      </p:grpSp>
      <p:sp>
        <p:nvSpPr>
          <p:cNvPr id="2744" name="Google Shape;2744;p35"/>
          <p:cNvSpPr txBox="1"/>
          <p:nvPr/>
        </p:nvSpPr>
        <p:spPr>
          <a:xfrm>
            <a:off x="4391544" y="2325099"/>
            <a:ext cx="3825456" cy="1036887"/>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is passed an application-layer message</a:t>
            </a:r>
            <a:endParaRPr/>
          </a:p>
        </p:txBody>
      </p:sp>
      <p:sp>
        <p:nvSpPr>
          <p:cNvPr id="2745" name="Google Shape;2745;p35"/>
          <p:cNvSpPr txBox="1"/>
          <p:nvPr/>
        </p:nvSpPr>
        <p:spPr>
          <a:xfrm>
            <a:off x="4388186" y="2990916"/>
            <a:ext cx="3825456" cy="1036887"/>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determines UDP segment header fields values</a:t>
            </a:r>
            <a:endParaRPr/>
          </a:p>
        </p:txBody>
      </p:sp>
      <p:sp>
        <p:nvSpPr>
          <p:cNvPr id="2746" name="Google Shape;2746;p35"/>
          <p:cNvSpPr txBox="1"/>
          <p:nvPr/>
        </p:nvSpPr>
        <p:spPr>
          <a:xfrm>
            <a:off x="4376692" y="3592863"/>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creates UDP segment</a:t>
            </a:r>
            <a:endParaRPr/>
          </a:p>
        </p:txBody>
      </p:sp>
      <p:sp>
        <p:nvSpPr>
          <p:cNvPr id="2747" name="Google Shape;2747;p35"/>
          <p:cNvSpPr txBox="1"/>
          <p:nvPr/>
        </p:nvSpPr>
        <p:spPr>
          <a:xfrm>
            <a:off x="4381369" y="4025163"/>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passes segment to IP</a:t>
            </a:r>
            <a:endParaRPr/>
          </a:p>
        </p:txBody>
      </p:sp>
      <p:sp>
        <p:nvSpPr>
          <p:cNvPr id="2748" name="Google Shape;2748;p35"/>
          <p:cNvSpPr/>
          <p:nvPr/>
        </p:nvSpPr>
        <p:spPr>
          <a:xfrm>
            <a:off x="169333" y="1343378"/>
            <a:ext cx="3723445" cy="4402666"/>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749" name="Google Shape;2749;p35"/>
          <p:cNvGrpSpPr/>
          <p:nvPr/>
        </p:nvGrpSpPr>
        <p:grpSpPr>
          <a:xfrm>
            <a:off x="8473556" y="2992506"/>
            <a:ext cx="1259074" cy="338554"/>
            <a:chOff x="8964789" y="2639236"/>
            <a:chExt cx="1259074" cy="338554"/>
          </a:xfrm>
        </p:grpSpPr>
        <p:sp>
          <p:nvSpPr>
            <p:cNvPr id="2750" name="Google Shape;2750;p35"/>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51" name="Google Shape;2751;p35"/>
            <p:cNvSpPr txBox="1"/>
            <p:nvPr/>
          </p:nvSpPr>
          <p:spPr>
            <a:xfrm>
              <a:off x="8964789" y="2639236"/>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UDP</a:t>
              </a:r>
              <a:r>
                <a:rPr lang="en-US" sz="1600" b="0" i="0" u="none" strike="noStrike" cap="none" baseline="-25000">
                  <a:solidFill>
                    <a:srgbClr val="000000"/>
                  </a:solidFill>
                  <a:latin typeface="Calibri"/>
                  <a:ea typeface="Calibri"/>
                  <a:cs typeface="Calibri"/>
                  <a:sym typeface="Calibri"/>
                </a:rPr>
                <a:t>h</a:t>
              </a:r>
              <a:endParaRPr sz="1600" b="0" i="0" u="none" strike="noStrike" cap="none" baseline="-25000">
                <a:solidFill>
                  <a:srgbClr val="000000"/>
                </a:solidFill>
                <a:latin typeface="Calibri"/>
                <a:ea typeface="Calibri"/>
                <a:cs typeface="Calibri"/>
                <a:sym typeface="Calibri"/>
              </a:endParaRPr>
            </a:p>
          </p:txBody>
        </p:sp>
      </p:grpSp>
      <p:grpSp>
        <p:nvGrpSpPr>
          <p:cNvPr id="2752" name="Google Shape;2752;p35"/>
          <p:cNvGrpSpPr/>
          <p:nvPr/>
        </p:nvGrpSpPr>
        <p:grpSpPr>
          <a:xfrm>
            <a:off x="8545052" y="3003638"/>
            <a:ext cx="1818022" cy="369332"/>
            <a:chOff x="7863122" y="5632673"/>
            <a:chExt cx="1818022" cy="369332"/>
          </a:xfrm>
        </p:grpSpPr>
        <p:grpSp>
          <p:nvGrpSpPr>
            <p:cNvPr id="2753" name="Google Shape;2753;p35"/>
            <p:cNvGrpSpPr/>
            <p:nvPr/>
          </p:nvGrpSpPr>
          <p:grpSpPr>
            <a:xfrm>
              <a:off x="7863122" y="5638955"/>
              <a:ext cx="1259074" cy="338554"/>
              <a:chOff x="8964789" y="2648929"/>
              <a:chExt cx="1259074" cy="338554"/>
            </a:xfrm>
          </p:grpSpPr>
          <p:sp>
            <p:nvSpPr>
              <p:cNvPr id="2754" name="Google Shape;2754;p35"/>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55" name="Google Shape;2755;p35"/>
              <p:cNvSpPr txBox="1"/>
              <p:nvPr/>
            </p:nvSpPr>
            <p:spPr>
              <a:xfrm>
                <a:off x="8964789" y="2648929"/>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UDP</a:t>
                </a:r>
                <a:r>
                  <a:rPr lang="en-US" sz="1600" b="0" i="0" u="none" strike="noStrike" cap="none" baseline="-25000">
                    <a:solidFill>
                      <a:srgbClr val="000000"/>
                    </a:solidFill>
                    <a:latin typeface="Calibri"/>
                    <a:ea typeface="Calibri"/>
                    <a:cs typeface="Calibri"/>
                    <a:sym typeface="Calibri"/>
                  </a:rPr>
                  <a:t>h</a:t>
                </a:r>
                <a:endParaRPr sz="1600" b="0" i="0" u="none" strike="noStrike" cap="none" baseline="-25000">
                  <a:solidFill>
                    <a:srgbClr val="000000"/>
                  </a:solidFill>
                  <a:latin typeface="Calibri"/>
                  <a:ea typeface="Calibri"/>
                  <a:cs typeface="Calibri"/>
                  <a:sym typeface="Calibri"/>
                </a:endParaRPr>
              </a:p>
            </p:txBody>
          </p:sp>
        </p:grpSp>
        <p:grpSp>
          <p:nvGrpSpPr>
            <p:cNvPr id="2756" name="Google Shape;2756;p35"/>
            <p:cNvGrpSpPr/>
            <p:nvPr/>
          </p:nvGrpSpPr>
          <p:grpSpPr>
            <a:xfrm>
              <a:off x="8422070" y="5632673"/>
              <a:ext cx="1259074" cy="369332"/>
              <a:chOff x="8934916" y="2778923"/>
              <a:chExt cx="1259074" cy="369332"/>
            </a:xfrm>
          </p:grpSpPr>
          <p:sp>
            <p:nvSpPr>
              <p:cNvPr id="2757" name="Google Shape;2757;p35"/>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58" name="Google Shape;2758;p35"/>
              <p:cNvSpPr txBox="1"/>
              <p:nvPr/>
            </p:nvSpPr>
            <p:spPr>
              <a:xfrm>
                <a:off x="8934916" y="2778923"/>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SNMP msg</a:t>
                </a:r>
                <a:endParaRPr/>
              </a:p>
            </p:txBody>
          </p:sp>
        </p:grpSp>
      </p:grpSp>
      <p:sp>
        <p:nvSpPr>
          <p:cNvPr id="2759" name="Google Shape;2759;p3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1"/>
                                        </p:tgtEl>
                                        <p:attrNameLst>
                                          <p:attrName>style.visibility</p:attrName>
                                        </p:attrNameLst>
                                      </p:cBhvr>
                                      <p:to>
                                        <p:strVal val="visible"/>
                                      </p:to>
                                    </p:set>
                                    <p:animEffect transition="in" filter="fade">
                                      <p:cBhvr>
                                        <p:cTn id="7" dur="500"/>
                                        <p:tgtEl>
                                          <p:spTgt spid="2741"/>
                                        </p:tgtEl>
                                      </p:cBhvr>
                                    </p:animEffect>
                                  </p:childTnLst>
                                </p:cTn>
                              </p:par>
                              <p:par>
                                <p:cTn id="8" presetID="10" presetClass="entr" presetSubtype="0" fill="hold" nodeType="withEffect">
                                  <p:stCondLst>
                                    <p:cond delay="0"/>
                                  </p:stCondLst>
                                  <p:childTnLst>
                                    <p:set>
                                      <p:cBhvr>
                                        <p:cTn id="9" dur="1" fill="hold">
                                          <p:stCondLst>
                                            <p:cond delay="0"/>
                                          </p:stCondLst>
                                        </p:cTn>
                                        <p:tgtEl>
                                          <p:spTgt spid="2744"/>
                                        </p:tgtEl>
                                        <p:attrNameLst>
                                          <p:attrName>style.visibility</p:attrName>
                                        </p:attrNameLst>
                                      </p:cBhvr>
                                      <p:to>
                                        <p:strVal val="visible"/>
                                      </p:to>
                                    </p:set>
                                    <p:animEffect transition="in" filter="fade">
                                      <p:cBhvr>
                                        <p:cTn id="10" dur="500"/>
                                        <p:tgtEl>
                                          <p:spTgt spid="27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49"/>
                                        </p:tgtEl>
                                        <p:attrNameLst>
                                          <p:attrName>style.visibility</p:attrName>
                                        </p:attrNameLst>
                                      </p:cBhvr>
                                      <p:to>
                                        <p:strVal val="visible"/>
                                      </p:to>
                                    </p:set>
                                    <p:animEffect transition="in" filter="fade">
                                      <p:cBhvr>
                                        <p:cTn id="15" dur="500"/>
                                        <p:tgtEl>
                                          <p:spTgt spid="2749"/>
                                        </p:tgtEl>
                                      </p:cBhvr>
                                    </p:animEffect>
                                  </p:childTnLst>
                                </p:cTn>
                              </p:par>
                              <p:par>
                                <p:cTn id="16" presetID="10" presetClass="entr" presetSubtype="0" fill="hold" nodeType="withEffect">
                                  <p:stCondLst>
                                    <p:cond delay="0"/>
                                  </p:stCondLst>
                                  <p:childTnLst>
                                    <p:set>
                                      <p:cBhvr>
                                        <p:cTn id="17" dur="1" fill="hold">
                                          <p:stCondLst>
                                            <p:cond delay="0"/>
                                          </p:stCondLst>
                                        </p:cTn>
                                        <p:tgtEl>
                                          <p:spTgt spid="2745"/>
                                        </p:tgtEl>
                                        <p:attrNameLst>
                                          <p:attrName>style.visibility</p:attrName>
                                        </p:attrNameLst>
                                      </p:cBhvr>
                                      <p:to>
                                        <p:strVal val="visible"/>
                                      </p:to>
                                    </p:set>
                                    <p:animEffect transition="in" filter="fade">
                                      <p:cBhvr>
                                        <p:cTn id="18" dur="500"/>
                                        <p:tgtEl>
                                          <p:spTgt spid="27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749"/>
                                        </p:tgtEl>
                                      </p:cBhvr>
                                    </p:animEffect>
                                    <p:set>
                                      <p:cBhvr>
                                        <p:cTn id="23" dur="1" fill="hold">
                                          <p:stCondLst>
                                            <p:cond delay="500"/>
                                          </p:stCondLst>
                                        </p:cTn>
                                        <p:tgtEl>
                                          <p:spTgt spid="274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741"/>
                                        </p:tgtEl>
                                      </p:cBhvr>
                                    </p:animEffect>
                                    <p:set>
                                      <p:cBhvr>
                                        <p:cTn id="26" dur="1" fill="hold">
                                          <p:stCondLst>
                                            <p:cond delay="500"/>
                                          </p:stCondLst>
                                        </p:cTn>
                                        <p:tgtEl>
                                          <p:spTgt spid="2741"/>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752"/>
                                        </p:tgtEl>
                                        <p:attrNameLst>
                                          <p:attrName>style.visibility</p:attrName>
                                        </p:attrNameLst>
                                      </p:cBhvr>
                                      <p:to>
                                        <p:strVal val="visible"/>
                                      </p:to>
                                    </p:set>
                                    <p:animEffect transition="in" filter="fade">
                                      <p:cBhvr>
                                        <p:cTn id="30" dur="500"/>
                                        <p:tgtEl>
                                          <p:spTgt spid="2752"/>
                                        </p:tgtEl>
                                      </p:cBhvr>
                                    </p:animEffect>
                                  </p:childTnLst>
                                </p:cTn>
                              </p:par>
                              <p:par>
                                <p:cTn id="31" presetID="10" presetClass="entr" presetSubtype="0" fill="hold" nodeType="withEffect">
                                  <p:stCondLst>
                                    <p:cond delay="0"/>
                                  </p:stCondLst>
                                  <p:childTnLst>
                                    <p:set>
                                      <p:cBhvr>
                                        <p:cTn id="32" dur="1" fill="hold">
                                          <p:stCondLst>
                                            <p:cond delay="0"/>
                                          </p:stCondLst>
                                        </p:cTn>
                                        <p:tgtEl>
                                          <p:spTgt spid="2746"/>
                                        </p:tgtEl>
                                        <p:attrNameLst>
                                          <p:attrName>style.visibility</p:attrName>
                                        </p:attrNameLst>
                                      </p:cBhvr>
                                      <p:to>
                                        <p:strVal val="visible"/>
                                      </p:to>
                                    </p:set>
                                    <p:animEffect transition="in" filter="fade">
                                      <p:cBhvr>
                                        <p:cTn id="33" dur="500"/>
                                        <p:tgtEl>
                                          <p:spTgt spid="27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47"/>
                                        </p:tgtEl>
                                        <p:attrNameLst>
                                          <p:attrName>style.visibility</p:attrName>
                                        </p:attrNameLst>
                                      </p:cBhvr>
                                      <p:to>
                                        <p:strVal val="visible"/>
                                      </p:to>
                                    </p:set>
                                    <p:animEffect transition="in" filter="fade">
                                      <p:cBhvr>
                                        <p:cTn id="38" dur="500"/>
                                        <p:tgtEl>
                                          <p:spTgt spid="2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36"/>
          <p:cNvSpPr/>
          <p:nvPr/>
        </p:nvSpPr>
        <p:spPr>
          <a:xfrm>
            <a:off x="10295012" y="2167472"/>
            <a:ext cx="890436" cy="291255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66" name="Google Shape;2766;p36"/>
          <p:cNvSpPr/>
          <p:nvPr/>
        </p:nvSpPr>
        <p:spPr>
          <a:xfrm>
            <a:off x="854349" y="2256655"/>
            <a:ext cx="846644" cy="2922199"/>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767" name="Google Shape;2767;p36"/>
          <p:cNvGrpSpPr/>
          <p:nvPr/>
        </p:nvGrpSpPr>
        <p:grpSpPr>
          <a:xfrm>
            <a:off x="10955688" y="4246759"/>
            <a:ext cx="549832" cy="1070215"/>
            <a:chOff x="4140" y="429"/>
            <a:chExt cx="1425" cy="2396"/>
          </a:xfrm>
        </p:grpSpPr>
        <p:sp>
          <p:nvSpPr>
            <p:cNvPr id="2768" name="Google Shape;2768;p3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69" name="Google Shape;2769;p36"/>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70" name="Google Shape;2770;p3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71" name="Google Shape;2771;p3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72" name="Google Shape;2772;p36"/>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773" name="Google Shape;2773;p36"/>
            <p:cNvGrpSpPr/>
            <p:nvPr/>
          </p:nvGrpSpPr>
          <p:grpSpPr>
            <a:xfrm>
              <a:off x="4751" y="667"/>
              <a:ext cx="580" cy="146"/>
              <a:chOff x="617" y="2567"/>
              <a:chExt cx="724" cy="140"/>
            </a:xfrm>
          </p:grpSpPr>
          <p:sp>
            <p:nvSpPr>
              <p:cNvPr id="2774" name="Google Shape;2774;p36"/>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75" name="Google Shape;2775;p36"/>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776" name="Google Shape;2776;p36"/>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777" name="Google Shape;2777;p36"/>
            <p:cNvGrpSpPr/>
            <p:nvPr/>
          </p:nvGrpSpPr>
          <p:grpSpPr>
            <a:xfrm>
              <a:off x="4745" y="996"/>
              <a:ext cx="580" cy="156"/>
              <a:chOff x="612" y="2570"/>
              <a:chExt cx="724" cy="162"/>
            </a:xfrm>
          </p:grpSpPr>
          <p:sp>
            <p:nvSpPr>
              <p:cNvPr id="2778" name="Google Shape;2778;p36"/>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79" name="Google Shape;2779;p36"/>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780" name="Google Shape;2780;p36"/>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81" name="Google Shape;2781;p36"/>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782" name="Google Shape;2782;p36"/>
            <p:cNvGrpSpPr/>
            <p:nvPr/>
          </p:nvGrpSpPr>
          <p:grpSpPr>
            <a:xfrm>
              <a:off x="4733" y="1627"/>
              <a:ext cx="586" cy="151"/>
              <a:chOff x="611" y="2568"/>
              <a:chExt cx="730" cy="139"/>
            </a:xfrm>
          </p:grpSpPr>
          <p:sp>
            <p:nvSpPr>
              <p:cNvPr id="2783" name="Google Shape;2783;p36"/>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84" name="Google Shape;2784;p36"/>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785" name="Google Shape;2785;p3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2786" name="Google Shape;2786;p36"/>
            <p:cNvGrpSpPr/>
            <p:nvPr/>
          </p:nvGrpSpPr>
          <p:grpSpPr>
            <a:xfrm>
              <a:off x="4739" y="1325"/>
              <a:ext cx="580" cy="140"/>
              <a:chOff x="614" y="2566"/>
              <a:chExt cx="723" cy="140"/>
            </a:xfrm>
          </p:grpSpPr>
          <p:sp>
            <p:nvSpPr>
              <p:cNvPr id="2787" name="Google Shape;2787;p36"/>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88" name="Google Shape;2788;p36"/>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789" name="Google Shape;2789;p36"/>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90" name="Google Shape;2790;p3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91" name="Google Shape;2791;p3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92" name="Google Shape;2792;p36"/>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93" name="Google Shape;2793;p3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94" name="Google Shape;2794;p36"/>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95" name="Google Shape;2795;p36"/>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96" name="Google Shape;2796;p36"/>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97" name="Google Shape;2797;p36"/>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2798" name="Google Shape;2798;p36"/>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2799" name="Google Shape;2799;p36"/>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2800" name="Google Shape;2800;p36"/>
          <p:cNvSpPr txBox="1"/>
          <p:nvPr/>
        </p:nvSpPr>
        <p:spPr>
          <a:xfrm>
            <a:off x="8481037" y="1538123"/>
            <a:ext cx="2066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SNMP server</a:t>
            </a:r>
            <a:endParaRPr/>
          </a:p>
        </p:txBody>
      </p:sp>
      <p:sp>
        <p:nvSpPr>
          <p:cNvPr id="2801" name="Google Shape;2801;p36"/>
          <p:cNvSpPr txBox="1"/>
          <p:nvPr/>
        </p:nvSpPr>
        <p:spPr>
          <a:xfrm>
            <a:off x="1935319" y="1662731"/>
            <a:ext cx="195745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SNMP client</a:t>
            </a:r>
            <a:endParaRPr/>
          </a:p>
        </p:txBody>
      </p:sp>
      <p:grpSp>
        <p:nvGrpSpPr>
          <p:cNvPr id="2802" name="Google Shape;2802;p36"/>
          <p:cNvGrpSpPr/>
          <p:nvPr/>
        </p:nvGrpSpPr>
        <p:grpSpPr>
          <a:xfrm>
            <a:off x="8510352" y="2078288"/>
            <a:ext cx="1946338" cy="2912558"/>
            <a:chOff x="8091785" y="2078288"/>
            <a:chExt cx="2364905" cy="2912558"/>
          </a:xfrm>
        </p:grpSpPr>
        <p:sp>
          <p:nvSpPr>
            <p:cNvPr id="2803" name="Google Shape;2803;p36"/>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2804" name="Google Shape;2804;p36"/>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2805" name="Google Shape;2805;p36"/>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806" name="Google Shape;2806;p36"/>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(UDP)</a:t>
              </a:r>
              <a:endParaRPr/>
            </a:p>
          </p:txBody>
        </p:sp>
        <p:cxnSp>
          <p:nvCxnSpPr>
            <p:cNvPr id="2807" name="Google Shape;2807;p36"/>
            <p:cNvCxnSpPr/>
            <p:nvPr/>
          </p:nvCxnSpPr>
          <p:spPr>
            <a:xfrm>
              <a:off x="8108201" y="3602458"/>
              <a:ext cx="2233387" cy="0"/>
            </a:xfrm>
            <a:prstGeom prst="straightConnector1">
              <a:avLst/>
            </a:prstGeom>
            <a:noFill/>
            <a:ln w="28575" cap="flat" cmpd="sng">
              <a:solidFill>
                <a:srgbClr val="000000"/>
              </a:solidFill>
              <a:prstDash val="solid"/>
              <a:round/>
              <a:headEnd type="none" w="med" len="med"/>
              <a:tailEnd type="none" w="med" len="med"/>
            </a:ln>
          </p:spPr>
        </p:cxnSp>
        <p:sp>
          <p:nvSpPr>
            <p:cNvPr id="2808" name="Google Shape;2808;p36"/>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2809" name="Google Shape;2809;p36"/>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2810" name="Google Shape;2810;p36"/>
            <p:cNvSpPr txBox="1"/>
            <p:nvPr/>
          </p:nvSpPr>
          <p:spPr>
            <a:xfrm>
              <a:off x="8218436" y="3646079"/>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 (IP)</a:t>
              </a:r>
              <a:endParaRPr/>
            </a:p>
          </p:txBody>
        </p:sp>
        <p:cxnSp>
          <p:nvCxnSpPr>
            <p:cNvPr id="2811" name="Google Shape;2811;p36"/>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812" name="Google Shape;2812;p36"/>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813" name="Google Shape;2813;p36"/>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grpSp>
      <p:grpSp>
        <p:nvGrpSpPr>
          <p:cNvPr id="2814" name="Google Shape;2814;p36"/>
          <p:cNvGrpSpPr/>
          <p:nvPr/>
        </p:nvGrpSpPr>
        <p:grpSpPr>
          <a:xfrm>
            <a:off x="1687770" y="2167472"/>
            <a:ext cx="2131701" cy="2912558"/>
            <a:chOff x="8091785" y="2078288"/>
            <a:chExt cx="2364905" cy="2912558"/>
          </a:xfrm>
        </p:grpSpPr>
        <p:sp>
          <p:nvSpPr>
            <p:cNvPr id="2815" name="Google Shape;2815;p36"/>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2816" name="Google Shape;2816;p36"/>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2817" name="Google Shape;2817;p36"/>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818" name="Google Shape;2818;p36"/>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(UDP)</a:t>
              </a:r>
              <a:endParaRPr/>
            </a:p>
          </p:txBody>
        </p:sp>
        <p:cxnSp>
          <p:nvCxnSpPr>
            <p:cNvPr id="2819" name="Google Shape;2819;p36"/>
            <p:cNvCxnSpPr/>
            <p:nvPr/>
          </p:nvCxnSpPr>
          <p:spPr>
            <a:xfrm>
              <a:off x="8121121" y="3602458"/>
              <a:ext cx="2233388" cy="0"/>
            </a:xfrm>
            <a:prstGeom prst="straightConnector1">
              <a:avLst/>
            </a:prstGeom>
            <a:noFill/>
            <a:ln w="28575" cap="flat" cmpd="sng">
              <a:solidFill>
                <a:srgbClr val="000000"/>
              </a:solidFill>
              <a:prstDash val="solid"/>
              <a:round/>
              <a:headEnd type="none" w="med" len="med"/>
              <a:tailEnd type="none" w="med" len="med"/>
            </a:ln>
          </p:spPr>
        </p:cxnSp>
        <p:sp>
          <p:nvSpPr>
            <p:cNvPr id="2820" name="Google Shape;2820;p36"/>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2821" name="Google Shape;2821;p36"/>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2822" name="Google Shape;2822;p36"/>
            <p:cNvSpPr txBox="1"/>
            <p:nvPr/>
          </p:nvSpPr>
          <p:spPr>
            <a:xfrm>
              <a:off x="8218436" y="3646079"/>
              <a:ext cx="2019294"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 (IP)</a:t>
              </a:r>
              <a:endParaRPr/>
            </a:p>
          </p:txBody>
        </p:sp>
        <p:cxnSp>
          <p:nvCxnSpPr>
            <p:cNvPr id="2823" name="Google Shape;2823;p36"/>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824" name="Google Shape;2824;p36"/>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825" name="Google Shape;2825;p36"/>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grpSp>
      <p:grpSp>
        <p:nvGrpSpPr>
          <p:cNvPr id="2826" name="Google Shape;2826;p36"/>
          <p:cNvGrpSpPr/>
          <p:nvPr/>
        </p:nvGrpSpPr>
        <p:grpSpPr>
          <a:xfrm>
            <a:off x="500734" y="4943580"/>
            <a:ext cx="1026523" cy="597153"/>
            <a:chOff x="7493876" y="2774731"/>
            <a:chExt cx="1481958" cy="894622"/>
          </a:xfrm>
        </p:grpSpPr>
        <p:sp>
          <p:nvSpPr>
            <p:cNvPr id="2827" name="Google Shape;2827;p3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828" name="Google Shape;2828;p3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829" name="Google Shape;2829;p36"/>
            <p:cNvGrpSpPr/>
            <p:nvPr/>
          </p:nvGrpSpPr>
          <p:grpSpPr>
            <a:xfrm>
              <a:off x="7713663" y="2848339"/>
              <a:ext cx="1042107" cy="425543"/>
              <a:chOff x="7786941" y="2884917"/>
              <a:chExt cx="897649" cy="353919"/>
            </a:xfrm>
          </p:grpSpPr>
          <p:sp>
            <p:nvSpPr>
              <p:cNvPr id="2830" name="Google Shape;2830;p3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31" name="Google Shape;2831;p3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32" name="Google Shape;2832;p3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33" name="Google Shape;2833;p3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2834" name="Google Shape;2834;p3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UDP: Transport Layer Actions</a:t>
            </a:r>
            <a:endParaRPr/>
          </a:p>
        </p:txBody>
      </p:sp>
      <p:grpSp>
        <p:nvGrpSpPr>
          <p:cNvPr id="2835" name="Google Shape;2835;p36"/>
          <p:cNvGrpSpPr/>
          <p:nvPr/>
        </p:nvGrpSpPr>
        <p:grpSpPr>
          <a:xfrm>
            <a:off x="2462207" y="2756023"/>
            <a:ext cx="412750" cy="158750"/>
            <a:chOff x="1287" y="2524"/>
            <a:chExt cx="260" cy="100"/>
          </a:xfrm>
        </p:grpSpPr>
        <p:sp>
          <p:nvSpPr>
            <p:cNvPr id="2836" name="Google Shape;2836;p36"/>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837" name="Google Shape;2837;p36"/>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838" name="Google Shape;2838;p36"/>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839" name="Google Shape;2839;p36"/>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2840" name="Google Shape;2840;p36"/>
          <p:cNvGrpSpPr/>
          <p:nvPr/>
        </p:nvGrpSpPr>
        <p:grpSpPr>
          <a:xfrm>
            <a:off x="9681144" y="2673610"/>
            <a:ext cx="412750" cy="158750"/>
            <a:chOff x="1287" y="2524"/>
            <a:chExt cx="260" cy="100"/>
          </a:xfrm>
        </p:grpSpPr>
        <p:sp>
          <p:nvSpPr>
            <p:cNvPr id="2841" name="Google Shape;2841;p36"/>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842" name="Google Shape;2842;p36"/>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843" name="Google Shape;2843;p36"/>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2844" name="Google Shape;2844;p36"/>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2845" name="Google Shape;2845;p36"/>
          <p:cNvSpPr txBox="1"/>
          <p:nvPr/>
        </p:nvSpPr>
        <p:spPr>
          <a:xfrm>
            <a:off x="4212477" y="1830701"/>
            <a:ext cx="389834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UDP receiver actions:</a:t>
            </a:r>
            <a:endParaRPr/>
          </a:p>
          <a:p>
            <a:pPr marL="285750" marR="0" lvl="0" indent="-92075" algn="l" rtl="0">
              <a:lnSpc>
                <a:spcPct val="100000"/>
              </a:lnSpc>
              <a:spcBef>
                <a:spcPts val="0"/>
              </a:spcBef>
              <a:spcAft>
                <a:spcPts val="0"/>
              </a:spcAft>
              <a:buClr>
                <a:srgbClr val="0200A3"/>
              </a:buClr>
              <a:buSzPts val="2000"/>
              <a:buFont typeface="Noto Sans Symbols"/>
              <a:buNone/>
            </a:pPr>
            <a:endParaRPr sz="2000" b="0" i="0" u="none" strike="noStrike" cap="none">
              <a:solidFill>
                <a:srgbClr val="000000"/>
              </a:solidFill>
              <a:latin typeface="Calibri"/>
              <a:ea typeface="Calibri"/>
              <a:cs typeface="Calibri"/>
              <a:sym typeface="Calibri"/>
            </a:endParaRPr>
          </a:p>
        </p:txBody>
      </p:sp>
      <p:sp>
        <p:nvSpPr>
          <p:cNvPr id="2846" name="Google Shape;2846;p36"/>
          <p:cNvSpPr/>
          <p:nvPr/>
        </p:nvSpPr>
        <p:spPr>
          <a:xfrm>
            <a:off x="1655121" y="2160335"/>
            <a:ext cx="2199790" cy="2938360"/>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847" name="Google Shape;2847;p36"/>
          <p:cNvGrpSpPr/>
          <p:nvPr/>
        </p:nvGrpSpPr>
        <p:grpSpPr>
          <a:xfrm>
            <a:off x="2355694" y="3088859"/>
            <a:ext cx="1259074" cy="369332"/>
            <a:chOff x="8934916" y="2775692"/>
            <a:chExt cx="1259074" cy="369332"/>
          </a:xfrm>
        </p:grpSpPr>
        <p:sp>
          <p:nvSpPr>
            <p:cNvPr id="2848" name="Google Shape;2848;p36"/>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49" name="Google Shape;2849;p36"/>
            <p:cNvSpPr txBox="1"/>
            <p:nvPr/>
          </p:nvSpPr>
          <p:spPr>
            <a:xfrm>
              <a:off x="8934916" y="2775692"/>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SNMP msg</a:t>
              </a:r>
              <a:endParaRPr/>
            </a:p>
          </p:txBody>
        </p:sp>
      </p:grpSp>
      <p:sp>
        <p:nvSpPr>
          <p:cNvPr id="2850" name="Google Shape;2850;p36"/>
          <p:cNvSpPr txBox="1"/>
          <p:nvPr/>
        </p:nvSpPr>
        <p:spPr>
          <a:xfrm>
            <a:off x="4380155" y="3324883"/>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extracts application-layer message</a:t>
            </a:r>
            <a:endParaRPr/>
          </a:p>
        </p:txBody>
      </p:sp>
      <p:sp>
        <p:nvSpPr>
          <p:cNvPr id="2851" name="Google Shape;2851;p36"/>
          <p:cNvSpPr txBox="1"/>
          <p:nvPr/>
        </p:nvSpPr>
        <p:spPr>
          <a:xfrm>
            <a:off x="4378217" y="2693557"/>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checks UDP checksum header value</a:t>
            </a:r>
            <a:endParaRPr/>
          </a:p>
        </p:txBody>
      </p:sp>
      <p:sp>
        <p:nvSpPr>
          <p:cNvPr id="2852" name="Google Shape;2852;p36"/>
          <p:cNvSpPr txBox="1"/>
          <p:nvPr/>
        </p:nvSpPr>
        <p:spPr>
          <a:xfrm>
            <a:off x="4388103" y="2278130"/>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receives segment from IP</a:t>
            </a:r>
            <a:endParaRPr/>
          </a:p>
        </p:txBody>
      </p:sp>
      <p:grpSp>
        <p:nvGrpSpPr>
          <p:cNvPr id="2853" name="Google Shape;2853;p36"/>
          <p:cNvGrpSpPr/>
          <p:nvPr/>
        </p:nvGrpSpPr>
        <p:grpSpPr>
          <a:xfrm>
            <a:off x="1795827" y="3762839"/>
            <a:ext cx="1818022" cy="369332"/>
            <a:chOff x="7863122" y="5632673"/>
            <a:chExt cx="1818022" cy="369332"/>
          </a:xfrm>
        </p:grpSpPr>
        <p:grpSp>
          <p:nvGrpSpPr>
            <p:cNvPr id="2854" name="Google Shape;2854;p36"/>
            <p:cNvGrpSpPr/>
            <p:nvPr/>
          </p:nvGrpSpPr>
          <p:grpSpPr>
            <a:xfrm>
              <a:off x="7863122" y="5638955"/>
              <a:ext cx="1259074" cy="338554"/>
              <a:chOff x="8964789" y="2648929"/>
              <a:chExt cx="1259074" cy="338554"/>
            </a:xfrm>
          </p:grpSpPr>
          <p:sp>
            <p:nvSpPr>
              <p:cNvPr id="2855" name="Google Shape;2855;p36"/>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56" name="Google Shape;2856;p36"/>
              <p:cNvSpPr txBox="1"/>
              <p:nvPr/>
            </p:nvSpPr>
            <p:spPr>
              <a:xfrm>
                <a:off x="8964789" y="2648929"/>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UDP</a:t>
                </a:r>
                <a:r>
                  <a:rPr lang="en-US" sz="1600" b="0" i="0" u="none" strike="noStrike" cap="none" baseline="-25000">
                    <a:solidFill>
                      <a:srgbClr val="000000"/>
                    </a:solidFill>
                    <a:latin typeface="Calibri"/>
                    <a:ea typeface="Calibri"/>
                    <a:cs typeface="Calibri"/>
                    <a:sym typeface="Calibri"/>
                  </a:rPr>
                  <a:t>h</a:t>
                </a:r>
                <a:endParaRPr sz="1600" b="0" i="0" u="none" strike="noStrike" cap="none" baseline="-25000">
                  <a:solidFill>
                    <a:srgbClr val="000000"/>
                  </a:solidFill>
                  <a:latin typeface="Calibri"/>
                  <a:ea typeface="Calibri"/>
                  <a:cs typeface="Calibri"/>
                  <a:sym typeface="Calibri"/>
                </a:endParaRPr>
              </a:p>
            </p:txBody>
          </p:sp>
        </p:grpSp>
        <p:grpSp>
          <p:nvGrpSpPr>
            <p:cNvPr id="2857" name="Google Shape;2857;p36"/>
            <p:cNvGrpSpPr/>
            <p:nvPr/>
          </p:nvGrpSpPr>
          <p:grpSpPr>
            <a:xfrm>
              <a:off x="8422070" y="5632673"/>
              <a:ext cx="1259074" cy="369332"/>
              <a:chOff x="8934916" y="2778923"/>
              <a:chExt cx="1259074" cy="369332"/>
            </a:xfrm>
          </p:grpSpPr>
          <p:sp>
            <p:nvSpPr>
              <p:cNvPr id="2858" name="Google Shape;2858;p36"/>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59" name="Google Shape;2859;p36"/>
              <p:cNvSpPr txBox="1"/>
              <p:nvPr/>
            </p:nvSpPr>
            <p:spPr>
              <a:xfrm>
                <a:off x="8934916" y="2778923"/>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SNMP msg</a:t>
                </a:r>
                <a:endParaRPr/>
              </a:p>
            </p:txBody>
          </p:sp>
        </p:grpSp>
      </p:grpSp>
      <p:sp>
        <p:nvSpPr>
          <p:cNvPr id="2860" name="Google Shape;2860;p36"/>
          <p:cNvSpPr txBox="1"/>
          <p:nvPr/>
        </p:nvSpPr>
        <p:spPr>
          <a:xfrm>
            <a:off x="4379533" y="3932414"/>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demultiplexes message up to application via socket</a:t>
            </a:r>
            <a:endParaRPr/>
          </a:p>
        </p:txBody>
      </p:sp>
      <p:sp>
        <p:nvSpPr>
          <p:cNvPr id="2861" name="Google Shape;2861;p36"/>
          <p:cNvSpPr/>
          <p:nvPr/>
        </p:nvSpPr>
        <p:spPr>
          <a:xfrm>
            <a:off x="8348341" y="2027305"/>
            <a:ext cx="3416536" cy="3302845"/>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62" name="Google Shape;2862;p36"/>
          <p:cNvSpPr/>
          <p:nvPr/>
        </p:nvSpPr>
        <p:spPr>
          <a:xfrm>
            <a:off x="1741367" y="2989161"/>
            <a:ext cx="763166" cy="541031"/>
          </a:xfrm>
          <a:prstGeom prst="ellipse">
            <a:avLst/>
          </a:prstGeom>
          <a:noFill/>
          <a:ln w="254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863" name="Google Shape;2863;p36"/>
          <p:cNvCxnSpPr/>
          <p:nvPr/>
        </p:nvCxnSpPr>
        <p:spPr>
          <a:xfrm flipH="1">
            <a:off x="7972023" y="4973372"/>
            <a:ext cx="1473513" cy="474391"/>
          </a:xfrm>
          <a:prstGeom prst="straightConnector1">
            <a:avLst/>
          </a:prstGeom>
          <a:noFill/>
          <a:ln w="19050" cap="flat" cmpd="sng">
            <a:solidFill>
              <a:schemeClr val="dk1"/>
            </a:solidFill>
            <a:prstDash val="solid"/>
            <a:miter lim="800000"/>
            <a:headEnd type="none" w="sm" len="sm"/>
            <a:tailEnd type="none" w="sm" len="sm"/>
          </a:ln>
        </p:spPr>
      </p:cxnSp>
      <p:cxnSp>
        <p:nvCxnSpPr>
          <p:cNvPr id="2864" name="Google Shape;2864;p36"/>
          <p:cNvCxnSpPr/>
          <p:nvPr/>
        </p:nvCxnSpPr>
        <p:spPr>
          <a:xfrm>
            <a:off x="2578811" y="5062556"/>
            <a:ext cx="1582832" cy="302617"/>
          </a:xfrm>
          <a:prstGeom prst="straightConnector1">
            <a:avLst/>
          </a:prstGeom>
          <a:noFill/>
          <a:ln w="19050" cap="flat" cmpd="sng">
            <a:solidFill>
              <a:schemeClr val="dk1"/>
            </a:solidFill>
            <a:prstDash val="solid"/>
            <a:miter lim="800000"/>
            <a:headEnd type="none" w="sm" len="sm"/>
            <a:tailEnd type="none" w="sm" len="sm"/>
          </a:ln>
        </p:spPr>
      </p:cxnSp>
      <p:sp>
        <p:nvSpPr>
          <p:cNvPr id="2865" name="Google Shape;2865;p36"/>
          <p:cNvSpPr/>
          <p:nvPr/>
        </p:nvSpPr>
        <p:spPr>
          <a:xfrm>
            <a:off x="4062521" y="4965666"/>
            <a:ext cx="4036903" cy="1028731"/>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2866" name="Google Shape;2866;p3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3"/>
                                        </p:tgtEl>
                                        <p:attrNameLst>
                                          <p:attrName>style.visibility</p:attrName>
                                        </p:attrNameLst>
                                      </p:cBhvr>
                                      <p:to>
                                        <p:strVal val="visible"/>
                                      </p:to>
                                    </p:set>
                                    <p:animEffect transition="in" filter="fade">
                                      <p:cBhvr>
                                        <p:cTn id="7" dur="500"/>
                                        <p:tgtEl>
                                          <p:spTgt spid="28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2"/>
                                        </p:tgtEl>
                                        <p:attrNameLst>
                                          <p:attrName>style.visibility</p:attrName>
                                        </p:attrNameLst>
                                      </p:cBhvr>
                                      <p:to>
                                        <p:strVal val="visible"/>
                                      </p:to>
                                    </p:set>
                                    <p:animEffect transition="in" filter="fade">
                                      <p:cBhvr>
                                        <p:cTn id="12" dur="500"/>
                                        <p:tgtEl>
                                          <p:spTgt spid="28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2"/>
                                        </p:tgtEl>
                                        <p:attrNameLst>
                                          <p:attrName>style.visibility</p:attrName>
                                        </p:attrNameLst>
                                      </p:cBhvr>
                                      <p:to>
                                        <p:strVal val="visible"/>
                                      </p:to>
                                    </p:set>
                                    <p:animEffect transition="in" filter="fade">
                                      <p:cBhvr>
                                        <p:cTn id="17" dur="500"/>
                                        <p:tgtEl>
                                          <p:spTgt spid="2862"/>
                                        </p:tgtEl>
                                      </p:cBhvr>
                                    </p:animEffect>
                                  </p:childTnLst>
                                </p:cTn>
                              </p:par>
                              <p:par>
                                <p:cTn id="18" presetID="10" presetClass="entr" presetSubtype="0" fill="hold" nodeType="withEffect">
                                  <p:stCondLst>
                                    <p:cond delay="0"/>
                                  </p:stCondLst>
                                  <p:childTnLst>
                                    <p:set>
                                      <p:cBhvr>
                                        <p:cTn id="19" dur="1" fill="hold">
                                          <p:stCondLst>
                                            <p:cond delay="0"/>
                                          </p:stCondLst>
                                        </p:cTn>
                                        <p:tgtEl>
                                          <p:spTgt spid="2851"/>
                                        </p:tgtEl>
                                        <p:attrNameLst>
                                          <p:attrName>style.visibility</p:attrName>
                                        </p:attrNameLst>
                                      </p:cBhvr>
                                      <p:to>
                                        <p:strVal val="visible"/>
                                      </p:to>
                                    </p:set>
                                    <p:animEffect transition="in" filter="fade">
                                      <p:cBhvr>
                                        <p:cTn id="20" dur="500"/>
                                        <p:tgtEl>
                                          <p:spTgt spid="285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853"/>
                                        </p:tgtEl>
                                      </p:cBhvr>
                                    </p:animEffect>
                                    <p:set>
                                      <p:cBhvr>
                                        <p:cTn id="25" dur="1" fill="hold">
                                          <p:stCondLst>
                                            <p:cond delay="500"/>
                                          </p:stCondLst>
                                        </p:cTn>
                                        <p:tgtEl>
                                          <p:spTgt spid="285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862"/>
                                        </p:tgtEl>
                                      </p:cBhvr>
                                    </p:animEffect>
                                    <p:set>
                                      <p:cBhvr>
                                        <p:cTn id="28" dur="1" fill="hold">
                                          <p:stCondLst>
                                            <p:cond delay="500"/>
                                          </p:stCondLst>
                                        </p:cTn>
                                        <p:tgtEl>
                                          <p:spTgt spid="286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847"/>
                                        </p:tgtEl>
                                        <p:attrNameLst>
                                          <p:attrName>style.visibility</p:attrName>
                                        </p:attrNameLst>
                                      </p:cBhvr>
                                      <p:to>
                                        <p:strVal val="visible"/>
                                      </p:to>
                                    </p:set>
                                    <p:animEffect transition="in" filter="fade">
                                      <p:cBhvr>
                                        <p:cTn id="31" dur="500"/>
                                        <p:tgtEl>
                                          <p:spTgt spid="2847"/>
                                        </p:tgtEl>
                                      </p:cBhvr>
                                    </p:animEffect>
                                  </p:childTnLst>
                                </p:cTn>
                              </p:par>
                              <p:par>
                                <p:cTn id="32" presetID="10" presetClass="entr" presetSubtype="0" fill="hold" nodeType="withEffect">
                                  <p:stCondLst>
                                    <p:cond delay="0"/>
                                  </p:stCondLst>
                                  <p:childTnLst>
                                    <p:set>
                                      <p:cBhvr>
                                        <p:cTn id="33" dur="1" fill="hold">
                                          <p:stCondLst>
                                            <p:cond delay="0"/>
                                          </p:stCondLst>
                                        </p:cTn>
                                        <p:tgtEl>
                                          <p:spTgt spid="2850"/>
                                        </p:tgtEl>
                                        <p:attrNameLst>
                                          <p:attrName>style.visibility</p:attrName>
                                        </p:attrNameLst>
                                      </p:cBhvr>
                                      <p:to>
                                        <p:strVal val="visible"/>
                                      </p:to>
                                    </p:set>
                                    <p:animEffect transition="in" filter="fade">
                                      <p:cBhvr>
                                        <p:cTn id="34" dur="500"/>
                                        <p:tgtEl>
                                          <p:spTgt spid="28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60"/>
                                        </p:tgtEl>
                                        <p:attrNameLst>
                                          <p:attrName>style.visibility</p:attrName>
                                        </p:attrNameLst>
                                      </p:cBhvr>
                                      <p:to>
                                        <p:strVal val="visible"/>
                                      </p:to>
                                    </p:set>
                                    <p:animEffect transition="in" filter="fade">
                                      <p:cBhvr>
                                        <p:cTn id="39" dur="500"/>
                                        <p:tgtEl>
                                          <p:spTgt spid="2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1"/>
        <p:cNvGrpSpPr/>
        <p:nvPr/>
      </p:nvGrpSpPr>
      <p:grpSpPr>
        <a:xfrm>
          <a:off x="0" y="0"/>
          <a:ext cx="0" cy="0"/>
          <a:chOff x="0" y="0"/>
          <a:chExt cx="0" cy="0"/>
        </a:xfrm>
      </p:grpSpPr>
      <p:sp>
        <p:nvSpPr>
          <p:cNvPr id="2872" name="Google Shape;2872;p3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UDP segment </a:t>
            </a:r>
            <a:r>
              <a:rPr lang="en-US"/>
              <a:t>h</a:t>
            </a:r>
            <a:r>
              <a:rPr lang="en-US" sz="4400"/>
              <a:t>eader</a:t>
            </a:r>
            <a:endParaRPr/>
          </a:p>
        </p:txBody>
      </p:sp>
      <p:sp>
        <p:nvSpPr>
          <p:cNvPr id="2873" name="Google Shape;2873;p37"/>
          <p:cNvSpPr/>
          <p:nvPr/>
        </p:nvSpPr>
        <p:spPr>
          <a:xfrm>
            <a:off x="3902299" y="2017713"/>
            <a:ext cx="3324225" cy="3200400"/>
          </a:xfrm>
          <a:prstGeom prst="rect">
            <a:avLst/>
          </a:prstGeom>
          <a:solidFill>
            <a:srgbClr val="FFFFFF"/>
          </a:solidFill>
          <a:ln w="349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sp>
        <p:nvSpPr>
          <p:cNvPr id="2874" name="Google Shape;2874;p37"/>
          <p:cNvSpPr txBox="1"/>
          <p:nvPr/>
        </p:nvSpPr>
        <p:spPr>
          <a:xfrm>
            <a:off x="3941987" y="2030413"/>
            <a:ext cx="1563687"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source port #</a:t>
            </a:r>
            <a:endParaRPr sz="2400" b="0" i="0" u="none" strike="noStrike" cap="none">
              <a:solidFill>
                <a:srgbClr val="000000"/>
              </a:solidFill>
              <a:latin typeface="Tahoma"/>
              <a:ea typeface="Tahoma"/>
              <a:cs typeface="Tahoma"/>
              <a:sym typeface="Tahoma"/>
            </a:endParaRPr>
          </a:p>
        </p:txBody>
      </p:sp>
      <p:sp>
        <p:nvSpPr>
          <p:cNvPr id="2875" name="Google Shape;2875;p37"/>
          <p:cNvSpPr txBox="1"/>
          <p:nvPr/>
        </p:nvSpPr>
        <p:spPr>
          <a:xfrm>
            <a:off x="5727924" y="2030413"/>
            <a:ext cx="1328738"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dest port #</a:t>
            </a:r>
            <a:endParaRPr/>
          </a:p>
        </p:txBody>
      </p:sp>
      <p:cxnSp>
        <p:nvCxnSpPr>
          <p:cNvPr id="2876" name="Google Shape;2876;p37"/>
          <p:cNvCxnSpPr/>
          <p:nvPr/>
        </p:nvCxnSpPr>
        <p:spPr>
          <a:xfrm>
            <a:off x="3892774" y="2417763"/>
            <a:ext cx="3328988" cy="0"/>
          </a:xfrm>
          <a:prstGeom prst="straightConnector1">
            <a:avLst/>
          </a:prstGeom>
          <a:noFill/>
          <a:ln w="19050" cap="flat" cmpd="sng">
            <a:solidFill>
              <a:srgbClr val="000000"/>
            </a:solidFill>
            <a:prstDash val="solid"/>
            <a:round/>
            <a:headEnd type="none" w="med" len="med"/>
            <a:tailEnd type="none" w="med" len="med"/>
          </a:ln>
        </p:spPr>
      </p:cxnSp>
      <p:cxnSp>
        <p:nvCxnSpPr>
          <p:cNvPr id="2877" name="Google Shape;2877;p37"/>
          <p:cNvCxnSpPr/>
          <p:nvPr/>
        </p:nvCxnSpPr>
        <p:spPr>
          <a:xfrm>
            <a:off x="3883249" y="2817813"/>
            <a:ext cx="3324225" cy="0"/>
          </a:xfrm>
          <a:prstGeom prst="straightConnector1">
            <a:avLst/>
          </a:prstGeom>
          <a:noFill/>
          <a:ln w="19050" cap="flat" cmpd="sng">
            <a:solidFill>
              <a:srgbClr val="000000"/>
            </a:solidFill>
            <a:prstDash val="solid"/>
            <a:round/>
            <a:headEnd type="none" w="med" len="med"/>
            <a:tailEnd type="none" w="med" len="med"/>
          </a:ln>
        </p:spPr>
      </p:cxnSp>
      <p:cxnSp>
        <p:nvCxnSpPr>
          <p:cNvPr id="2878" name="Google Shape;2878;p37"/>
          <p:cNvCxnSpPr/>
          <p:nvPr/>
        </p:nvCxnSpPr>
        <p:spPr>
          <a:xfrm rot="10800000">
            <a:off x="5540599" y="2017713"/>
            <a:ext cx="0" cy="395287"/>
          </a:xfrm>
          <a:prstGeom prst="straightConnector1">
            <a:avLst/>
          </a:prstGeom>
          <a:noFill/>
          <a:ln w="19050" cap="flat" cmpd="sng">
            <a:solidFill>
              <a:srgbClr val="000000"/>
            </a:solidFill>
            <a:prstDash val="solid"/>
            <a:round/>
            <a:headEnd type="none" w="med" len="med"/>
            <a:tailEnd type="none" w="med" len="med"/>
          </a:ln>
        </p:spPr>
      </p:cxnSp>
      <p:sp>
        <p:nvSpPr>
          <p:cNvPr id="2879" name="Google Shape;2879;p37"/>
          <p:cNvSpPr txBox="1"/>
          <p:nvPr/>
        </p:nvSpPr>
        <p:spPr>
          <a:xfrm>
            <a:off x="5048474" y="1552575"/>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32 bits</a:t>
            </a:r>
            <a:endParaRPr/>
          </a:p>
        </p:txBody>
      </p:sp>
      <p:cxnSp>
        <p:nvCxnSpPr>
          <p:cNvPr id="2880" name="Google Shape;2880;p37"/>
          <p:cNvCxnSpPr/>
          <p:nvPr/>
        </p:nvCxnSpPr>
        <p:spPr>
          <a:xfrm>
            <a:off x="5997799" y="1784350"/>
            <a:ext cx="1200150" cy="4763"/>
          </a:xfrm>
          <a:prstGeom prst="straightConnector1">
            <a:avLst/>
          </a:prstGeom>
          <a:noFill/>
          <a:ln w="19050" cap="flat" cmpd="sng">
            <a:solidFill>
              <a:srgbClr val="000000"/>
            </a:solidFill>
            <a:prstDash val="solid"/>
            <a:round/>
            <a:headEnd type="none" w="med" len="med"/>
            <a:tailEnd type="triangle" w="med" len="med"/>
          </a:ln>
        </p:spPr>
      </p:cxnSp>
      <p:cxnSp>
        <p:nvCxnSpPr>
          <p:cNvPr id="2881" name="Google Shape;2881;p37"/>
          <p:cNvCxnSpPr/>
          <p:nvPr/>
        </p:nvCxnSpPr>
        <p:spPr>
          <a:xfrm rot="10800000">
            <a:off x="3888012" y="1793875"/>
            <a:ext cx="1128712" cy="0"/>
          </a:xfrm>
          <a:prstGeom prst="straightConnector1">
            <a:avLst/>
          </a:prstGeom>
          <a:noFill/>
          <a:ln w="19050" cap="flat" cmpd="sng">
            <a:solidFill>
              <a:srgbClr val="000000"/>
            </a:solidFill>
            <a:prstDash val="solid"/>
            <a:round/>
            <a:headEnd type="none" w="med" len="med"/>
            <a:tailEnd type="triangle" w="med" len="med"/>
          </a:ln>
        </p:spPr>
      </p:cxnSp>
      <p:sp>
        <p:nvSpPr>
          <p:cNvPr id="2882" name="Google Shape;2882;p37"/>
          <p:cNvSpPr txBox="1"/>
          <p:nvPr/>
        </p:nvSpPr>
        <p:spPr>
          <a:xfrm>
            <a:off x="4745262" y="3376613"/>
            <a:ext cx="1389062" cy="10064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data </a:t>
            </a:r>
            <a:endParaRPr/>
          </a:p>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(payload)</a:t>
            </a:r>
            <a:endParaRPr sz="2400" b="0" i="0" u="none" strike="noStrike" cap="none">
              <a:solidFill>
                <a:srgbClr val="000000"/>
              </a:solidFill>
              <a:latin typeface="Tahoma"/>
              <a:ea typeface="Tahoma"/>
              <a:cs typeface="Tahoma"/>
              <a:sym typeface="Tahoma"/>
            </a:endParaRPr>
          </a:p>
        </p:txBody>
      </p:sp>
      <p:sp>
        <p:nvSpPr>
          <p:cNvPr id="2883" name="Google Shape;2883;p37"/>
          <p:cNvSpPr txBox="1"/>
          <p:nvPr/>
        </p:nvSpPr>
        <p:spPr>
          <a:xfrm>
            <a:off x="4338862" y="5292725"/>
            <a:ext cx="25241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UDP segment format</a:t>
            </a:r>
            <a:endParaRPr sz="2400" b="0" i="0" u="none" strike="noStrike" cap="none">
              <a:solidFill>
                <a:srgbClr val="000000"/>
              </a:solidFill>
              <a:latin typeface="Tahoma"/>
              <a:ea typeface="Tahoma"/>
              <a:cs typeface="Tahoma"/>
              <a:sym typeface="Tahoma"/>
            </a:endParaRPr>
          </a:p>
        </p:txBody>
      </p:sp>
      <p:cxnSp>
        <p:nvCxnSpPr>
          <p:cNvPr id="2884" name="Google Shape;2884;p37"/>
          <p:cNvCxnSpPr/>
          <p:nvPr/>
        </p:nvCxnSpPr>
        <p:spPr>
          <a:xfrm rot="10800000">
            <a:off x="5540599" y="2427288"/>
            <a:ext cx="0" cy="395287"/>
          </a:xfrm>
          <a:prstGeom prst="straightConnector1">
            <a:avLst/>
          </a:prstGeom>
          <a:noFill/>
          <a:ln w="19050" cap="flat" cmpd="sng">
            <a:solidFill>
              <a:srgbClr val="000000"/>
            </a:solidFill>
            <a:prstDash val="solid"/>
            <a:round/>
            <a:headEnd type="none" w="med" len="med"/>
            <a:tailEnd type="none" w="med" len="med"/>
          </a:ln>
        </p:spPr>
      </p:cxnSp>
      <p:sp>
        <p:nvSpPr>
          <p:cNvPr id="2885" name="Google Shape;2885;p37"/>
          <p:cNvSpPr txBox="1"/>
          <p:nvPr/>
        </p:nvSpPr>
        <p:spPr>
          <a:xfrm>
            <a:off x="4284887" y="2420938"/>
            <a:ext cx="814387"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length</a:t>
            </a:r>
            <a:endParaRPr sz="2400" b="0" i="0" u="none" strike="noStrike" cap="none">
              <a:solidFill>
                <a:srgbClr val="000000"/>
              </a:solidFill>
              <a:latin typeface="Tahoma"/>
              <a:ea typeface="Tahoma"/>
              <a:cs typeface="Tahoma"/>
              <a:sym typeface="Tahoma"/>
            </a:endParaRPr>
          </a:p>
        </p:txBody>
      </p:sp>
      <p:sp>
        <p:nvSpPr>
          <p:cNvPr id="2886" name="Google Shape;2886;p37"/>
          <p:cNvSpPr txBox="1"/>
          <p:nvPr/>
        </p:nvSpPr>
        <p:spPr>
          <a:xfrm>
            <a:off x="5831112" y="2411413"/>
            <a:ext cx="1176337"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checksum</a:t>
            </a:r>
            <a:endParaRPr sz="2400" b="0" i="0" u="none" strike="noStrike" cap="none">
              <a:solidFill>
                <a:srgbClr val="000000"/>
              </a:solidFill>
              <a:latin typeface="Tahoma"/>
              <a:ea typeface="Tahoma"/>
              <a:cs typeface="Tahoma"/>
              <a:sym typeface="Tahoma"/>
            </a:endParaRPr>
          </a:p>
        </p:txBody>
      </p:sp>
      <p:sp>
        <p:nvSpPr>
          <p:cNvPr id="2887" name="Google Shape;2887;p37"/>
          <p:cNvSpPr txBox="1"/>
          <p:nvPr/>
        </p:nvSpPr>
        <p:spPr>
          <a:xfrm>
            <a:off x="7623398" y="3421856"/>
            <a:ext cx="2406650" cy="9159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length, in bytes of UDP segment, including header</a:t>
            </a:r>
            <a:endParaRPr sz="2400" b="0" i="0" u="none" strike="noStrike" cap="none">
              <a:solidFill>
                <a:srgbClr val="000000"/>
              </a:solidFill>
              <a:latin typeface="Tahoma"/>
              <a:ea typeface="Tahoma"/>
              <a:cs typeface="Tahoma"/>
              <a:sym typeface="Tahoma"/>
            </a:endParaRPr>
          </a:p>
        </p:txBody>
      </p:sp>
      <p:cxnSp>
        <p:nvCxnSpPr>
          <p:cNvPr id="2888" name="Google Shape;2888;p37"/>
          <p:cNvCxnSpPr/>
          <p:nvPr/>
        </p:nvCxnSpPr>
        <p:spPr>
          <a:xfrm rot="10800000">
            <a:off x="5142136" y="2597149"/>
            <a:ext cx="3113157" cy="1285397"/>
          </a:xfrm>
          <a:prstGeom prst="straightConnector1">
            <a:avLst/>
          </a:prstGeom>
          <a:noFill/>
          <a:ln w="19050" cap="flat" cmpd="sng">
            <a:solidFill>
              <a:srgbClr val="000000"/>
            </a:solidFill>
            <a:prstDash val="solid"/>
            <a:round/>
            <a:headEnd type="none" w="med" len="med"/>
            <a:tailEnd type="triangle" w="med" len="med"/>
          </a:ln>
        </p:spPr>
      </p:cxnSp>
      <p:sp>
        <p:nvSpPr>
          <p:cNvPr id="2889" name="Google Shape;2889;p37"/>
          <p:cNvSpPr/>
          <p:nvPr/>
        </p:nvSpPr>
        <p:spPr>
          <a:xfrm>
            <a:off x="3695142" y="1957213"/>
            <a:ext cx="2097870" cy="534469"/>
          </a:xfrm>
          <a:prstGeom prst="ellipse">
            <a:avLst/>
          </a:prstGeom>
          <a:noFill/>
          <a:ln w="3175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90" name="Google Shape;2890;p37"/>
          <p:cNvSpPr/>
          <p:nvPr/>
        </p:nvSpPr>
        <p:spPr>
          <a:xfrm>
            <a:off x="5331049" y="1955208"/>
            <a:ext cx="2097870" cy="534469"/>
          </a:xfrm>
          <a:prstGeom prst="ellipse">
            <a:avLst/>
          </a:prstGeom>
          <a:noFill/>
          <a:ln w="3175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91" name="Google Shape;2891;p37"/>
          <p:cNvSpPr/>
          <p:nvPr/>
        </p:nvSpPr>
        <p:spPr>
          <a:xfrm>
            <a:off x="3657042" y="2362801"/>
            <a:ext cx="2097870" cy="534469"/>
          </a:xfrm>
          <a:prstGeom prst="ellipse">
            <a:avLst/>
          </a:prstGeom>
          <a:noFill/>
          <a:ln w="3175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92" name="Google Shape;2892;p37"/>
          <p:cNvSpPr/>
          <p:nvPr/>
        </p:nvSpPr>
        <p:spPr>
          <a:xfrm>
            <a:off x="5290176" y="2341229"/>
            <a:ext cx="2097870" cy="534469"/>
          </a:xfrm>
          <a:prstGeom prst="ellipse">
            <a:avLst/>
          </a:prstGeom>
          <a:noFill/>
          <a:ln w="3175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93" name="Google Shape;2893;p37"/>
          <p:cNvSpPr/>
          <p:nvPr/>
        </p:nvSpPr>
        <p:spPr>
          <a:xfrm>
            <a:off x="4386800" y="3148706"/>
            <a:ext cx="2097870" cy="1560711"/>
          </a:xfrm>
          <a:prstGeom prst="ellipse">
            <a:avLst/>
          </a:prstGeom>
          <a:noFill/>
          <a:ln w="3175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894" name="Google Shape;2894;p37"/>
          <p:cNvCxnSpPr/>
          <p:nvPr/>
        </p:nvCxnSpPr>
        <p:spPr>
          <a:xfrm rot="10800000">
            <a:off x="5915202" y="3972404"/>
            <a:ext cx="3113157" cy="1285397"/>
          </a:xfrm>
          <a:prstGeom prst="straightConnector1">
            <a:avLst/>
          </a:prstGeom>
          <a:noFill/>
          <a:ln w="19050" cap="flat" cmpd="sng">
            <a:solidFill>
              <a:srgbClr val="000000"/>
            </a:solidFill>
            <a:prstDash val="solid"/>
            <a:round/>
            <a:headEnd type="none" w="med" len="med"/>
            <a:tailEnd type="triangle" w="med" len="med"/>
          </a:ln>
        </p:spPr>
      </p:cxnSp>
      <p:sp>
        <p:nvSpPr>
          <p:cNvPr id="2895" name="Google Shape;2895;p37"/>
          <p:cNvSpPr txBox="1"/>
          <p:nvPr/>
        </p:nvSpPr>
        <p:spPr>
          <a:xfrm>
            <a:off x="8032927" y="4969559"/>
            <a:ext cx="2406650"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data to/from application layer</a:t>
            </a:r>
            <a:endParaRPr sz="2400" b="0" i="0" u="none" strike="noStrike" cap="none">
              <a:solidFill>
                <a:srgbClr val="000000"/>
              </a:solidFill>
              <a:latin typeface="Tahoma"/>
              <a:ea typeface="Tahoma"/>
              <a:cs typeface="Tahoma"/>
              <a:sym typeface="Tahoma"/>
            </a:endParaRPr>
          </a:p>
        </p:txBody>
      </p:sp>
      <p:sp>
        <p:nvSpPr>
          <p:cNvPr id="2896" name="Google Shape;2896;p3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9"/>
                                        </p:tgtEl>
                                        <p:attrNameLst>
                                          <p:attrName>style.visibility</p:attrName>
                                        </p:attrNameLst>
                                      </p:cBhvr>
                                      <p:to>
                                        <p:strVal val="visible"/>
                                      </p:to>
                                    </p:set>
                                    <p:animEffect transition="in" filter="fade">
                                      <p:cBhvr>
                                        <p:cTn id="7" dur="500"/>
                                        <p:tgtEl>
                                          <p:spTgt spid="2889"/>
                                        </p:tgtEl>
                                      </p:cBhvr>
                                    </p:animEffect>
                                  </p:childTnLst>
                                </p:cTn>
                              </p:par>
                              <p:par>
                                <p:cTn id="8" presetID="10" presetClass="entr" presetSubtype="0" fill="hold" nodeType="withEffect">
                                  <p:stCondLst>
                                    <p:cond delay="0"/>
                                  </p:stCondLst>
                                  <p:childTnLst>
                                    <p:set>
                                      <p:cBhvr>
                                        <p:cTn id="9" dur="1" fill="hold">
                                          <p:stCondLst>
                                            <p:cond delay="0"/>
                                          </p:stCondLst>
                                        </p:cTn>
                                        <p:tgtEl>
                                          <p:spTgt spid="2890"/>
                                        </p:tgtEl>
                                        <p:attrNameLst>
                                          <p:attrName>style.visibility</p:attrName>
                                        </p:attrNameLst>
                                      </p:cBhvr>
                                      <p:to>
                                        <p:strVal val="visible"/>
                                      </p:to>
                                    </p:set>
                                    <p:animEffect transition="in" filter="fade">
                                      <p:cBhvr>
                                        <p:cTn id="10" dur="500"/>
                                        <p:tgtEl>
                                          <p:spTgt spid="28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91"/>
                                        </p:tgtEl>
                                        <p:attrNameLst>
                                          <p:attrName>style.visibility</p:attrName>
                                        </p:attrNameLst>
                                      </p:cBhvr>
                                      <p:to>
                                        <p:strVal val="visible"/>
                                      </p:to>
                                    </p:set>
                                    <p:animEffect transition="in" filter="fade">
                                      <p:cBhvr>
                                        <p:cTn id="15" dur="500"/>
                                        <p:tgtEl>
                                          <p:spTgt spid="2891"/>
                                        </p:tgtEl>
                                      </p:cBhvr>
                                    </p:animEffect>
                                  </p:childTnLst>
                                </p:cTn>
                              </p:par>
                              <p:par>
                                <p:cTn id="16" presetID="10" presetClass="entr" presetSubtype="0" fill="hold" nodeType="withEffect">
                                  <p:stCondLst>
                                    <p:cond delay="0"/>
                                  </p:stCondLst>
                                  <p:childTnLst>
                                    <p:set>
                                      <p:cBhvr>
                                        <p:cTn id="17" dur="1" fill="hold">
                                          <p:stCondLst>
                                            <p:cond delay="0"/>
                                          </p:stCondLst>
                                        </p:cTn>
                                        <p:tgtEl>
                                          <p:spTgt spid="2888"/>
                                        </p:tgtEl>
                                        <p:attrNameLst>
                                          <p:attrName>style.visibility</p:attrName>
                                        </p:attrNameLst>
                                      </p:cBhvr>
                                      <p:to>
                                        <p:strVal val="visible"/>
                                      </p:to>
                                    </p:set>
                                    <p:animEffect transition="in" filter="fade">
                                      <p:cBhvr>
                                        <p:cTn id="18" dur="500"/>
                                        <p:tgtEl>
                                          <p:spTgt spid="2888"/>
                                        </p:tgtEl>
                                      </p:cBhvr>
                                    </p:animEffect>
                                  </p:childTnLst>
                                </p:cTn>
                              </p:par>
                              <p:par>
                                <p:cTn id="19" presetID="10" presetClass="entr" presetSubtype="0" fill="hold" nodeType="withEffect">
                                  <p:stCondLst>
                                    <p:cond delay="0"/>
                                  </p:stCondLst>
                                  <p:childTnLst>
                                    <p:set>
                                      <p:cBhvr>
                                        <p:cTn id="20" dur="1" fill="hold">
                                          <p:stCondLst>
                                            <p:cond delay="0"/>
                                          </p:stCondLst>
                                        </p:cTn>
                                        <p:tgtEl>
                                          <p:spTgt spid="2887"/>
                                        </p:tgtEl>
                                        <p:attrNameLst>
                                          <p:attrName>style.visibility</p:attrName>
                                        </p:attrNameLst>
                                      </p:cBhvr>
                                      <p:to>
                                        <p:strVal val="visible"/>
                                      </p:to>
                                    </p:set>
                                    <p:animEffect transition="in" filter="fade">
                                      <p:cBhvr>
                                        <p:cTn id="21" dur="500"/>
                                        <p:tgtEl>
                                          <p:spTgt spid="288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93"/>
                                        </p:tgtEl>
                                        <p:attrNameLst>
                                          <p:attrName>style.visibility</p:attrName>
                                        </p:attrNameLst>
                                      </p:cBhvr>
                                      <p:to>
                                        <p:strVal val="visible"/>
                                      </p:to>
                                    </p:set>
                                    <p:animEffect transition="in" filter="fade">
                                      <p:cBhvr>
                                        <p:cTn id="26" dur="500"/>
                                        <p:tgtEl>
                                          <p:spTgt spid="2893"/>
                                        </p:tgtEl>
                                      </p:cBhvr>
                                    </p:animEffect>
                                  </p:childTnLst>
                                </p:cTn>
                              </p:par>
                              <p:par>
                                <p:cTn id="27" presetID="10" presetClass="entr" presetSubtype="0" fill="hold" nodeType="withEffect">
                                  <p:stCondLst>
                                    <p:cond delay="0"/>
                                  </p:stCondLst>
                                  <p:childTnLst>
                                    <p:set>
                                      <p:cBhvr>
                                        <p:cTn id="28" dur="1" fill="hold">
                                          <p:stCondLst>
                                            <p:cond delay="0"/>
                                          </p:stCondLst>
                                        </p:cTn>
                                        <p:tgtEl>
                                          <p:spTgt spid="2894"/>
                                        </p:tgtEl>
                                        <p:attrNameLst>
                                          <p:attrName>style.visibility</p:attrName>
                                        </p:attrNameLst>
                                      </p:cBhvr>
                                      <p:to>
                                        <p:strVal val="visible"/>
                                      </p:to>
                                    </p:set>
                                    <p:animEffect transition="in" filter="fade">
                                      <p:cBhvr>
                                        <p:cTn id="29" dur="500"/>
                                        <p:tgtEl>
                                          <p:spTgt spid="2894"/>
                                        </p:tgtEl>
                                      </p:cBhvr>
                                    </p:animEffect>
                                  </p:childTnLst>
                                </p:cTn>
                              </p:par>
                              <p:par>
                                <p:cTn id="30" presetID="10" presetClass="entr" presetSubtype="0" fill="hold" nodeType="withEffect">
                                  <p:stCondLst>
                                    <p:cond delay="0"/>
                                  </p:stCondLst>
                                  <p:childTnLst>
                                    <p:set>
                                      <p:cBhvr>
                                        <p:cTn id="31" dur="1" fill="hold">
                                          <p:stCondLst>
                                            <p:cond delay="0"/>
                                          </p:stCondLst>
                                        </p:cTn>
                                        <p:tgtEl>
                                          <p:spTgt spid="2895"/>
                                        </p:tgtEl>
                                        <p:attrNameLst>
                                          <p:attrName>style.visibility</p:attrName>
                                        </p:attrNameLst>
                                      </p:cBhvr>
                                      <p:to>
                                        <p:strVal val="visible"/>
                                      </p:to>
                                    </p:set>
                                    <p:animEffect transition="in" filter="fade">
                                      <p:cBhvr>
                                        <p:cTn id="32" dur="500"/>
                                        <p:tgtEl>
                                          <p:spTgt spid="289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92"/>
                                        </p:tgtEl>
                                        <p:attrNameLst>
                                          <p:attrName>style.visibility</p:attrName>
                                        </p:attrNameLst>
                                      </p:cBhvr>
                                      <p:to>
                                        <p:strVal val="visible"/>
                                      </p:to>
                                    </p:set>
                                    <p:animEffect transition="in" filter="fade">
                                      <p:cBhvr>
                                        <p:cTn id="37" dur="500"/>
                                        <p:tgtEl>
                                          <p:spTgt spid="2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3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UDP checksum</a:t>
            </a:r>
            <a:endParaRPr/>
          </a:p>
        </p:txBody>
      </p:sp>
      <p:sp>
        <p:nvSpPr>
          <p:cNvPr id="2903" name="Google Shape;2903;p38"/>
          <p:cNvSpPr txBox="1"/>
          <p:nvPr/>
        </p:nvSpPr>
        <p:spPr>
          <a:xfrm>
            <a:off x="1270863" y="2652793"/>
            <a:ext cx="10241312" cy="573438"/>
          </a:xfrm>
          <a:prstGeom prst="rect">
            <a:avLst/>
          </a:prstGeom>
          <a:noFill/>
          <a:ln>
            <a:noFill/>
          </a:ln>
        </p:spPr>
        <p:txBody>
          <a:bodyPr spcFirstLastPara="1" wrap="square" lIns="91425" tIns="45700" rIns="91425" bIns="45700" anchor="t" anchorCtr="0">
            <a:normAutofit/>
          </a:bodyPr>
          <a:lstStyle/>
          <a:p>
            <a:pPr marL="1301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Transmitted:            5               6                11</a:t>
            </a:r>
            <a:endParaRPr/>
          </a:p>
        </p:txBody>
      </p:sp>
      <p:sp>
        <p:nvSpPr>
          <p:cNvPr id="2904" name="Google Shape;2904;p38"/>
          <p:cNvSpPr/>
          <p:nvPr/>
        </p:nvSpPr>
        <p:spPr>
          <a:xfrm>
            <a:off x="798690" y="1371219"/>
            <a:ext cx="11100624" cy="847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080"/>
              <a:buFont typeface="Noto Sans Symbols"/>
              <a:buNone/>
            </a:pPr>
            <a:r>
              <a:rPr lang="en-US" sz="3200" b="0" i="1" u="none" strike="noStrike" cap="none">
                <a:solidFill>
                  <a:srgbClr val="CC0000"/>
                </a:solidFill>
                <a:latin typeface="Calibri"/>
                <a:ea typeface="Calibri"/>
                <a:cs typeface="Calibri"/>
                <a:sym typeface="Calibri"/>
              </a:rPr>
              <a:t>Goal:</a:t>
            </a:r>
            <a:r>
              <a:rPr lang="en-US" sz="3200" b="0" i="0" u="none" strike="noStrike" cap="none">
                <a:solidFill>
                  <a:srgbClr val="000000"/>
                </a:solidFill>
                <a:latin typeface="Calibri"/>
                <a:ea typeface="Calibri"/>
                <a:cs typeface="Calibri"/>
                <a:sym typeface="Calibri"/>
              </a:rPr>
              <a:t> detect errors (</a:t>
            </a:r>
            <a:r>
              <a:rPr lang="en-US" sz="3200" b="0" i="1" u="none" strike="noStrike" cap="none">
                <a:solidFill>
                  <a:srgbClr val="000000"/>
                </a:solidFill>
                <a:latin typeface="Calibri"/>
                <a:ea typeface="Calibri"/>
                <a:cs typeface="Calibri"/>
                <a:sym typeface="Calibri"/>
              </a:rPr>
              <a:t>i.e., </a:t>
            </a:r>
            <a:r>
              <a:rPr lang="en-US" sz="3200" b="0" i="0" u="none" strike="noStrike" cap="none">
                <a:solidFill>
                  <a:srgbClr val="000000"/>
                </a:solidFill>
                <a:latin typeface="Calibri"/>
                <a:ea typeface="Calibri"/>
                <a:cs typeface="Calibri"/>
                <a:sym typeface="Calibri"/>
              </a:rPr>
              <a:t>flipped bits) in transmitted segment</a:t>
            </a:r>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a:ea typeface="Gill Sans"/>
              <a:cs typeface="Gill Sans"/>
              <a:sym typeface="Gill Sans"/>
            </a:endParaRPr>
          </a:p>
        </p:txBody>
      </p:sp>
      <p:sp>
        <p:nvSpPr>
          <p:cNvPr id="2905" name="Google Shape;2905;p38"/>
          <p:cNvSpPr txBox="1"/>
          <p:nvPr/>
        </p:nvSpPr>
        <p:spPr>
          <a:xfrm>
            <a:off x="1717730" y="4429929"/>
            <a:ext cx="10241312" cy="573438"/>
          </a:xfrm>
          <a:prstGeom prst="rect">
            <a:avLst/>
          </a:prstGeom>
          <a:noFill/>
          <a:ln>
            <a:noFill/>
          </a:ln>
        </p:spPr>
        <p:txBody>
          <a:bodyPr spcFirstLastPara="1" wrap="square" lIns="91425" tIns="45700" rIns="91425" bIns="45700" anchor="t" anchorCtr="0">
            <a:normAutofit/>
          </a:bodyPr>
          <a:lstStyle/>
          <a:p>
            <a:pPr marL="1301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Received:            4               6                11</a:t>
            </a:r>
            <a:endParaRPr/>
          </a:p>
        </p:txBody>
      </p:sp>
      <p:grpSp>
        <p:nvGrpSpPr>
          <p:cNvPr id="2906" name="Google Shape;2906;p38"/>
          <p:cNvGrpSpPr/>
          <p:nvPr/>
        </p:nvGrpSpPr>
        <p:grpSpPr>
          <a:xfrm>
            <a:off x="3781587" y="2118101"/>
            <a:ext cx="3789990" cy="374499"/>
            <a:chOff x="3781587" y="2118101"/>
            <a:chExt cx="3789990" cy="374499"/>
          </a:xfrm>
        </p:grpSpPr>
        <p:sp>
          <p:nvSpPr>
            <p:cNvPr id="2907" name="Google Shape;2907;p38"/>
            <p:cNvSpPr txBox="1"/>
            <p:nvPr/>
          </p:nvSpPr>
          <p:spPr>
            <a:xfrm>
              <a:off x="3781587" y="2123268"/>
              <a:ext cx="121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a:t>
              </a:r>
              <a:r>
                <a:rPr lang="en-US" sz="1800" b="0" i="0" u="none" strike="noStrike" cap="none" baseline="30000">
                  <a:solidFill>
                    <a:srgbClr val="000000"/>
                  </a:solidFill>
                  <a:latin typeface="Calibri"/>
                  <a:ea typeface="Calibri"/>
                  <a:cs typeface="Calibri"/>
                  <a:sym typeface="Calibri"/>
                </a:rPr>
                <a:t>st</a:t>
              </a:r>
              <a:r>
                <a:rPr lang="en-US" sz="1800" b="0" i="0" u="none" strike="noStrike" cap="none">
                  <a:solidFill>
                    <a:srgbClr val="000000"/>
                  </a:solidFill>
                  <a:latin typeface="Calibri"/>
                  <a:ea typeface="Calibri"/>
                  <a:cs typeface="Calibri"/>
                  <a:sym typeface="Calibri"/>
                </a:rPr>
                <a:t> number</a:t>
              </a:r>
              <a:endParaRPr/>
            </a:p>
          </p:txBody>
        </p:sp>
        <p:sp>
          <p:nvSpPr>
            <p:cNvPr id="2908" name="Google Shape;2908;p38"/>
            <p:cNvSpPr txBox="1"/>
            <p:nvPr/>
          </p:nvSpPr>
          <p:spPr>
            <a:xfrm>
              <a:off x="5173851" y="2120685"/>
              <a:ext cx="126028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a:t>
              </a:r>
              <a:r>
                <a:rPr lang="en-US" sz="1800" b="0" i="0" u="none" strike="noStrike" cap="none" baseline="30000">
                  <a:solidFill>
                    <a:srgbClr val="000000"/>
                  </a:solidFill>
                  <a:latin typeface="Calibri"/>
                  <a:ea typeface="Calibri"/>
                  <a:cs typeface="Calibri"/>
                  <a:sym typeface="Calibri"/>
                </a:rPr>
                <a:t>nd</a:t>
              </a:r>
              <a:r>
                <a:rPr lang="en-US" sz="1800" b="0" i="0" u="none" strike="noStrike" cap="none">
                  <a:solidFill>
                    <a:srgbClr val="000000"/>
                  </a:solidFill>
                  <a:latin typeface="Calibri"/>
                  <a:ea typeface="Calibri"/>
                  <a:cs typeface="Calibri"/>
                  <a:sym typeface="Calibri"/>
                </a:rPr>
                <a:t> number</a:t>
              </a:r>
              <a:endParaRPr/>
            </a:p>
          </p:txBody>
        </p:sp>
        <p:sp>
          <p:nvSpPr>
            <p:cNvPr id="2909" name="Google Shape;2909;p38"/>
            <p:cNvSpPr txBox="1"/>
            <p:nvPr/>
          </p:nvSpPr>
          <p:spPr>
            <a:xfrm>
              <a:off x="6938070" y="2118101"/>
              <a:ext cx="6335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sum</a:t>
              </a:r>
              <a:endParaRPr/>
            </a:p>
          </p:txBody>
        </p:sp>
      </p:grpSp>
      <p:sp>
        <p:nvSpPr>
          <p:cNvPr id="2910" name="Google Shape;2910;p38"/>
          <p:cNvSpPr/>
          <p:nvPr/>
        </p:nvSpPr>
        <p:spPr>
          <a:xfrm>
            <a:off x="5269424" y="3316637"/>
            <a:ext cx="1131376" cy="978408"/>
          </a:xfrm>
          <a:prstGeom prst="downArrow">
            <a:avLst>
              <a:gd name="adj1" fmla="val 50000"/>
              <a:gd name="adj2" fmla="val 50000"/>
            </a:avLst>
          </a:prstGeom>
          <a:gradFill>
            <a:gsLst>
              <a:gs pos="0">
                <a:srgbClr val="F5F7FC"/>
              </a:gs>
              <a:gs pos="55000">
                <a:srgbClr val="E47E9F"/>
              </a:gs>
              <a:gs pos="83000">
                <a:srgbClr val="CD0004"/>
              </a:gs>
              <a:gs pos="100000">
                <a:srgbClr val="C00000"/>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911" name="Google Shape;2911;p38"/>
          <p:cNvGrpSpPr/>
          <p:nvPr/>
        </p:nvGrpSpPr>
        <p:grpSpPr>
          <a:xfrm>
            <a:off x="4005390" y="4866468"/>
            <a:ext cx="2218236" cy="1079841"/>
            <a:chOff x="4005390" y="4866468"/>
            <a:chExt cx="2218236" cy="1079841"/>
          </a:xfrm>
        </p:grpSpPr>
        <p:sp>
          <p:nvSpPr>
            <p:cNvPr id="2912" name="Google Shape;2912;p38"/>
            <p:cNvSpPr txBox="1"/>
            <p:nvPr/>
          </p:nvSpPr>
          <p:spPr>
            <a:xfrm>
              <a:off x="4005390" y="5238423"/>
              <a:ext cx="2218236" cy="70788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receiver-computed </a:t>
              </a:r>
              <a:endParaRPr/>
            </a:p>
            <a:p>
              <a:pPr marL="0" marR="0" lvl="0" indent="0" algn="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checksum</a:t>
              </a:r>
              <a:endParaRPr/>
            </a:p>
          </p:txBody>
        </p:sp>
        <p:sp>
          <p:nvSpPr>
            <p:cNvPr id="2913" name="Google Shape;2913;p38"/>
            <p:cNvSpPr/>
            <p:nvPr/>
          </p:nvSpPr>
          <p:spPr>
            <a:xfrm rot="5400000">
              <a:off x="5005953" y="4107051"/>
              <a:ext cx="302449" cy="1821283"/>
            </a:xfrm>
            <a:prstGeom prst="rightBrace">
              <a:avLst>
                <a:gd name="adj1" fmla="val 8333"/>
                <a:gd name="adj2" fmla="val 50000"/>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914" name="Google Shape;2914;p38"/>
          <p:cNvGrpSpPr/>
          <p:nvPr/>
        </p:nvGrpSpPr>
        <p:grpSpPr>
          <a:xfrm>
            <a:off x="6880470" y="4879385"/>
            <a:ext cx="2604945" cy="1064343"/>
            <a:chOff x="6880470" y="4879385"/>
            <a:chExt cx="2604945" cy="1064343"/>
          </a:xfrm>
        </p:grpSpPr>
        <p:sp>
          <p:nvSpPr>
            <p:cNvPr id="2915" name="Google Shape;2915;p38"/>
            <p:cNvSpPr txBox="1"/>
            <p:nvPr/>
          </p:nvSpPr>
          <p:spPr>
            <a:xfrm>
              <a:off x="6880470" y="5235841"/>
              <a:ext cx="260494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sender-computed </a:t>
              </a:r>
              <a:endParaRPr/>
            </a:p>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checksum (as received)</a:t>
              </a:r>
              <a:endParaRPr/>
            </a:p>
          </p:txBody>
        </p:sp>
        <p:sp>
          <p:nvSpPr>
            <p:cNvPr id="2916" name="Google Shape;2916;p38"/>
            <p:cNvSpPr/>
            <p:nvPr/>
          </p:nvSpPr>
          <p:spPr>
            <a:xfrm rot="5400000">
              <a:off x="7219627" y="4631412"/>
              <a:ext cx="266054" cy="761999"/>
            </a:xfrm>
            <a:prstGeom prst="rightBrace">
              <a:avLst>
                <a:gd name="adj1" fmla="val 8333"/>
                <a:gd name="adj2" fmla="val 50000"/>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917" name="Google Shape;2917;p38"/>
          <p:cNvGrpSpPr/>
          <p:nvPr/>
        </p:nvGrpSpPr>
        <p:grpSpPr>
          <a:xfrm>
            <a:off x="6121831" y="5201334"/>
            <a:ext cx="821411" cy="1346699"/>
            <a:chOff x="6121831" y="5201334"/>
            <a:chExt cx="821411" cy="1346699"/>
          </a:xfrm>
        </p:grpSpPr>
        <p:pic>
          <p:nvPicPr>
            <p:cNvPr id="2918" name="Google Shape;2918;p38" descr="Image result for error"/>
            <p:cNvPicPr preferRelativeResize="0"/>
            <p:nvPr/>
          </p:nvPicPr>
          <p:blipFill rotWithShape="1">
            <a:blip r:embed="rId3">
              <a:alphaModFix/>
            </a:blip>
            <a:srcRect/>
            <a:stretch/>
          </p:blipFill>
          <p:spPr>
            <a:xfrm>
              <a:off x="6121831" y="5782776"/>
              <a:ext cx="821411" cy="765257"/>
            </a:xfrm>
            <a:prstGeom prst="rect">
              <a:avLst/>
            </a:prstGeom>
            <a:noFill/>
            <a:ln>
              <a:noFill/>
            </a:ln>
          </p:spPr>
        </p:pic>
        <p:sp>
          <p:nvSpPr>
            <p:cNvPr id="2919" name="Google Shape;2919;p38"/>
            <p:cNvSpPr txBox="1"/>
            <p:nvPr/>
          </p:nvSpPr>
          <p:spPr>
            <a:xfrm>
              <a:off x="6307811" y="5201334"/>
              <a:ext cx="41389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0004"/>
                </a:buClr>
                <a:buSzPts val="3600"/>
                <a:buFont typeface="Calibri"/>
                <a:buNone/>
              </a:pPr>
              <a:r>
                <a:rPr lang="en-US" sz="3600" b="1" i="0" u="none" strike="noStrike" cap="none">
                  <a:solidFill>
                    <a:srgbClr val="CD0004"/>
                  </a:solidFill>
                  <a:latin typeface="Calibri"/>
                  <a:ea typeface="Calibri"/>
                  <a:cs typeface="Calibri"/>
                  <a:sym typeface="Calibri"/>
                </a:rPr>
                <a:t>=</a:t>
              </a:r>
              <a:endParaRPr/>
            </a:p>
          </p:txBody>
        </p:sp>
        <p:cxnSp>
          <p:nvCxnSpPr>
            <p:cNvPr id="2920" name="Google Shape;2920;p38"/>
            <p:cNvCxnSpPr/>
            <p:nvPr/>
          </p:nvCxnSpPr>
          <p:spPr>
            <a:xfrm flipH="1">
              <a:off x="6460174" y="5418195"/>
              <a:ext cx="108488" cy="247973"/>
            </a:xfrm>
            <a:prstGeom prst="straightConnector1">
              <a:avLst/>
            </a:prstGeom>
            <a:noFill/>
            <a:ln w="31750" cap="flat" cmpd="sng">
              <a:solidFill>
                <a:srgbClr val="CD0004"/>
              </a:solidFill>
              <a:prstDash val="solid"/>
              <a:miter lim="800000"/>
              <a:headEnd type="none" w="sm" len="sm"/>
              <a:tailEnd type="none" w="sm" len="sm"/>
            </a:ln>
          </p:spPr>
        </p:cxnSp>
      </p:grpSp>
      <p:sp>
        <p:nvSpPr>
          <p:cNvPr id="2921" name="Google Shape;2921;p3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6"/>
                                        </p:tgtEl>
                                        <p:attrNameLst>
                                          <p:attrName>style.visibility</p:attrName>
                                        </p:attrNameLst>
                                      </p:cBhvr>
                                      <p:to>
                                        <p:strVal val="visible"/>
                                      </p:to>
                                    </p:set>
                                    <p:animEffect transition="in" filter="fade">
                                      <p:cBhvr>
                                        <p:cTn id="7" dur="500"/>
                                        <p:tgtEl>
                                          <p:spTgt spid="2906"/>
                                        </p:tgtEl>
                                      </p:cBhvr>
                                    </p:animEffect>
                                  </p:childTnLst>
                                </p:cTn>
                              </p:par>
                              <p:par>
                                <p:cTn id="8" presetID="10" presetClass="entr" presetSubtype="0" fill="hold" nodeType="withEffect">
                                  <p:stCondLst>
                                    <p:cond delay="0"/>
                                  </p:stCondLst>
                                  <p:childTnLst>
                                    <p:set>
                                      <p:cBhvr>
                                        <p:cTn id="9" dur="1" fill="hold">
                                          <p:stCondLst>
                                            <p:cond delay="0"/>
                                          </p:stCondLst>
                                        </p:cTn>
                                        <p:tgtEl>
                                          <p:spTgt spid="2903"/>
                                        </p:tgtEl>
                                        <p:attrNameLst>
                                          <p:attrName>style.visibility</p:attrName>
                                        </p:attrNameLst>
                                      </p:cBhvr>
                                      <p:to>
                                        <p:strVal val="visible"/>
                                      </p:to>
                                    </p:set>
                                    <p:animEffect transition="in" filter="fade">
                                      <p:cBhvr>
                                        <p:cTn id="10" dur="500"/>
                                        <p:tgtEl>
                                          <p:spTgt spid="29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10"/>
                                        </p:tgtEl>
                                        <p:attrNameLst>
                                          <p:attrName>style.visibility</p:attrName>
                                        </p:attrNameLst>
                                      </p:cBhvr>
                                      <p:to>
                                        <p:strVal val="visible"/>
                                      </p:to>
                                    </p:set>
                                    <p:animEffect transition="in" filter="fade">
                                      <p:cBhvr>
                                        <p:cTn id="15" dur="500"/>
                                        <p:tgtEl>
                                          <p:spTgt spid="291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905"/>
                                        </p:tgtEl>
                                        <p:attrNameLst>
                                          <p:attrName>style.visibility</p:attrName>
                                        </p:attrNameLst>
                                      </p:cBhvr>
                                      <p:to>
                                        <p:strVal val="visible"/>
                                      </p:to>
                                    </p:set>
                                    <p:animEffect transition="in" filter="fade">
                                      <p:cBhvr>
                                        <p:cTn id="19" dur="500"/>
                                        <p:tgtEl>
                                          <p:spTgt spid="29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11"/>
                                        </p:tgtEl>
                                        <p:attrNameLst>
                                          <p:attrName>style.visibility</p:attrName>
                                        </p:attrNameLst>
                                      </p:cBhvr>
                                      <p:to>
                                        <p:strVal val="visible"/>
                                      </p:to>
                                    </p:set>
                                    <p:animEffect transition="in" filter="fade">
                                      <p:cBhvr>
                                        <p:cTn id="24" dur="1000"/>
                                        <p:tgtEl>
                                          <p:spTgt spid="29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14"/>
                                        </p:tgtEl>
                                        <p:attrNameLst>
                                          <p:attrName>style.visibility</p:attrName>
                                        </p:attrNameLst>
                                      </p:cBhvr>
                                      <p:to>
                                        <p:strVal val="visible"/>
                                      </p:to>
                                    </p:set>
                                    <p:animEffect transition="in" filter="fade">
                                      <p:cBhvr>
                                        <p:cTn id="29" dur="1000"/>
                                        <p:tgtEl>
                                          <p:spTgt spid="29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17"/>
                                        </p:tgtEl>
                                        <p:attrNameLst>
                                          <p:attrName>style.visibility</p:attrName>
                                        </p:attrNameLst>
                                      </p:cBhvr>
                                      <p:to>
                                        <p:strVal val="visible"/>
                                      </p:to>
                                    </p:set>
                                    <p:animEffect transition="in" filter="fade">
                                      <p:cBhvr>
                                        <p:cTn id="34" dur="1000"/>
                                        <p:tgtEl>
                                          <p:spTgt spid="2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6"/>
        <p:cNvGrpSpPr/>
        <p:nvPr/>
      </p:nvGrpSpPr>
      <p:grpSpPr>
        <a:xfrm>
          <a:off x="0" y="0"/>
          <a:ext cx="0" cy="0"/>
          <a:chOff x="0" y="0"/>
          <a:chExt cx="0" cy="0"/>
        </a:xfrm>
      </p:grpSpPr>
      <p:sp>
        <p:nvSpPr>
          <p:cNvPr id="2927" name="Google Shape;2927;p39"/>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checksum</a:t>
            </a:r>
            <a:endParaRPr/>
          </a:p>
        </p:txBody>
      </p:sp>
      <p:sp>
        <p:nvSpPr>
          <p:cNvPr id="2928" name="Google Shape;2928;p39"/>
          <p:cNvSpPr txBox="1"/>
          <p:nvPr/>
        </p:nvSpPr>
        <p:spPr>
          <a:xfrm>
            <a:off x="990599" y="2218943"/>
            <a:ext cx="4662055" cy="4478069"/>
          </a:xfrm>
          <a:prstGeom prst="rect">
            <a:avLst/>
          </a:prstGeom>
          <a:noFill/>
          <a:ln>
            <a:noFill/>
          </a:ln>
        </p:spPr>
        <p:txBody>
          <a:bodyPr spcFirstLastPara="1" wrap="square" lIns="91425" tIns="45700" rIns="91425" bIns="45700" anchor="t" anchorCtr="0">
            <a:normAutofit/>
          </a:bodyPr>
          <a:lstStyle/>
          <a:p>
            <a:pPr marL="12700" marR="0" lvl="0" indent="0" algn="l" rtl="0">
              <a:lnSpc>
                <a:spcPct val="7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a:ea typeface="Calibri"/>
                <a:cs typeface="Calibri"/>
                <a:sym typeface="Calibri"/>
              </a:rPr>
              <a:t>sender:</a:t>
            </a:r>
            <a:endParaRPr/>
          </a:p>
          <a:p>
            <a:pPr marL="352425" marR="0" lvl="0" indent="-222250" algn="l" rtl="0">
              <a:lnSpc>
                <a:spcPct val="8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treat contents of UDP segment </a:t>
            </a:r>
            <a:r>
              <a:rPr lang="en-US" sz="2400" b="0" i="0" u="none" strike="noStrike" cap="none">
                <a:solidFill>
                  <a:srgbClr val="000000"/>
                </a:solidFill>
                <a:latin typeface="Calibri"/>
                <a:ea typeface="Calibri"/>
                <a:cs typeface="Calibri"/>
                <a:sym typeface="Calibri"/>
              </a:rPr>
              <a:t>(including UDP header fields and IP addresses) </a:t>
            </a:r>
            <a:r>
              <a:rPr lang="en-US" sz="2800" b="0" i="0" u="none" strike="noStrike" cap="none">
                <a:solidFill>
                  <a:srgbClr val="000000"/>
                </a:solidFill>
                <a:latin typeface="Calibri"/>
                <a:ea typeface="Calibri"/>
                <a:cs typeface="Calibri"/>
                <a:sym typeface="Calibri"/>
              </a:rPr>
              <a:t>as sequence of 16-bit integers</a:t>
            </a:r>
            <a:endParaRPr/>
          </a:p>
          <a:p>
            <a:pPr marL="352425" marR="0" lvl="0" indent="-222250" algn="l" rtl="0">
              <a:lnSpc>
                <a:spcPct val="80000"/>
              </a:lnSpc>
              <a:spcBef>
                <a:spcPts val="1000"/>
              </a:spcBef>
              <a:spcAft>
                <a:spcPts val="0"/>
              </a:spcAft>
              <a:buClr>
                <a:srgbClr val="0000A3"/>
              </a:buClr>
              <a:buSzPts val="2800"/>
              <a:buFont typeface="Noto Sans Symbols"/>
              <a:buChar char="▪"/>
            </a:pPr>
            <a:r>
              <a:rPr lang="en-US" sz="2800" b="0" i="0" u="none" strike="noStrike" cap="none">
                <a:solidFill>
                  <a:srgbClr val="C00000"/>
                </a:solidFill>
                <a:latin typeface="Calibri"/>
                <a:ea typeface="Calibri"/>
                <a:cs typeface="Calibri"/>
                <a:sym typeface="Calibri"/>
              </a:rPr>
              <a:t>checksum: </a:t>
            </a:r>
            <a:r>
              <a:rPr lang="en-US" sz="2800" b="0" i="0" u="none" strike="noStrike" cap="none">
                <a:solidFill>
                  <a:srgbClr val="000000"/>
                </a:solidFill>
                <a:latin typeface="Calibri"/>
                <a:ea typeface="Calibri"/>
                <a:cs typeface="Calibri"/>
                <a:sym typeface="Calibri"/>
              </a:rPr>
              <a:t>addition </a:t>
            </a:r>
            <a:r>
              <a:rPr lang="en-US" sz="2400" b="0" i="0" u="none" strike="noStrike" cap="none">
                <a:solidFill>
                  <a:srgbClr val="000000"/>
                </a:solidFill>
                <a:latin typeface="Calibri"/>
                <a:ea typeface="Calibri"/>
                <a:cs typeface="Calibri"/>
                <a:sym typeface="Calibri"/>
              </a:rPr>
              <a:t>(one’s complement sum)</a:t>
            </a:r>
            <a:r>
              <a:rPr lang="en-US" sz="2800" b="0" i="0" u="none" strike="noStrike" cap="none">
                <a:solidFill>
                  <a:srgbClr val="000000"/>
                </a:solidFill>
                <a:latin typeface="Calibri"/>
                <a:ea typeface="Calibri"/>
                <a:cs typeface="Calibri"/>
                <a:sym typeface="Calibri"/>
              </a:rPr>
              <a:t> of segment content</a:t>
            </a:r>
            <a:endParaRPr/>
          </a:p>
          <a:p>
            <a:pPr marL="352425" marR="0" lvl="0" indent="-222250" algn="l" rtl="0">
              <a:lnSpc>
                <a:spcPct val="8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checksum value put into UDP checksum field</a:t>
            </a:r>
            <a:endParaRPr/>
          </a:p>
          <a:p>
            <a:pPr marL="352425" marR="0" lvl="0" indent="-222250" algn="l" rtl="0">
              <a:lnSpc>
                <a:spcPct val="7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a:p>
            <a:pPr marL="352425" marR="0" lvl="0" indent="-19050" algn="l" rtl="0">
              <a:lnSpc>
                <a:spcPct val="70000"/>
              </a:lnSpc>
              <a:spcBef>
                <a:spcPts val="1000"/>
              </a:spcBef>
              <a:spcAft>
                <a:spcPts val="0"/>
              </a:spcAft>
              <a:buClr>
                <a:srgbClr val="0000A3"/>
              </a:buClr>
              <a:buSzPts val="3200"/>
              <a:buFont typeface="Noto Sans Symbols"/>
              <a:buNone/>
            </a:pPr>
            <a:endParaRPr sz="3200" b="0" i="0" u="none" strike="noStrike" cap="none">
              <a:solidFill>
                <a:srgbClr val="000000"/>
              </a:solidFill>
              <a:latin typeface="Calibri"/>
              <a:ea typeface="Calibri"/>
              <a:cs typeface="Calibri"/>
              <a:sym typeface="Calibri"/>
            </a:endParaRPr>
          </a:p>
        </p:txBody>
      </p:sp>
      <p:sp>
        <p:nvSpPr>
          <p:cNvPr id="2929" name="Google Shape;2929;p39"/>
          <p:cNvSpPr txBox="1"/>
          <p:nvPr/>
        </p:nvSpPr>
        <p:spPr>
          <a:xfrm>
            <a:off x="5767820" y="2132890"/>
            <a:ext cx="5728855" cy="4082476"/>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a:ea typeface="Calibri"/>
                <a:cs typeface="Calibri"/>
                <a:sym typeface="Calibri"/>
              </a:rPr>
              <a:t>receiver</a:t>
            </a:r>
            <a:r>
              <a:rPr lang="en-US" sz="3500" b="0" i="0" u="none" strike="noStrike" cap="none">
                <a:solidFill>
                  <a:srgbClr val="CC0000"/>
                </a:solidFill>
                <a:latin typeface="Calibri"/>
                <a:ea typeface="Calibri"/>
                <a:cs typeface="Calibri"/>
                <a:sym typeface="Calibri"/>
              </a:rPr>
              <a:t>:</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compute checksum of received segment</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check if computed checksum equals checksum field value:</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not equal - error detected</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equal - no error detected. </a:t>
            </a:r>
            <a:r>
              <a:rPr lang="en-US" sz="2400" b="0" i="1" u="none" strike="noStrike" cap="none">
                <a:solidFill>
                  <a:srgbClr val="000000"/>
                </a:solidFill>
                <a:latin typeface="Calibri"/>
                <a:ea typeface="Calibri"/>
                <a:cs typeface="Calibri"/>
                <a:sym typeface="Calibri"/>
              </a:rPr>
              <a:t>But maybe errors nonetheless?</a:t>
            </a:r>
            <a:r>
              <a:rPr lang="en-US" sz="2400" b="0" i="0" u="none" strike="noStrike" cap="none">
                <a:solidFill>
                  <a:srgbClr val="000000"/>
                </a:solidFill>
                <a:latin typeface="Calibri"/>
                <a:ea typeface="Calibri"/>
                <a:cs typeface="Calibri"/>
                <a:sym typeface="Calibri"/>
              </a:rPr>
              <a:t> More later ….</a:t>
            </a:r>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2930" name="Google Shape;2930;p39"/>
          <p:cNvSpPr/>
          <p:nvPr/>
        </p:nvSpPr>
        <p:spPr>
          <a:xfrm>
            <a:off x="798690" y="1371219"/>
            <a:ext cx="11100624" cy="847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080"/>
              <a:buFont typeface="Noto Sans Symbols"/>
              <a:buNone/>
            </a:pPr>
            <a:r>
              <a:rPr lang="en-US" sz="3200" b="0" i="1" u="none" strike="noStrike" cap="none">
                <a:solidFill>
                  <a:srgbClr val="CC0000"/>
                </a:solidFill>
                <a:latin typeface="Calibri"/>
                <a:ea typeface="Calibri"/>
                <a:cs typeface="Calibri"/>
                <a:sym typeface="Calibri"/>
              </a:rPr>
              <a:t>Goal:</a:t>
            </a:r>
            <a:r>
              <a:rPr lang="en-US" sz="3200" b="0" i="0" u="none" strike="noStrike" cap="none">
                <a:solidFill>
                  <a:srgbClr val="000000"/>
                </a:solidFill>
                <a:latin typeface="Calibri"/>
                <a:ea typeface="Calibri"/>
                <a:cs typeface="Calibri"/>
                <a:sym typeface="Calibri"/>
              </a:rPr>
              <a:t> detect errors (</a:t>
            </a:r>
            <a:r>
              <a:rPr lang="en-US" sz="3200" b="0" i="1" u="none" strike="noStrike" cap="none">
                <a:solidFill>
                  <a:srgbClr val="000000"/>
                </a:solidFill>
                <a:latin typeface="Calibri"/>
                <a:ea typeface="Calibri"/>
                <a:cs typeface="Calibri"/>
                <a:sym typeface="Calibri"/>
              </a:rPr>
              <a:t>i.e., </a:t>
            </a:r>
            <a:r>
              <a:rPr lang="en-US" sz="3200" b="0" i="0" u="none" strike="noStrike" cap="none">
                <a:solidFill>
                  <a:srgbClr val="000000"/>
                </a:solidFill>
                <a:latin typeface="Calibri"/>
                <a:ea typeface="Calibri"/>
                <a:cs typeface="Calibri"/>
                <a:sym typeface="Calibri"/>
              </a:rPr>
              <a:t>flipped bits) in transmitted segment</a:t>
            </a:r>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a:ea typeface="Gill Sans"/>
              <a:cs typeface="Gill Sans"/>
              <a:sym typeface="Gill Sans"/>
            </a:endParaRPr>
          </a:p>
        </p:txBody>
      </p:sp>
      <p:sp>
        <p:nvSpPr>
          <p:cNvPr id="2931" name="Google Shape;2931;p3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9"/>
                                        </p:tgtEl>
                                        <p:attrNameLst>
                                          <p:attrName>style.visibility</p:attrName>
                                        </p:attrNameLst>
                                      </p:cBhvr>
                                      <p:to>
                                        <p:strVal val="visible"/>
                                      </p:to>
                                    </p:set>
                                    <p:animEffect transition="in" filter="fade">
                                      <p:cBhvr>
                                        <p:cTn id="7" dur="500"/>
                                        <p:tgtEl>
                                          <p:spTgt spid="2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p4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checksum: an example</a:t>
            </a:r>
            <a:endParaRPr/>
          </a:p>
        </p:txBody>
      </p:sp>
      <p:sp>
        <p:nvSpPr>
          <p:cNvPr id="2938" name="Google Shape;2938;p40"/>
          <p:cNvSpPr txBox="1"/>
          <p:nvPr/>
        </p:nvSpPr>
        <p:spPr>
          <a:xfrm>
            <a:off x="1215441" y="1452111"/>
            <a:ext cx="7772400" cy="2743200"/>
          </a:xfrm>
          <a:prstGeom prst="rect">
            <a:avLst/>
          </a:prstGeom>
          <a:noFill/>
          <a:ln>
            <a:noFill/>
          </a:ln>
        </p:spPr>
        <p:txBody>
          <a:bodyPr spcFirstLastPara="1" wrap="square" lIns="91425" tIns="45700" rIns="91425" bIns="45700" anchor="t" anchorCtr="0">
            <a:normAutofit/>
          </a:bodyPr>
          <a:lstStyle/>
          <a:p>
            <a:pPr marL="233363" marR="0" lvl="0" indent="-233363" algn="l" rtl="0">
              <a:lnSpc>
                <a:spcPct val="13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example: add two 16-bit integers</a:t>
            </a:r>
            <a:endParaRPr/>
          </a:p>
        </p:txBody>
      </p:sp>
      <p:cxnSp>
        <p:nvCxnSpPr>
          <p:cNvPr id="2939" name="Google Shape;2939;p40"/>
          <p:cNvCxnSpPr/>
          <p:nvPr/>
        </p:nvCxnSpPr>
        <p:spPr>
          <a:xfrm rot="10800000">
            <a:off x="2466391" y="3069774"/>
            <a:ext cx="6477000" cy="0"/>
          </a:xfrm>
          <a:prstGeom prst="straightConnector1">
            <a:avLst/>
          </a:prstGeom>
          <a:noFill/>
          <a:ln w="12700" cap="flat" cmpd="sng">
            <a:solidFill>
              <a:schemeClr val="dk1"/>
            </a:solidFill>
            <a:prstDash val="solid"/>
            <a:round/>
            <a:headEnd type="none" w="sm" len="sm"/>
            <a:tailEnd type="none" w="med" len="med"/>
          </a:ln>
        </p:spPr>
      </p:cxnSp>
      <p:sp>
        <p:nvSpPr>
          <p:cNvPr id="2940" name="Google Shape;2940;p40"/>
          <p:cNvSpPr txBox="1"/>
          <p:nvPr/>
        </p:nvSpPr>
        <p:spPr>
          <a:xfrm>
            <a:off x="1777296" y="3862762"/>
            <a:ext cx="636587"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sum</a:t>
            </a:r>
            <a:endParaRPr/>
          </a:p>
        </p:txBody>
      </p:sp>
      <p:sp>
        <p:nvSpPr>
          <p:cNvPr id="2941" name="Google Shape;2941;p40"/>
          <p:cNvSpPr txBox="1"/>
          <p:nvPr/>
        </p:nvSpPr>
        <p:spPr>
          <a:xfrm>
            <a:off x="1192843" y="4300504"/>
            <a:ext cx="12210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checksum</a:t>
            </a:r>
            <a:endParaRPr/>
          </a:p>
        </p:txBody>
      </p:sp>
      <p:sp>
        <p:nvSpPr>
          <p:cNvPr id="2942" name="Google Shape;2942;p40"/>
          <p:cNvSpPr txBox="1"/>
          <p:nvPr/>
        </p:nvSpPr>
        <p:spPr>
          <a:xfrm>
            <a:off x="798690" y="5071610"/>
            <a:ext cx="10367961" cy="107950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99"/>
              </a:buClr>
              <a:buSzPts val="1560"/>
              <a:buFont typeface="Noto Sans Symbols"/>
              <a:buNone/>
            </a:pPr>
            <a:r>
              <a:rPr lang="en-US" sz="2400" b="0" i="1" u="none" strike="noStrike" cap="none">
                <a:solidFill>
                  <a:srgbClr val="000000"/>
                </a:solidFill>
                <a:latin typeface="Calibri"/>
                <a:ea typeface="Calibri"/>
                <a:cs typeface="Calibri"/>
                <a:sym typeface="Calibri"/>
              </a:rPr>
              <a:t>Note:</a:t>
            </a:r>
            <a:r>
              <a:rPr lang="en-US" sz="2400" b="0" i="0" u="none" strike="noStrike" cap="none">
                <a:solidFill>
                  <a:srgbClr val="000000"/>
                </a:solidFill>
                <a:latin typeface="Calibri"/>
                <a:ea typeface="Calibri"/>
                <a:cs typeface="Calibri"/>
                <a:sym typeface="Calibri"/>
              </a:rPr>
              <a:t> when adding numbers, a carryout from the most significant bit needs to be added to the result</a:t>
            </a:r>
            <a:endParaRPr/>
          </a:p>
          <a:p>
            <a:pPr marL="0" marR="0" lvl="0" indent="0" algn="l" rtl="0">
              <a:lnSpc>
                <a:spcPct val="100000"/>
              </a:lnSpc>
              <a:spcBef>
                <a:spcPts val="0"/>
              </a:spcBef>
              <a:spcAft>
                <a:spcPts val="0"/>
              </a:spcAft>
              <a:buClr>
                <a:schemeClr val="dk1"/>
              </a:buClr>
              <a:buSzPts val="2400"/>
              <a:buFont typeface="Tahoma"/>
              <a:buNone/>
            </a:pPr>
            <a:endParaRPr sz="2400" b="0" i="0" u="none" strike="noStrike" cap="none">
              <a:solidFill>
                <a:srgbClr val="000000"/>
              </a:solidFill>
              <a:latin typeface="Tahoma"/>
              <a:ea typeface="Tahoma"/>
              <a:cs typeface="Tahoma"/>
              <a:sym typeface="Tahoma"/>
            </a:endParaRPr>
          </a:p>
        </p:txBody>
      </p:sp>
      <p:sp>
        <p:nvSpPr>
          <p:cNvPr id="2943" name="Google Shape;2943;p40"/>
          <p:cNvSpPr txBox="1"/>
          <p:nvPr/>
        </p:nvSpPr>
        <p:spPr>
          <a:xfrm>
            <a:off x="850466" y="6260898"/>
            <a:ext cx="98572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Check out the online interactive exercises for more examples: h</a:t>
            </a:r>
            <a:r>
              <a:rPr lang="en-US" sz="1200" b="0" i="0" u="none" strike="noStrike" cap="none">
                <a:solidFill>
                  <a:srgbClr val="000000"/>
                </a:solidFill>
                <a:latin typeface="Arial"/>
                <a:ea typeface="Arial"/>
                <a:cs typeface="Arial"/>
                <a:sym typeface="Arial"/>
              </a:rPr>
              <a:t>ttp://gaia.cs.umass.edu/kurose_ross/interactive/</a:t>
            </a:r>
            <a:endParaRPr/>
          </a:p>
        </p:txBody>
      </p:sp>
      <p:sp>
        <p:nvSpPr>
          <p:cNvPr id="2944" name="Google Shape;2944;p40"/>
          <p:cNvSpPr txBox="1"/>
          <p:nvPr/>
        </p:nvSpPr>
        <p:spPr>
          <a:xfrm>
            <a:off x="2863959" y="2205031"/>
            <a:ext cx="58993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1 1 1 0 0 1 1 0 0 1 1 0 0 1 1 0</a:t>
            </a:r>
            <a:endParaRPr/>
          </a:p>
        </p:txBody>
      </p:sp>
      <p:sp>
        <p:nvSpPr>
          <p:cNvPr id="2945" name="Google Shape;2945;p40"/>
          <p:cNvSpPr txBox="1"/>
          <p:nvPr/>
        </p:nvSpPr>
        <p:spPr>
          <a:xfrm>
            <a:off x="2868710" y="2580910"/>
            <a:ext cx="58993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1 1 0 1 0 1 0 1 0 1 0 1 0 1 0 1</a:t>
            </a:r>
            <a:endParaRPr/>
          </a:p>
        </p:txBody>
      </p:sp>
      <p:sp>
        <p:nvSpPr>
          <p:cNvPr id="2946" name="Google Shape;2946;p40"/>
          <p:cNvSpPr txBox="1"/>
          <p:nvPr/>
        </p:nvSpPr>
        <p:spPr>
          <a:xfrm>
            <a:off x="2501968" y="3194702"/>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1 1 0 1 1 1 0 1 1 1 0 1 1 1 0 1 1</a:t>
            </a:r>
            <a:endParaRPr/>
          </a:p>
        </p:txBody>
      </p:sp>
      <p:sp>
        <p:nvSpPr>
          <p:cNvPr id="2947" name="Google Shape;2947;p40"/>
          <p:cNvSpPr/>
          <p:nvPr/>
        </p:nvSpPr>
        <p:spPr>
          <a:xfrm>
            <a:off x="2516833" y="3264149"/>
            <a:ext cx="304800" cy="304800"/>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2948" name="Google Shape;2948;p40"/>
          <p:cNvSpPr txBox="1"/>
          <p:nvPr/>
        </p:nvSpPr>
        <p:spPr>
          <a:xfrm>
            <a:off x="916633" y="3201536"/>
            <a:ext cx="145770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wraparound</a:t>
            </a:r>
            <a:endParaRPr/>
          </a:p>
        </p:txBody>
      </p:sp>
      <p:cxnSp>
        <p:nvCxnSpPr>
          <p:cNvPr id="2949" name="Google Shape;2949;p40"/>
          <p:cNvCxnSpPr/>
          <p:nvPr/>
        </p:nvCxnSpPr>
        <p:spPr>
          <a:xfrm rot="10800000">
            <a:off x="2440633" y="3788911"/>
            <a:ext cx="6477000" cy="0"/>
          </a:xfrm>
          <a:prstGeom prst="straightConnector1">
            <a:avLst/>
          </a:prstGeom>
          <a:noFill/>
          <a:ln w="12700" cap="flat" cmpd="sng">
            <a:solidFill>
              <a:schemeClr val="dk1"/>
            </a:solidFill>
            <a:prstDash val="solid"/>
            <a:round/>
            <a:headEnd type="none" w="sm" len="sm"/>
            <a:tailEnd type="none" w="med" len="med"/>
          </a:ln>
        </p:spPr>
      </p:cxnSp>
      <p:sp>
        <p:nvSpPr>
          <p:cNvPr id="2950" name="Google Shape;2950;p40"/>
          <p:cNvSpPr/>
          <p:nvPr/>
        </p:nvSpPr>
        <p:spPr>
          <a:xfrm>
            <a:off x="2669233" y="3576532"/>
            <a:ext cx="5795540" cy="95077"/>
          </a:xfrm>
          <a:custGeom>
            <a:avLst/>
            <a:gdLst/>
            <a:ahLst/>
            <a:cxnLst/>
            <a:rect l="l" t="t" r="r" b="b"/>
            <a:pathLst>
              <a:path w="3788" h="58" extrusionOk="0">
                <a:moveTo>
                  <a:pt x="0" y="0"/>
                </a:moveTo>
                <a:lnTo>
                  <a:pt x="0" y="58"/>
                </a:lnTo>
                <a:lnTo>
                  <a:pt x="3788" y="58"/>
                </a:lnTo>
              </a:path>
            </a:pathLst>
          </a:custGeom>
          <a:noFill/>
          <a:ln w="9525" cap="flat" cmpd="sng">
            <a:solidFill>
              <a:srgbClr val="FF0000"/>
            </a:solidFill>
            <a:prstDash val="solid"/>
            <a:round/>
            <a:headEnd type="none" w="sm" len="sm"/>
            <a:tailEnd type="stealth"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1" name="Google Shape;2951;p40"/>
          <p:cNvSpPr txBox="1"/>
          <p:nvPr/>
        </p:nvSpPr>
        <p:spPr>
          <a:xfrm>
            <a:off x="2475478" y="3863610"/>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1 0 1 1 1 0 1 1 1 0 1 1 1 1 0 0</a:t>
            </a:r>
            <a:endParaRPr/>
          </a:p>
        </p:txBody>
      </p:sp>
      <p:sp>
        <p:nvSpPr>
          <p:cNvPr id="2952" name="Google Shape;2952;p40"/>
          <p:cNvSpPr txBox="1"/>
          <p:nvPr/>
        </p:nvSpPr>
        <p:spPr>
          <a:xfrm>
            <a:off x="2505831" y="4287924"/>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0 1 0 0 0 1 0 0 0 1 0 0 0 0 1 1</a:t>
            </a:r>
            <a:endParaRPr/>
          </a:p>
        </p:txBody>
      </p:sp>
      <p:sp>
        <p:nvSpPr>
          <p:cNvPr id="2953" name="Google Shape;2953;p4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6"/>
                                        </p:tgtEl>
                                        <p:attrNameLst>
                                          <p:attrName>style.visibility</p:attrName>
                                        </p:attrNameLst>
                                      </p:cBhvr>
                                      <p:to>
                                        <p:strVal val="visible"/>
                                      </p:to>
                                    </p:set>
                                    <p:animEffect transition="in" filter="fade">
                                      <p:cBhvr>
                                        <p:cTn id="7" dur="500"/>
                                        <p:tgtEl>
                                          <p:spTgt spid="29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48"/>
                                        </p:tgtEl>
                                        <p:attrNameLst>
                                          <p:attrName>style.visibility</p:attrName>
                                        </p:attrNameLst>
                                      </p:cBhvr>
                                      <p:to>
                                        <p:strVal val="visible"/>
                                      </p:to>
                                    </p:set>
                                    <p:animEffect transition="in" filter="fade">
                                      <p:cBhvr>
                                        <p:cTn id="12" dur="500"/>
                                        <p:tgtEl>
                                          <p:spTgt spid="2948"/>
                                        </p:tgtEl>
                                      </p:cBhvr>
                                    </p:animEffect>
                                  </p:childTnLst>
                                </p:cTn>
                              </p:par>
                              <p:par>
                                <p:cTn id="13" presetID="10" presetClass="entr" presetSubtype="0" fill="hold" nodeType="withEffect">
                                  <p:stCondLst>
                                    <p:cond delay="0"/>
                                  </p:stCondLst>
                                  <p:childTnLst>
                                    <p:set>
                                      <p:cBhvr>
                                        <p:cTn id="14" dur="1" fill="hold">
                                          <p:stCondLst>
                                            <p:cond delay="0"/>
                                          </p:stCondLst>
                                        </p:cTn>
                                        <p:tgtEl>
                                          <p:spTgt spid="2947"/>
                                        </p:tgtEl>
                                        <p:attrNameLst>
                                          <p:attrName>style.visibility</p:attrName>
                                        </p:attrNameLst>
                                      </p:cBhvr>
                                      <p:to>
                                        <p:strVal val="visible"/>
                                      </p:to>
                                    </p:set>
                                    <p:animEffect transition="in" filter="fade">
                                      <p:cBhvr>
                                        <p:cTn id="15" dur="500"/>
                                        <p:tgtEl>
                                          <p:spTgt spid="2947"/>
                                        </p:tgtEl>
                                      </p:cBhvr>
                                    </p:animEffect>
                                  </p:childTnLst>
                                </p:cTn>
                              </p:par>
                            </p:childTnLst>
                          </p:cTn>
                        </p:par>
                        <p:par>
                          <p:cTn id="16" fill="hold">
                            <p:stCondLst>
                              <p:cond delay="500"/>
                            </p:stCondLst>
                            <p:childTnLst>
                              <p:par>
                                <p:cTn id="17" presetID="10" presetClass="entr" presetSubtype="0" fill="hold" nodeType="afterEffect">
                                  <p:stCondLst>
                                    <p:cond delay="500"/>
                                  </p:stCondLst>
                                  <p:childTnLst>
                                    <p:set>
                                      <p:cBhvr>
                                        <p:cTn id="18" dur="1" fill="hold">
                                          <p:stCondLst>
                                            <p:cond delay="0"/>
                                          </p:stCondLst>
                                        </p:cTn>
                                        <p:tgtEl>
                                          <p:spTgt spid="2950"/>
                                        </p:tgtEl>
                                        <p:attrNameLst>
                                          <p:attrName>style.visibility</p:attrName>
                                        </p:attrNameLst>
                                      </p:cBhvr>
                                      <p:to>
                                        <p:strVal val="visible"/>
                                      </p:to>
                                    </p:set>
                                    <p:animEffect transition="in" filter="fade">
                                      <p:cBhvr>
                                        <p:cTn id="19" dur="500"/>
                                        <p:tgtEl>
                                          <p:spTgt spid="2950"/>
                                        </p:tgtEl>
                                      </p:cBhvr>
                                    </p:animEffect>
                                  </p:childTnLst>
                                </p:cTn>
                              </p:par>
                            </p:childTnLst>
                          </p:cTn>
                        </p:par>
                        <p:par>
                          <p:cTn id="20" fill="hold">
                            <p:stCondLst>
                              <p:cond delay="1000"/>
                            </p:stCondLst>
                            <p:childTnLst>
                              <p:par>
                                <p:cTn id="21" presetID="10" presetClass="entr" presetSubtype="0" fill="hold" nodeType="afterEffect">
                                  <p:stCondLst>
                                    <p:cond delay="500"/>
                                  </p:stCondLst>
                                  <p:childTnLst>
                                    <p:set>
                                      <p:cBhvr>
                                        <p:cTn id="22" dur="1" fill="hold">
                                          <p:stCondLst>
                                            <p:cond delay="0"/>
                                          </p:stCondLst>
                                        </p:cTn>
                                        <p:tgtEl>
                                          <p:spTgt spid="2949"/>
                                        </p:tgtEl>
                                        <p:attrNameLst>
                                          <p:attrName>style.visibility</p:attrName>
                                        </p:attrNameLst>
                                      </p:cBhvr>
                                      <p:to>
                                        <p:strVal val="visible"/>
                                      </p:to>
                                    </p:set>
                                    <p:animEffect transition="in" filter="fade">
                                      <p:cBhvr>
                                        <p:cTn id="23" dur="500"/>
                                        <p:tgtEl>
                                          <p:spTgt spid="2949"/>
                                        </p:tgtEl>
                                      </p:cBhvr>
                                    </p:animEffect>
                                  </p:childTnLst>
                                </p:cTn>
                              </p:par>
                              <p:par>
                                <p:cTn id="24" presetID="10" presetClass="entr" presetSubtype="0" fill="hold" nodeType="withEffect">
                                  <p:stCondLst>
                                    <p:cond delay="0"/>
                                  </p:stCondLst>
                                  <p:childTnLst>
                                    <p:set>
                                      <p:cBhvr>
                                        <p:cTn id="25" dur="1" fill="hold">
                                          <p:stCondLst>
                                            <p:cond delay="0"/>
                                          </p:stCondLst>
                                        </p:cTn>
                                        <p:tgtEl>
                                          <p:spTgt spid="2942"/>
                                        </p:tgtEl>
                                        <p:attrNameLst>
                                          <p:attrName>style.visibility</p:attrName>
                                        </p:attrNameLst>
                                      </p:cBhvr>
                                      <p:to>
                                        <p:strVal val="visible"/>
                                      </p:to>
                                    </p:set>
                                    <p:animEffect transition="in" filter="fade">
                                      <p:cBhvr>
                                        <p:cTn id="26" dur="500"/>
                                        <p:tgtEl>
                                          <p:spTgt spid="29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51"/>
                                        </p:tgtEl>
                                        <p:attrNameLst>
                                          <p:attrName>style.visibility</p:attrName>
                                        </p:attrNameLst>
                                      </p:cBhvr>
                                      <p:to>
                                        <p:strVal val="visible"/>
                                      </p:to>
                                    </p:set>
                                    <p:animEffect transition="in" filter="fade">
                                      <p:cBhvr>
                                        <p:cTn id="31" dur="500"/>
                                        <p:tgtEl>
                                          <p:spTgt spid="2951"/>
                                        </p:tgtEl>
                                      </p:cBhvr>
                                    </p:animEffect>
                                  </p:childTnLst>
                                </p:cTn>
                              </p:par>
                              <p:par>
                                <p:cTn id="32" presetID="10" presetClass="entr" presetSubtype="0" fill="hold" nodeType="withEffect">
                                  <p:stCondLst>
                                    <p:cond delay="0"/>
                                  </p:stCondLst>
                                  <p:childTnLst>
                                    <p:set>
                                      <p:cBhvr>
                                        <p:cTn id="33" dur="1" fill="hold">
                                          <p:stCondLst>
                                            <p:cond delay="0"/>
                                          </p:stCondLst>
                                        </p:cTn>
                                        <p:tgtEl>
                                          <p:spTgt spid="2940"/>
                                        </p:tgtEl>
                                        <p:attrNameLst>
                                          <p:attrName>style.visibility</p:attrName>
                                        </p:attrNameLst>
                                      </p:cBhvr>
                                      <p:to>
                                        <p:strVal val="visible"/>
                                      </p:to>
                                    </p:set>
                                    <p:animEffect transition="in" filter="fade">
                                      <p:cBhvr>
                                        <p:cTn id="34" dur="500"/>
                                        <p:tgtEl>
                                          <p:spTgt spid="29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52"/>
                                        </p:tgtEl>
                                        <p:attrNameLst>
                                          <p:attrName>style.visibility</p:attrName>
                                        </p:attrNameLst>
                                      </p:cBhvr>
                                      <p:to>
                                        <p:strVal val="visible"/>
                                      </p:to>
                                    </p:set>
                                    <p:animEffect transition="in" filter="fade">
                                      <p:cBhvr>
                                        <p:cTn id="39" dur="500"/>
                                        <p:tgtEl>
                                          <p:spTgt spid="2952"/>
                                        </p:tgtEl>
                                      </p:cBhvr>
                                    </p:animEffect>
                                  </p:childTnLst>
                                </p:cTn>
                              </p:par>
                              <p:par>
                                <p:cTn id="40" presetID="10" presetClass="entr" presetSubtype="0" fill="hold" nodeType="withEffect">
                                  <p:stCondLst>
                                    <p:cond delay="0"/>
                                  </p:stCondLst>
                                  <p:childTnLst>
                                    <p:set>
                                      <p:cBhvr>
                                        <p:cTn id="41" dur="1" fill="hold">
                                          <p:stCondLst>
                                            <p:cond delay="0"/>
                                          </p:stCondLst>
                                        </p:cTn>
                                        <p:tgtEl>
                                          <p:spTgt spid="2941"/>
                                        </p:tgtEl>
                                        <p:attrNameLst>
                                          <p:attrName>style.visibility</p:attrName>
                                        </p:attrNameLst>
                                      </p:cBhvr>
                                      <p:to>
                                        <p:strVal val="visible"/>
                                      </p:to>
                                    </p:set>
                                    <p:animEffect transition="in" filter="fade">
                                      <p:cBhvr>
                                        <p:cTn id="42" dur="500"/>
                                        <p:tgtEl>
                                          <p:spTgt spid="2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8"/>
        <p:cNvGrpSpPr/>
        <p:nvPr/>
      </p:nvGrpSpPr>
      <p:grpSpPr>
        <a:xfrm>
          <a:off x="0" y="0"/>
          <a:ext cx="0" cy="0"/>
          <a:chOff x="0" y="0"/>
          <a:chExt cx="0" cy="0"/>
        </a:xfrm>
      </p:grpSpPr>
      <p:sp>
        <p:nvSpPr>
          <p:cNvPr id="2959" name="Google Shape;2959;p4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checksum: weak protection!</a:t>
            </a:r>
            <a:endParaRPr/>
          </a:p>
        </p:txBody>
      </p:sp>
      <p:sp>
        <p:nvSpPr>
          <p:cNvPr id="2960" name="Google Shape;2960;p41"/>
          <p:cNvSpPr txBox="1"/>
          <p:nvPr/>
        </p:nvSpPr>
        <p:spPr>
          <a:xfrm>
            <a:off x="1215441" y="1452111"/>
            <a:ext cx="7772400" cy="2743200"/>
          </a:xfrm>
          <a:prstGeom prst="rect">
            <a:avLst/>
          </a:prstGeom>
          <a:noFill/>
          <a:ln>
            <a:noFill/>
          </a:ln>
        </p:spPr>
        <p:txBody>
          <a:bodyPr spcFirstLastPara="1" wrap="square" lIns="91425" tIns="45700" rIns="91425" bIns="45700" anchor="t" anchorCtr="0">
            <a:normAutofit/>
          </a:bodyPr>
          <a:lstStyle/>
          <a:p>
            <a:pPr marL="233363" marR="0" lvl="0" indent="-233363" algn="l" rtl="0">
              <a:lnSpc>
                <a:spcPct val="13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example: add two 16-bit integers</a:t>
            </a:r>
            <a:endParaRPr/>
          </a:p>
        </p:txBody>
      </p:sp>
      <p:cxnSp>
        <p:nvCxnSpPr>
          <p:cNvPr id="2961" name="Google Shape;2961;p41"/>
          <p:cNvCxnSpPr/>
          <p:nvPr/>
        </p:nvCxnSpPr>
        <p:spPr>
          <a:xfrm rot="10800000">
            <a:off x="2466391" y="3069774"/>
            <a:ext cx="6477000" cy="0"/>
          </a:xfrm>
          <a:prstGeom prst="straightConnector1">
            <a:avLst/>
          </a:prstGeom>
          <a:noFill/>
          <a:ln w="12700" cap="flat" cmpd="sng">
            <a:solidFill>
              <a:schemeClr val="dk1"/>
            </a:solidFill>
            <a:prstDash val="solid"/>
            <a:round/>
            <a:headEnd type="none" w="sm" len="sm"/>
            <a:tailEnd type="none" w="med" len="med"/>
          </a:ln>
        </p:spPr>
      </p:cxnSp>
      <p:sp>
        <p:nvSpPr>
          <p:cNvPr id="2962" name="Google Shape;2962;p41"/>
          <p:cNvSpPr txBox="1"/>
          <p:nvPr/>
        </p:nvSpPr>
        <p:spPr>
          <a:xfrm>
            <a:off x="1777296" y="3862762"/>
            <a:ext cx="636587"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sum</a:t>
            </a:r>
            <a:endParaRPr/>
          </a:p>
        </p:txBody>
      </p:sp>
      <p:sp>
        <p:nvSpPr>
          <p:cNvPr id="2963" name="Google Shape;2963;p41"/>
          <p:cNvSpPr txBox="1"/>
          <p:nvPr/>
        </p:nvSpPr>
        <p:spPr>
          <a:xfrm>
            <a:off x="1192843" y="4300504"/>
            <a:ext cx="12210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checksum</a:t>
            </a:r>
            <a:endParaRPr/>
          </a:p>
        </p:txBody>
      </p:sp>
      <p:sp>
        <p:nvSpPr>
          <p:cNvPr id="2964" name="Google Shape;2964;p41"/>
          <p:cNvSpPr txBox="1"/>
          <p:nvPr/>
        </p:nvSpPr>
        <p:spPr>
          <a:xfrm>
            <a:off x="2863959" y="2205031"/>
            <a:ext cx="58993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1 1 1 0 0 1 1 0 0 1 1 0 0 1 1 0</a:t>
            </a:r>
            <a:endParaRPr/>
          </a:p>
        </p:txBody>
      </p:sp>
      <p:sp>
        <p:nvSpPr>
          <p:cNvPr id="2965" name="Google Shape;2965;p41"/>
          <p:cNvSpPr txBox="1"/>
          <p:nvPr/>
        </p:nvSpPr>
        <p:spPr>
          <a:xfrm>
            <a:off x="2868710" y="2580910"/>
            <a:ext cx="58993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1 1 0 1 0 1 0 1 0 1 0 1 0 1 0 1</a:t>
            </a:r>
            <a:endParaRPr/>
          </a:p>
        </p:txBody>
      </p:sp>
      <p:sp>
        <p:nvSpPr>
          <p:cNvPr id="2966" name="Google Shape;2966;p41"/>
          <p:cNvSpPr txBox="1"/>
          <p:nvPr/>
        </p:nvSpPr>
        <p:spPr>
          <a:xfrm>
            <a:off x="2501968" y="3194702"/>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1 1 0 1 1 1 0 1 1 1 0 1 1 1 0 1 1</a:t>
            </a:r>
            <a:endParaRPr/>
          </a:p>
        </p:txBody>
      </p:sp>
      <p:grpSp>
        <p:nvGrpSpPr>
          <p:cNvPr id="2967" name="Google Shape;2967;p41"/>
          <p:cNvGrpSpPr/>
          <p:nvPr/>
        </p:nvGrpSpPr>
        <p:grpSpPr>
          <a:xfrm>
            <a:off x="942391" y="3201536"/>
            <a:ext cx="8001000" cy="1123739"/>
            <a:chOff x="942391" y="3201536"/>
            <a:chExt cx="8001000" cy="1123739"/>
          </a:xfrm>
        </p:grpSpPr>
        <p:sp>
          <p:nvSpPr>
            <p:cNvPr id="2968" name="Google Shape;2968;p41"/>
            <p:cNvSpPr/>
            <p:nvPr/>
          </p:nvSpPr>
          <p:spPr>
            <a:xfrm>
              <a:off x="2542591" y="3264149"/>
              <a:ext cx="304800" cy="304800"/>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2969" name="Google Shape;2969;p41"/>
            <p:cNvSpPr txBox="1"/>
            <p:nvPr/>
          </p:nvSpPr>
          <p:spPr>
            <a:xfrm>
              <a:off x="942391" y="3201536"/>
              <a:ext cx="145770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wraparound</a:t>
              </a:r>
              <a:endParaRPr/>
            </a:p>
          </p:txBody>
        </p:sp>
        <p:cxnSp>
          <p:nvCxnSpPr>
            <p:cNvPr id="2970" name="Google Shape;2970;p41"/>
            <p:cNvCxnSpPr/>
            <p:nvPr/>
          </p:nvCxnSpPr>
          <p:spPr>
            <a:xfrm rot="10800000">
              <a:off x="2466391" y="3788911"/>
              <a:ext cx="6477000" cy="0"/>
            </a:xfrm>
            <a:prstGeom prst="straightConnector1">
              <a:avLst/>
            </a:prstGeom>
            <a:noFill/>
            <a:ln w="12700" cap="flat" cmpd="sng">
              <a:solidFill>
                <a:schemeClr val="dk1"/>
              </a:solidFill>
              <a:prstDash val="solid"/>
              <a:round/>
              <a:headEnd type="none" w="sm" len="sm"/>
              <a:tailEnd type="none" w="med" len="med"/>
            </a:ln>
          </p:spPr>
        </p:cxnSp>
        <p:sp>
          <p:nvSpPr>
            <p:cNvPr id="2971" name="Google Shape;2971;p41"/>
            <p:cNvSpPr/>
            <p:nvPr/>
          </p:nvSpPr>
          <p:spPr>
            <a:xfrm>
              <a:off x="2694991" y="3576532"/>
              <a:ext cx="5795540" cy="95077"/>
            </a:xfrm>
            <a:custGeom>
              <a:avLst/>
              <a:gdLst/>
              <a:ahLst/>
              <a:cxnLst/>
              <a:rect l="l" t="t" r="r" b="b"/>
              <a:pathLst>
                <a:path w="3788" h="58" extrusionOk="0">
                  <a:moveTo>
                    <a:pt x="0" y="0"/>
                  </a:moveTo>
                  <a:lnTo>
                    <a:pt x="0" y="58"/>
                  </a:lnTo>
                  <a:lnTo>
                    <a:pt x="3788" y="58"/>
                  </a:lnTo>
                </a:path>
              </a:pathLst>
            </a:custGeom>
            <a:noFill/>
            <a:ln w="9525" cap="flat" cmpd="sng">
              <a:solidFill>
                <a:srgbClr val="FF0000"/>
              </a:solidFill>
              <a:prstDash val="solid"/>
              <a:round/>
              <a:headEnd type="none" w="sm" len="sm"/>
              <a:tailEnd type="stealth"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72" name="Google Shape;2972;p41"/>
            <p:cNvSpPr txBox="1"/>
            <p:nvPr/>
          </p:nvSpPr>
          <p:spPr>
            <a:xfrm>
              <a:off x="2501236" y="3863610"/>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1 0 1 1 1 0 1 1 1 0 1 1 1 1 0 0</a:t>
              </a:r>
              <a:endParaRPr/>
            </a:p>
          </p:txBody>
        </p:sp>
      </p:grpSp>
      <p:sp>
        <p:nvSpPr>
          <p:cNvPr id="2973" name="Google Shape;2973;p41"/>
          <p:cNvSpPr txBox="1"/>
          <p:nvPr/>
        </p:nvSpPr>
        <p:spPr>
          <a:xfrm>
            <a:off x="2505831" y="4287924"/>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0 1 0 0 0 1 0 0 0 1 0 0 0 0 1 1</a:t>
            </a:r>
            <a:endParaRPr/>
          </a:p>
        </p:txBody>
      </p:sp>
      <p:grpSp>
        <p:nvGrpSpPr>
          <p:cNvPr id="2974" name="Google Shape;2974;p41"/>
          <p:cNvGrpSpPr/>
          <p:nvPr/>
        </p:nvGrpSpPr>
        <p:grpSpPr>
          <a:xfrm>
            <a:off x="7895417" y="1927511"/>
            <a:ext cx="2249559" cy="712515"/>
            <a:chOff x="9436187" y="4862446"/>
            <a:chExt cx="2249559" cy="712515"/>
          </a:xfrm>
        </p:grpSpPr>
        <p:sp>
          <p:nvSpPr>
            <p:cNvPr id="2975" name="Google Shape;2975;p41"/>
            <p:cNvSpPr/>
            <p:nvPr/>
          </p:nvSpPr>
          <p:spPr>
            <a:xfrm>
              <a:off x="9436187" y="5113295"/>
              <a:ext cx="802095" cy="461666"/>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976" name="Google Shape;2976;p41"/>
            <p:cNvCxnSpPr/>
            <p:nvPr/>
          </p:nvCxnSpPr>
          <p:spPr>
            <a:xfrm rot="10800000" flipH="1">
              <a:off x="10238282" y="5111429"/>
              <a:ext cx="546739" cy="212682"/>
            </a:xfrm>
            <a:prstGeom prst="straightConnector1">
              <a:avLst/>
            </a:prstGeom>
            <a:noFill/>
            <a:ln w="38100" cap="flat" cmpd="sng">
              <a:solidFill>
                <a:srgbClr val="C00000"/>
              </a:solidFill>
              <a:prstDash val="solid"/>
              <a:miter lim="800000"/>
              <a:headEnd type="none" w="sm" len="sm"/>
              <a:tailEnd type="triangle" w="med" len="med"/>
            </a:ln>
          </p:spPr>
        </p:cxnSp>
        <p:sp>
          <p:nvSpPr>
            <p:cNvPr id="2977" name="Google Shape;2977;p41"/>
            <p:cNvSpPr txBox="1"/>
            <p:nvPr/>
          </p:nvSpPr>
          <p:spPr>
            <a:xfrm>
              <a:off x="10395008" y="4862446"/>
              <a:ext cx="12907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0 1 </a:t>
              </a:r>
              <a:endParaRPr/>
            </a:p>
          </p:txBody>
        </p:sp>
      </p:grpSp>
      <p:grpSp>
        <p:nvGrpSpPr>
          <p:cNvPr id="2978" name="Google Shape;2978;p41"/>
          <p:cNvGrpSpPr/>
          <p:nvPr/>
        </p:nvGrpSpPr>
        <p:grpSpPr>
          <a:xfrm>
            <a:off x="7910407" y="2289202"/>
            <a:ext cx="2249559" cy="712515"/>
            <a:chOff x="9436187" y="4862446"/>
            <a:chExt cx="2249559" cy="712515"/>
          </a:xfrm>
        </p:grpSpPr>
        <p:sp>
          <p:nvSpPr>
            <p:cNvPr id="2979" name="Google Shape;2979;p41"/>
            <p:cNvSpPr/>
            <p:nvPr/>
          </p:nvSpPr>
          <p:spPr>
            <a:xfrm>
              <a:off x="9436187" y="5113295"/>
              <a:ext cx="802095" cy="461666"/>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980" name="Google Shape;2980;p41"/>
            <p:cNvCxnSpPr/>
            <p:nvPr/>
          </p:nvCxnSpPr>
          <p:spPr>
            <a:xfrm rot="10800000" flipH="1">
              <a:off x="10238282" y="5111429"/>
              <a:ext cx="546739" cy="212682"/>
            </a:xfrm>
            <a:prstGeom prst="straightConnector1">
              <a:avLst/>
            </a:prstGeom>
            <a:noFill/>
            <a:ln w="38100" cap="flat" cmpd="sng">
              <a:solidFill>
                <a:srgbClr val="C00000"/>
              </a:solidFill>
              <a:prstDash val="solid"/>
              <a:miter lim="800000"/>
              <a:headEnd type="none" w="sm" len="sm"/>
              <a:tailEnd type="triangle" w="med" len="med"/>
            </a:ln>
          </p:spPr>
        </p:cxnSp>
        <p:sp>
          <p:nvSpPr>
            <p:cNvPr id="2981" name="Google Shape;2981;p41"/>
            <p:cNvSpPr txBox="1"/>
            <p:nvPr/>
          </p:nvSpPr>
          <p:spPr>
            <a:xfrm>
              <a:off x="10395008" y="4862446"/>
              <a:ext cx="12907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1 0 </a:t>
              </a:r>
              <a:endParaRPr/>
            </a:p>
          </p:txBody>
        </p:sp>
      </p:grpSp>
      <p:grpSp>
        <p:nvGrpSpPr>
          <p:cNvPr id="2982" name="Google Shape;2982;p41"/>
          <p:cNvGrpSpPr/>
          <p:nvPr/>
        </p:nvGrpSpPr>
        <p:grpSpPr>
          <a:xfrm>
            <a:off x="8933167" y="3121843"/>
            <a:ext cx="2729496" cy="1754326"/>
            <a:chOff x="8933167" y="3121843"/>
            <a:chExt cx="2729496" cy="1754326"/>
          </a:xfrm>
        </p:grpSpPr>
        <p:sp>
          <p:nvSpPr>
            <p:cNvPr id="2983" name="Google Shape;2983;p41"/>
            <p:cNvSpPr/>
            <p:nvPr/>
          </p:nvSpPr>
          <p:spPr>
            <a:xfrm>
              <a:off x="8933167" y="3244723"/>
              <a:ext cx="247697" cy="1504855"/>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84" name="Google Shape;2984;p41"/>
            <p:cNvSpPr txBox="1"/>
            <p:nvPr/>
          </p:nvSpPr>
          <p:spPr>
            <a:xfrm>
              <a:off x="9259241" y="3121843"/>
              <a:ext cx="2403422" cy="1754326"/>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Even though numbers have changed (bit flips), </a:t>
              </a:r>
              <a:r>
                <a:rPr lang="en-US" sz="2400" b="0" i="1" u="none" strike="noStrike" cap="none">
                  <a:solidFill>
                    <a:srgbClr val="C00000"/>
                  </a:solidFill>
                  <a:latin typeface="Calibri"/>
                  <a:ea typeface="Calibri"/>
                  <a:cs typeface="Calibri"/>
                  <a:sym typeface="Calibri"/>
                </a:rPr>
                <a:t>no</a:t>
              </a:r>
              <a:r>
                <a:rPr lang="en-US" sz="2400" b="0" i="0" u="none" strike="noStrike" cap="none">
                  <a:solidFill>
                    <a:srgbClr val="000000"/>
                  </a:solidFill>
                  <a:latin typeface="Calibri"/>
                  <a:ea typeface="Calibri"/>
                  <a:cs typeface="Calibri"/>
                  <a:sym typeface="Calibri"/>
                </a:rPr>
                <a:t> change in checksum!</a:t>
              </a:r>
              <a:endParaRPr/>
            </a:p>
          </p:txBody>
        </p:sp>
      </p:grpSp>
      <p:sp>
        <p:nvSpPr>
          <p:cNvPr id="2985" name="Google Shape;2985;p4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4"/>
                                        </p:tgtEl>
                                        <p:attrNameLst>
                                          <p:attrName>style.visibility</p:attrName>
                                        </p:attrNameLst>
                                      </p:cBhvr>
                                      <p:to>
                                        <p:strVal val="visible"/>
                                      </p:to>
                                    </p:set>
                                    <p:animEffect transition="in" filter="fade">
                                      <p:cBhvr>
                                        <p:cTn id="7" dur="500"/>
                                        <p:tgtEl>
                                          <p:spTgt spid="29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78"/>
                                        </p:tgtEl>
                                        <p:attrNameLst>
                                          <p:attrName>style.visibility</p:attrName>
                                        </p:attrNameLst>
                                      </p:cBhvr>
                                      <p:to>
                                        <p:strVal val="visible"/>
                                      </p:to>
                                    </p:set>
                                    <p:animEffect transition="in" filter="fade">
                                      <p:cBhvr>
                                        <p:cTn id="12" dur="500"/>
                                        <p:tgtEl>
                                          <p:spTgt spid="29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2"/>
                                        </p:tgtEl>
                                        <p:attrNameLst>
                                          <p:attrName>style.visibility</p:attrName>
                                        </p:attrNameLst>
                                      </p:cBhvr>
                                      <p:to>
                                        <p:strVal val="visible"/>
                                      </p:to>
                                    </p:set>
                                    <p:animEffect transition="in" filter="fade">
                                      <p:cBhvr>
                                        <p:cTn id="17" dur="500"/>
                                        <p:tgtEl>
                                          <p:spTgt spid="2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991" name="Google Shape;2991;p42"/>
          <p:cNvSpPr txBox="1">
            <a:spLocks noGrp="1"/>
          </p:cNvSpPr>
          <p:nvPr>
            <p:ph type="title"/>
          </p:nvPr>
        </p:nvSpPr>
        <p:spPr>
          <a:xfrm>
            <a:off x="662184" y="196879"/>
            <a:ext cx="11100625" cy="120644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Summary</a:t>
            </a:r>
            <a:r>
              <a:rPr lang="en-US" sz="4800" b="0"/>
              <a:t>: UDP</a:t>
            </a:r>
            <a:endParaRPr/>
          </a:p>
        </p:txBody>
      </p:sp>
      <p:sp>
        <p:nvSpPr>
          <p:cNvPr id="2992" name="Google Shape;2992;p42"/>
          <p:cNvSpPr txBox="1"/>
          <p:nvPr/>
        </p:nvSpPr>
        <p:spPr>
          <a:xfrm>
            <a:off x="525681" y="1403321"/>
            <a:ext cx="11373633" cy="5247933"/>
          </a:xfrm>
          <a:prstGeom prst="rect">
            <a:avLst/>
          </a:prstGeom>
          <a:noFill/>
          <a:ln>
            <a:noFill/>
          </a:ln>
        </p:spPr>
        <p:txBody>
          <a:bodyPr spcFirstLastPara="1" wrap="square" lIns="91425" tIns="45700" rIns="91425" bIns="45700" anchor="t" anchorCtr="0">
            <a:noAutofit/>
          </a:bodyPr>
          <a:lstStyle/>
          <a:p>
            <a:pPr marL="463550" marR="0" lvl="0" indent="-33972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“no frills” protocol: </a:t>
            </a:r>
            <a:endParaRPr/>
          </a:p>
          <a:p>
            <a:pPr marL="808038" marR="0" lvl="1" indent="-341313" algn="l" rtl="0">
              <a:lnSpc>
                <a:spcPct val="90000"/>
              </a:lnSpc>
              <a:spcBef>
                <a:spcPts val="1000"/>
              </a:spcBef>
              <a:spcAft>
                <a:spcPts val="0"/>
              </a:spcAft>
              <a:buClr>
                <a:srgbClr val="0000A3"/>
              </a:buClr>
              <a:buSzPts val="2800"/>
              <a:buFont typeface="Arial"/>
              <a:buChar char="•"/>
            </a:pPr>
            <a:r>
              <a:rPr lang="en-US" sz="2800" b="0" i="0" u="none" strike="noStrike" cap="none">
                <a:solidFill>
                  <a:srgbClr val="000000"/>
                </a:solidFill>
                <a:latin typeface="Calibri"/>
                <a:ea typeface="Calibri"/>
                <a:cs typeface="Calibri"/>
                <a:sym typeface="Calibri"/>
              </a:rPr>
              <a:t>segments may be lost, delivered out of order</a:t>
            </a:r>
            <a:endParaRPr/>
          </a:p>
          <a:p>
            <a:pPr marL="808038" marR="0" lvl="1" indent="-341313" algn="l" rtl="0">
              <a:lnSpc>
                <a:spcPct val="90000"/>
              </a:lnSpc>
              <a:spcBef>
                <a:spcPts val="1000"/>
              </a:spcBef>
              <a:spcAft>
                <a:spcPts val="0"/>
              </a:spcAft>
              <a:buClr>
                <a:srgbClr val="0000A3"/>
              </a:buClr>
              <a:buSzPts val="2800"/>
              <a:buFont typeface="Arial"/>
              <a:buChar char="•"/>
            </a:pPr>
            <a:r>
              <a:rPr lang="en-US" sz="2800" b="0" i="0" u="none" strike="noStrike" cap="none">
                <a:solidFill>
                  <a:srgbClr val="000000"/>
                </a:solidFill>
                <a:latin typeface="Calibri"/>
                <a:ea typeface="Calibri"/>
                <a:cs typeface="Calibri"/>
                <a:sym typeface="Calibri"/>
              </a:rPr>
              <a:t>best effort service: “send and hope for the best”</a:t>
            </a:r>
            <a:endParaRPr/>
          </a:p>
          <a:p>
            <a:pPr marL="463550" marR="0" lvl="0" indent="-339725"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UDP has its plusses:</a:t>
            </a:r>
            <a:endParaRPr/>
          </a:p>
          <a:p>
            <a:pPr marL="808038" marR="0" lvl="1" indent="-341313" algn="l" rtl="0">
              <a:lnSpc>
                <a:spcPct val="90000"/>
              </a:lnSpc>
              <a:spcBef>
                <a:spcPts val="1000"/>
              </a:spcBef>
              <a:spcAft>
                <a:spcPts val="0"/>
              </a:spcAft>
              <a:buClr>
                <a:srgbClr val="0000A3"/>
              </a:buClr>
              <a:buSzPts val="2800"/>
              <a:buFont typeface="Arial"/>
              <a:buChar char="•"/>
            </a:pPr>
            <a:r>
              <a:rPr lang="en-US" sz="2800" b="0" i="0" u="none" strike="noStrike" cap="none">
                <a:solidFill>
                  <a:srgbClr val="000000"/>
                </a:solidFill>
                <a:latin typeface="Calibri"/>
                <a:ea typeface="Calibri"/>
                <a:cs typeface="Calibri"/>
                <a:sym typeface="Calibri"/>
              </a:rPr>
              <a:t>no setup/handshaking needed (no RTT incurred)</a:t>
            </a:r>
            <a:endParaRPr/>
          </a:p>
          <a:p>
            <a:pPr marL="808038" marR="0" lvl="1" indent="-341313" algn="l" rtl="0">
              <a:lnSpc>
                <a:spcPct val="90000"/>
              </a:lnSpc>
              <a:spcBef>
                <a:spcPts val="1000"/>
              </a:spcBef>
              <a:spcAft>
                <a:spcPts val="0"/>
              </a:spcAft>
              <a:buClr>
                <a:srgbClr val="0000A3"/>
              </a:buClr>
              <a:buSzPts val="2800"/>
              <a:buFont typeface="Arial"/>
              <a:buChar char="•"/>
            </a:pPr>
            <a:r>
              <a:rPr lang="en-US" sz="2800" b="0" i="0" u="none" strike="noStrike" cap="none">
                <a:solidFill>
                  <a:srgbClr val="000000"/>
                </a:solidFill>
                <a:latin typeface="Calibri"/>
                <a:ea typeface="Calibri"/>
                <a:cs typeface="Calibri"/>
                <a:sym typeface="Calibri"/>
              </a:rPr>
              <a:t>can function when network service is compromised</a:t>
            </a:r>
            <a:endParaRPr/>
          </a:p>
          <a:p>
            <a:pPr marL="808038" marR="0" lvl="1" indent="-341313" algn="l" rtl="0">
              <a:lnSpc>
                <a:spcPct val="90000"/>
              </a:lnSpc>
              <a:spcBef>
                <a:spcPts val="1000"/>
              </a:spcBef>
              <a:spcAft>
                <a:spcPts val="0"/>
              </a:spcAft>
              <a:buClr>
                <a:srgbClr val="0000A3"/>
              </a:buClr>
              <a:buSzPts val="2800"/>
              <a:buFont typeface="Arial"/>
              <a:buChar char="•"/>
            </a:pPr>
            <a:r>
              <a:rPr lang="en-US" sz="2800" b="0" i="0" u="none" strike="noStrike" cap="none">
                <a:solidFill>
                  <a:srgbClr val="000000"/>
                </a:solidFill>
                <a:latin typeface="Calibri"/>
                <a:ea typeface="Calibri"/>
                <a:cs typeface="Calibri"/>
                <a:sym typeface="Calibri"/>
              </a:rPr>
              <a:t>helps with reliability (checksum)</a:t>
            </a:r>
            <a:endParaRPr/>
          </a:p>
          <a:p>
            <a:pPr marL="463550" marR="0" lvl="0" indent="-339725"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build additional functionality on top of UDP in application layer (e.g., HTTP/3)</a:t>
            </a:r>
            <a:endParaRPr sz="24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2">
                                            <p:txEl>
                                              <p:pRg st="0" end="0"/>
                                            </p:txEl>
                                          </p:spTgt>
                                        </p:tgtEl>
                                        <p:attrNameLst>
                                          <p:attrName>style.visibility</p:attrName>
                                        </p:attrNameLst>
                                      </p:cBhvr>
                                      <p:to>
                                        <p:strVal val="visible"/>
                                      </p:to>
                                    </p:set>
                                    <p:animEffect transition="in" filter="fade">
                                      <p:cBhvr>
                                        <p:cTn id="7" dur="500"/>
                                        <p:tgtEl>
                                          <p:spTgt spid="29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2">
                                            <p:txEl>
                                              <p:pRg st="1" end="1"/>
                                            </p:txEl>
                                          </p:spTgt>
                                        </p:tgtEl>
                                        <p:attrNameLst>
                                          <p:attrName>style.visibility</p:attrName>
                                        </p:attrNameLst>
                                      </p:cBhvr>
                                      <p:to>
                                        <p:strVal val="visible"/>
                                      </p:to>
                                    </p:set>
                                    <p:animEffect transition="in" filter="fade">
                                      <p:cBhvr>
                                        <p:cTn id="12" dur="500"/>
                                        <p:tgtEl>
                                          <p:spTgt spid="29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92">
                                            <p:txEl>
                                              <p:pRg st="2" end="2"/>
                                            </p:txEl>
                                          </p:spTgt>
                                        </p:tgtEl>
                                        <p:attrNameLst>
                                          <p:attrName>style.visibility</p:attrName>
                                        </p:attrNameLst>
                                      </p:cBhvr>
                                      <p:to>
                                        <p:strVal val="visible"/>
                                      </p:to>
                                    </p:set>
                                    <p:animEffect transition="in" filter="fade">
                                      <p:cBhvr>
                                        <p:cTn id="17" dur="500"/>
                                        <p:tgtEl>
                                          <p:spTgt spid="29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92">
                                            <p:txEl>
                                              <p:pRg st="3" end="3"/>
                                            </p:txEl>
                                          </p:spTgt>
                                        </p:tgtEl>
                                        <p:attrNameLst>
                                          <p:attrName>style.visibility</p:attrName>
                                        </p:attrNameLst>
                                      </p:cBhvr>
                                      <p:to>
                                        <p:strVal val="visible"/>
                                      </p:to>
                                    </p:set>
                                    <p:animEffect transition="in" filter="fade">
                                      <p:cBhvr>
                                        <p:cTn id="22" dur="500"/>
                                        <p:tgtEl>
                                          <p:spTgt spid="29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92">
                                            <p:txEl>
                                              <p:pRg st="4" end="4"/>
                                            </p:txEl>
                                          </p:spTgt>
                                        </p:tgtEl>
                                        <p:attrNameLst>
                                          <p:attrName>style.visibility</p:attrName>
                                        </p:attrNameLst>
                                      </p:cBhvr>
                                      <p:to>
                                        <p:strVal val="visible"/>
                                      </p:to>
                                    </p:set>
                                    <p:animEffect transition="in" filter="fade">
                                      <p:cBhvr>
                                        <p:cTn id="27" dur="500"/>
                                        <p:tgtEl>
                                          <p:spTgt spid="299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92">
                                            <p:txEl>
                                              <p:pRg st="5" end="5"/>
                                            </p:txEl>
                                          </p:spTgt>
                                        </p:tgtEl>
                                        <p:attrNameLst>
                                          <p:attrName>style.visibility</p:attrName>
                                        </p:attrNameLst>
                                      </p:cBhvr>
                                      <p:to>
                                        <p:strVal val="visible"/>
                                      </p:to>
                                    </p:set>
                                    <p:animEffect transition="in" filter="fade">
                                      <p:cBhvr>
                                        <p:cTn id="32" dur="500"/>
                                        <p:tgtEl>
                                          <p:spTgt spid="299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92">
                                            <p:txEl>
                                              <p:pRg st="6" end="6"/>
                                            </p:txEl>
                                          </p:spTgt>
                                        </p:tgtEl>
                                        <p:attrNameLst>
                                          <p:attrName>style.visibility</p:attrName>
                                        </p:attrNameLst>
                                      </p:cBhvr>
                                      <p:to>
                                        <p:strVal val="visible"/>
                                      </p:to>
                                    </p:set>
                                    <p:animEffect transition="in" filter="fade">
                                      <p:cBhvr>
                                        <p:cTn id="37" dur="500"/>
                                        <p:tgtEl>
                                          <p:spTgt spid="299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92">
                                            <p:txEl>
                                              <p:pRg st="7" end="7"/>
                                            </p:txEl>
                                          </p:spTgt>
                                        </p:tgtEl>
                                        <p:attrNameLst>
                                          <p:attrName>style.visibility</p:attrName>
                                        </p:attrNameLst>
                                      </p:cBhvr>
                                      <p:to>
                                        <p:strVal val="visible"/>
                                      </p:to>
                                    </p:set>
                                    <p:animEffect transition="in" filter="fade">
                                      <p:cBhvr>
                                        <p:cTn id="42" dur="500"/>
                                        <p:tgtEl>
                                          <p:spTgt spid="29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sp>
        <p:nvSpPr>
          <p:cNvPr id="2998" name="Google Shape;2998;p43"/>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3: roadmap</a:t>
            </a:r>
            <a:endParaRPr/>
          </a:p>
        </p:txBody>
      </p:sp>
      <p:sp>
        <p:nvSpPr>
          <p:cNvPr id="2999" name="Google Shape;2999;p43"/>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a:p>
          <a:p>
            <a:pPr marL="403225" lvl="0" indent="-285750" algn="l" rtl="0">
              <a:lnSpc>
                <a:spcPct val="90000"/>
              </a:lnSpc>
              <a:spcBef>
                <a:spcPts val="800"/>
              </a:spcBef>
              <a:spcAft>
                <a:spcPts val="0"/>
              </a:spcAft>
              <a:buClr>
                <a:srgbClr val="010086"/>
              </a:buClr>
              <a:buSzPts val="3200"/>
              <a:buChar char="▪"/>
            </a:pPr>
            <a:r>
              <a:rPr lang="en-US" sz="3200"/>
              <a:t>Principles of reliable data transfer </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Evolution of transport-layer functionality</a:t>
            </a:r>
            <a:endParaRPr/>
          </a:p>
          <a:p>
            <a:pPr marL="352425" lvl="0" indent="-222250" algn="l" rtl="0">
              <a:lnSpc>
                <a:spcPct val="90000"/>
              </a:lnSpc>
              <a:spcBef>
                <a:spcPts val="1000"/>
              </a:spcBef>
              <a:spcAft>
                <a:spcPts val="0"/>
              </a:spcAft>
              <a:buSzPts val="2400"/>
              <a:buFont typeface="Noto Sans Symbols"/>
              <a:buNone/>
            </a:pPr>
            <a:endParaRPr sz="2400"/>
          </a:p>
        </p:txBody>
      </p:sp>
      <p:sp>
        <p:nvSpPr>
          <p:cNvPr id="3000" name="Google Shape;3000;p4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38</a:t>
            </a:fld>
            <a:endParaRPr/>
          </a:p>
        </p:txBody>
      </p:sp>
      <p:pic>
        <p:nvPicPr>
          <p:cNvPr id="3001" name="Google Shape;3001;p43"/>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4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Principles of reliable </a:t>
            </a:r>
            <a:r>
              <a:rPr lang="en-US"/>
              <a:t>d</a:t>
            </a:r>
            <a:r>
              <a:rPr lang="en-US" sz="4400"/>
              <a:t>ata </a:t>
            </a:r>
            <a:r>
              <a:rPr lang="en-US"/>
              <a:t>t</a:t>
            </a:r>
            <a:r>
              <a:rPr lang="en-US" sz="4400"/>
              <a:t>ransfer </a:t>
            </a:r>
            <a:endParaRPr/>
          </a:p>
        </p:txBody>
      </p:sp>
      <p:grpSp>
        <p:nvGrpSpPr>
          <p:cNvPr id="3008" name="Google Shape;3008;p44"/>
          <p:cNvGrpSpPr/>
          <p:nvPr/>
        </p:nvGrpSpPr>
        <p:grpSpPr>
          <a:xfrm>
            <a:off x="238849" y="1911780"/>
            <a:ext cx="5147343" cy="2073847"/>
            <a:chOff x="737513" y="2398718"/>
            <a:chExt cx="5595549" cy="2073847"/>
          </a:xfrm>
        </p:grpSpPr>
        <p:sp>
          <p:nvSpPr>
            <p:cNvPr id="3009" name="Google Shape;3009;p44"/>
            <p:cNvSpPr/>
            <p:nvPr/>
          </p:nvSpPr>
          <p:spPr>
            <a:xfrm>
              <a:off x="4575391" y="3206649"/>
              <a:ext cx="929535" cy="419742"/>
            </a:xfrm>
            <a:prstGeom prst="bentUpArrow">
              <a:avLst>
                <a:gd name="adj1" fmla="val 7688"/>
                <a:gd name="adj2" fmla="val 18199"/>
                <a:gd name="adj3" fmla="val 2019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010" name="Google Shape;3010;p44"/>
            <p:cNvGrpSpPr/>
            <p:nvPr/>
          </p:nvGrpSpPr>
          <p:grpSpPr>
            <a:xfrm>
              <a:off x="1442223" y="2551892"/>
              <a:ext cx="1245036" cy="593992"/>
              <a:chOff x="9852456" y="608434"/>
              <a:chExt cx="1245036" cy="593992"/>
            </a:xfrm>
          </p:grpSpPr>
          <p:sp>
            <p:nvSpPr>
              <p:cNvPr id="3011" name="Google Shape;3011;p44"/>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12" name="Google Shape;3012;p44"/>
              <p:cNvSpPr txBox="1"/>
              <p:nvPr/>
            </p:nvSpPr>
            <p:spPr>
              <a:xfrm>
                <a:off x="9935581" y="670265"/>
                <a:ext cx="1106492" cy="491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sending process</a:t>
                </a:r>
                <a:endParaRPr/>
              </a:p>
            </p:txBody>
          </p:sp>
        </p:grpSp>
        <p:grpSp>
          <p:nvGrpSpPr>
            <p:cNvPr id="3013" name="Google Shape;3013;p44"/>
            <p:cNvGrpSpPr/>
            <p:nvPr/>
          </p:nvGrpSpPr>
          <p:grpSpPr>
            <a:xfrm>
              <a:off x="2038693" y="3003923"/>
              <a:ext cx="577241" cy="307777"/>
              <a:chOff x="9950444" y="999755"/>
              <a:chExt cx="577241" cy="307777"/>
            </a:xfrm>
          </p:grpSpPr>
          <p:sp>
            <p:nvSpPr>
              <p:cNvPr id="3014" name="Google Shape;3014;p44"/>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15" name="Google Shape;3015;p44"/>
              <p:cNvSpPr txBox="1"/>
              <p:nvPr/>
            </p:nvSpPr>
            <p:spPr>
              <a:xfrm>
                <a:off x="9950444" y="999755"/>
                <a:ext cx="5772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016" name="Google Shape;3016;p44"/>
            <p:cNvGrpSpPr/>
            <p:nvPr/>
          </p:nvGrpSpPr>
          <p:grpSpPr>
            <a:xfrm>
              <a:off x="1175476" y="2432423"/>
              <a:ext cx="545509" cy="512284"/>
              <a:chOff x="-44" y="1473"/>
              <a:chExt cx="981" cy="1105"/>
            </a:xfrm>
          </p:grpSpPr>
          <p:pic>
            <p:nvPicPr>
              <p:cNvPr id="3017" name="Google Shape;3017;p4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3018" name="Google Shape;3018;p4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3019" name="Google Shape;3019;p44"/>
            <p:cNvGrpSpPr/>
            <p:nvPr/>
          </p:nvGrpSpPr>
          <p:grpSpPr>
            <a:xfrm>
              <a:off x="4756576" y="2530702"/>
              <a:ext cx="1245036" cy="593992"/>
              <a:chOff x="9852456" y="608434"/>
              <a:chExt cx="1245036" cy="593992"/>
            </a:xfrm>
          </p:grpSpPr>
          <p:sp>
            <p:nvSpPr>
              <p:cNvPr id="3020" name="Google Shape;3020;p44"/>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21" name="Google Shape;3021;p44"/>
              <p:cNvSpPr txBox="1"/>
              <p:nvPr/>
            </p:nvSpPr>
            <p:spPr>
              <a:xfrm>
                <a:off x="9921965" y="670265"/>
                <a:ext cx="1106492" cy="491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receiving process</a:t>
                </a:r>
                <a:endParaRPr/>
              </a:p>
            </p:txBody>
          </p:sp>
        </p:grpSp>
        <p:grpSp>
          <p:nvGrpSpPr>
            <p:cNvPr id="3022" name="Google Shape;3022;p44"/>
            <p:cNvGrpSpPr/>
            <p:nvPr/>
          </p:nvGrpSpPr>
          <p:grpSpPr>
            <a:xfrm>
              <a:off x="4815705" y="3003923"/>
              <a:ext cx="577241" cy="307777"/>
              <a:chOff x="9678159" y="981583"/>
              <a:chExt cx="577241" cy="307777"/>
            </a:xfrm>
          </p:grpSpPr>
          <p:sp>
            <p:nvSpPr>
              <p:cNvPr id="3023" name="Google Shape;3023;p44"/>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24" name="Google Shape;3024;p44"/>
              <p:cNvSpPr txBox="1"/>
              <p:nvPr/>
            </p:nvSpPr>
            <p:spPr>
              <a:xfrm>
                <a:off x="9678159" y="981583"/>
                <a:ext cx="5772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025" name="Google Shape;3025;p44"/>
            <p:cNvGrpSpPr/>
            <p:nvPr/>
          </p:nvGrpSpPr>
          <p:grpSpPr>
            <a:xfrm>
              <a:off x="5854223" y="2398718"/>
              <a:ext cx="230514" cy="466725"/>
              <a:chOff x="4140" y="429"/>
              <a:chExt cx="1425" cy="2396"/>
            </a:xfrm>
          </p:grpSpPr>
          <p:sp>
            <p:nvSpPr>
              <p:cNvPr id="3026" name="Google Shape;3026;p4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27" name="Google Shape;3027;p44"/>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28" name="Google Shape;3028;p4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29" name="Google Shape;3029;p4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30" name="Google Shape;3030;p44"/>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031" name="Google Shape;3031;p44"/>
              <p:cNvGrpSpPr/>
              <p:nvPr/>
            </p:nvGrpSpPr>
            <p:grpSpPr>
              <a:xfrm>
                <a:off x="4751" y="667"/>
                <a:ext cx="580" cy="146"/>
                <a:chOff x="617" y="2567"/>
                <a:chExt cx="724" cy="140"/>
              </a:xfrm>
            </p:grpSpPr>
            <p:sp>
              <p:nvSpPr>
                <p:cNvPr id="3032" name="Google Shape;3032;p44"/>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33" name="Google Shape;3033;p44"/>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034" name="Google Shape;3034;p44"/>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035" name="Google Shape;3035;p44"/>
              <p:cNvGrpSpPr/>
              <p:nvPr/>
            </p:nvGrpSpPr>
            <p:grpSpPr>
              <a:xfrm>
                <a:off x="4745" y="996"/>
                <a:ext cx="580" cy="156"/>
                <a:chOff x="612" y="2570"/>
                <a:chExt cx="724" cy="162"/>
              </a:xfrm>
            </p:grpSpPr>
            <p:sp>
              <p:nvSpPr>
                <p:cNvPr id="3036" name="Google Shape;3036;p44"/>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37" name="Google Shape;3037;p44"/>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038" name="Google Shape;3038;p44"/>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39" name="Google Shape;3039;p44"/>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040" name="Google Shape;3040;p44"/>
              <p:cNvGrpSpPr/>
              <p:nvPr/>
            </p:nvGrpSpPr>
            <p:grpSpPr>
              <a:xfrm>
                <a:off x="4733" y="1627"/>
                <a:ext cx="586" cy="151"/>
                <a:chOff x="611" y="2568"/>
                <a:chExt cx="730" cy="139"/>
              </a:xfrm>
            </p:grpSpPr>
            <p:sp>
              <p:nvSpPr>
                <p:cNvPr id="3041" name="Google Shape;3041;p44"/>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42" name="Google Shape;3042;p44"/>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043" name="Google Shape;3043;p4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044" name="Google Shape;3044;p44"/>
              <p:cNvGrpSpPr/>
              <p:nvPr/>
            </p:nvGrpSpPr>
            <p:grpSpPr>
              <a:xfrm>
                <a:off x="4739" y="1325"/>
                <a:ext cx="580" cy="140"/>
                <a:chOff x="614" y="2566"/>
                <a:chExt cx="723" cy="140"/>
              </a:xfrm>
            </p:grpSpPr>
            <p:sp>
              <p:nvSpPr>
                <p:cNvPr id="3045" name="Google Shape;3045;p44"/>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46" name="Google Shape;3046;p44"/>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047" name="Google Shape;3047;p44"/>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48" name="Google Shape;3048;p4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49" name="Google Shape;3049;p4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50" name="Google Shape;3050;p44"/>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51" name="Google Shape;3051;p4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52" name="Google Shape;3052;p44"/>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53" name="Google Shape;3053;p44"/>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54" name="Google Shape;3054;p44"/>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55" name="Google Shape;3055;p44"/>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3056" name="Google Shape;3056;p44"/>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57" name="Google Shape;3057;p44"/>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3058" name="Google Shape;3058;p44"/>
            <p:cNvGrpSpPr/>
            <p:nvPr/>
          </p:nvGrpSpPr>
          <p:grpSpPr>
            <a:xfrm>
              <a:off x="2669417" y="3423937"/>
              <a:ext cx="2003932" cy="369332"/>
              <a:chOff x="7504363" y="3141846"/>
              <a:chExt cx="2003932" cy="369332"/>
            </a:xfrm>
          </p:grpSpPr>
          <p:grpSp>
            <p:nvGrpSpPr>
              <p:cNvPr id="3059" name="Google Shape;3059;p44"/>
              <p:cNvGrpSpPr/>
              <p:nvPr/>
            </p:nvGrpSpPr>
            <p:grpSpPr>
              <a:xfrm>
                <a:off x="7504363" y="3183676"/>
                <a:ext cx="2003932" cy="306163"/>
                <a:chOff x="1616358" y="2551230"/>
                <a:chExt cx="2141698" cy="218510"/>
              </a:xfrm>
            </p:grpSpPr>
            <p:sp>
              <p:nvSpPr>
                <p:cNvPr id="3060" name="Google Shape;3060;p44"/>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61" name="Google Shape;3061;p44"/>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62" name="Google Shape;3062;p44"/>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63" name="Google Shape;3063;p44"/>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3064" name="Google Shape;3064;p44"/>
              <p:cNvSpPr txBox="1"/>
              <p:nvPr/>
            </p:nvSpPr>
            <p:spPr>
              <a:xfrm>
                <a:off x="7695752" y="3141846"/>
                <a:ext cx="16788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reliable channel</a:t>
                </a:r>
                <a:endParaRPr/>
              </a:p>
            </p:txBody>
          </p:sp>
        </p:grpSp>
        <p:cxnSp>
          <p:nvCxnSpPr>
            <p:cNvPr id="3065" name="Google Shape;3065;p44"/>
            <p:cNvCxnSpPr/>
            <p:nvPr/>
          </p:nvCxnSpPr>
          <p:spPr>
            <a:xfrm>
              <a:off x="1082232" y="3325543"/>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066" name="Google Shape;3066;p44"/>
            <p:cNvSpPr/>
            <p:nvPr/>
          </p:nvSpPr>
          <p:spPr>
            <a:xfrm rot="5400000">
              <a:off x="2152182" y="3067004"/>
              <a:ext cx="462111" cy="773811"/>
            </a:xfrm>
            <a:prstGeom prst="bentUpArrow">
              <a:avLst>
                <a:gd name="adj1" fmla="val 7999"/>
                <a:gd name="adj2" fmla="val 16334"/>
                <a:gd name="adj3" fmla="val 2138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3067" name="Google Shape;3067;p44"/>
            <p:cNvCxnSpPr/>
            <p:nvPr/>
          </p:nvCxnSpPr>
          <p:spPr>
            <a:xfrm>
              <a:off x="4645151" y="3325543"/>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068" name="Google Shape;3068;p44"/>
            <p:cNvSpPr txBox="1"/>
            <p:nvPr/>
          </p:nvSpPr>
          <p:spPr>
            <a:xfrm>
              <a:off x="737513" y="3044385"/>
              <a:ext cx="9942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application</a:t>
              </a:r>
              <a:endParaRPr sz="1800" b="0" i="0" u="none" strike="noStrike" cap="none">
                <a:solidFill>
                  <a:srgbClr val="000000"/>
                </a:solidFill>
                <a:latin typeface="Calibri"/>
                <a:ea typeface="Calibri"/>
                <a:cs typeface="Calibri"/>
                <a:sym typeface="Calibri"/>
              </a:endParaRPr>
            </a:p>
          </p:txBody>
        </p:sp>
        <p:sp>
          <p:nvSpPr>
            <p:cNvPr id="3069" name="Google Shape;3069;p44"/>
            <p:cNvSpPr txBox="1"/>
            <p:nvPr/>
          </p:nvSpPr>
          <p:spPr>
            <a:xfrm>
              <a:off x="828116" y="3272133"/>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transport</a:t>
              </a:r>
              <a:endParaRPr sz="1800" b="0" i="0" u="none" strike="noStrike" cap="none">
                <a:solidFill>
                  <a:srgbClr val="000000"/>
                </a:solidFill>
                <a:latin typeface="Calibri"/>
                <a:ea typeface="Calibri"/>
                <a:cs typeface="Calibri"/>
                <a:sym typeface="Calibri"/>
              </a:endParaRPr>
            </a:p>
          </p:txBody>
        </p:sp>
        <p:sp>
          <p:nvSpPr>
            <p:cNvPr id="3070" name="Google Shape;3070;p44"/>
            <p:cNvSpPr txBox="1"/>
            <p:nvPr/>
          </p:nvSpPr>
          <p:spPr>
            <a:xfrm flipH="1">
              <a:off x="1817207" y="4010900"/>
              <a:ext cx="402565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reliable service </a:t>
              </a:r>
              <a:r>
                <a:rPr lang="en-US" sz="2400" b="0" i="1" u="none" strike="noStrike" cap="none">
                  <a:solidFill>
                    <a:srgbClr val="C00000"/>
                  </a:solidFill>
                  <a:latin typeface="Calibri"/>
                  <a:ea typeface="Calibri"/>
                  <a:cs typeface="Calibri"/>
                  <a:sym typeface="Calibri"/>
                </a:rPr>
                <a:t>abstraction</a:t>
              </a:r>
              <a:endParaRPr/>
            </a:p>
          </p:txBody>
        </p:sp>
      </p:grpSp>
      <p:sp>
        <p:nvSpPr>
          <p:cNvPr id="3071" name="Google Shape;3071;p4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Transport services and protocols</a:t>
            </a:r>
            <a:endParaRPr sz="4400"/>
          </a:p>
        </p:txBody>
      </p:sp>
      <p:sp>
        <p:nvSpPr>
          <p:cNvPr id="64" name="Google Shape;64;p9"/>
          <p:cNvSpPr txBox="1"/>
          <p:nvPr/>
        </p:nvSpPr>
        <p:spPr>
          <a:xfrm>
            <a:off x="681218" y="1443831"/>
            <a:ext cx="5815703" cy="1621947"/>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provide</a:t>
            </a:r>
            <a:r>
              <a:rPr lang="en-US" sz="2800" b="0" i="1" u="none" strike="noStrike" cap="none">
                <a:solidFill>
                  <a:srgbClr val="FF0000"/>
                </a:solidFill>
                <a:latin typeface="Calibri"/>
                <a:ea typeface="Calibri"/>
                <a:cs typeface="Calibri"/>
                <a:sym typeface="Calibri"/>
              </a:rPr>
              <a:t> </a:t>
            </a:r>
            <a:r>
              <a:rPr lang="en-US" sz="2800" b="0" i="1" u="none" strike="noStrike" cap="none">
                <a:solidFill>
                  <a:srgbClr val="CC0000"/>
                </a:solidFill>
                <a:latin typeface="Calibri"/>
                <a:ea typeface="Calibri"/>
                <a:cs typeface="Calibri"/>
                <a:sym typeface="Calibri"/>
              </a:rPr>
              <a:t>logical communication</a:t>
            </a:r>
            <a:r>
              <a:rPr lang="en-US" sz="2800" b="0" i="0" u="none" strike="noStrike" cap="none">
                <a:solidFill>
                  <a:srgbClr val="000000"/>
                </a:solidFill>
                <a:latin typeface="Calibri"/>
                <a:ea typeface="Calibri"/>
                <a:cs typeface="Calibri"/>
                <a:sym typeface="Calibri"/>
              </a:rPr>
              <a:t> between application processes running on different hosts</a:t>
            </a:r>
            <a:endParaRPr/>
          </a:p>
        </p:txBody>
      </p:sp>
      <p:sp>
        <p:nvSpPr>
          <p:cNvPr id="65" name="Google Shape;65;p9"/>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6" name="Google Shape;66;p9"/>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7" name="Google Shape;67;p9"/>
          <p:cNvGrpSpPr/>
          <p:nvPr/>
        </p:nvGrpSpPr>
        <p:grpSpPr>
          <a:xfrm>
            <a:off x="7205350" y="3289251"/>
            <a:ext cx="1458912" cy="933450"/>
            <a:chOff x="2889" y="1631"/>
            <a:chExt cx="980" cy="743"/>
          </a:xfrm>
        </p:grpSpPr>
        <p:sp>
          <p:nvSpPr>
            <p:cNvPr id="68" name="Google Shape;68;p9"/>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9" name="Google Shape;69;p9"/>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grpSp>
      <p:sp>
        <p:nvSpPr>
          <p:cNvPr id="70" name="Google Shape;70;p9"/>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 name="Google Shape;71;p9"/>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72" name="Google Shape;72;p9"/>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73" name="Google Shape;73;p9"/>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74" name="Google Shape;74;p9"/>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75" name="Google Shape;75;p9"/>
          <p:cNvGrpSpPr/>
          <p:nvPr/>
        </p:nvGrpSpPr>
        <p:grpSpPr>
          <a:xfrm>
            <a:off x="10837700" y="3928050"/>
            <a:ext cx="687393" cy="721548"/>
            <a:chOff x="5203089" y="1751190"/>
            <a:chExt cx="858331" cy="662414"/>
          </a:xfrm>
        </p:grpSpPr>
        <p:sp>
          <p:nvSpPr>
            <p:cNvPr id="76" name="Google Shape;76;p9"/>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 name="Google Shape;77;p9"/>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78" name="Google Shape;78;p9"/>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79" name="Google Shape;79;p9"/>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0" name="Google Shape;80;p9"/>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 name="Google Shape;81;p9"/>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2" name="Google Shape;82;p9"/>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3" name="Google Shape;83;p9"/>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4" name="Google Shape;84;p9"/>
          <p:cNvGrpSpPr/>
          <p:nvPr/>
        </p:nvGrpSpPr>
        <p:grpSpPr>
          <a:xfrm>
            <a:off x="10771171" y="3194171"/>
            <a:ext cx="594613" cy="648336"/>
            <a:chOff x="5203089" y="1751190"/>
            <a:chExt cx="858331" cy="662414"/>
          </a:xfrm>
        </p:grpSpPr>
        <p:sp>
          <p:nvSpPr>
            <p:cNvPr id="85" name="Google Shape;85;p9"/>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 name="Google Shape;86;p9"/>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7" name="Google Shape;87;p9"/>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8" name="Google Shape;88;p9"/>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9" name="Google Shape;89;p9"/>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90" name="Google Shape;90;p9"/>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91" name="Google Shape;91;p9"/>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92" name="Google Shape;92;p9"/>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93" name="Google Shape;93;p9"/>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 name="Google Shape;94;p9"/>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95" name="Google Shape;95;p9"/>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 name="Google Shape;96;p9"/>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97" name="Google Shape;97;p9"/>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98" name="Google Shape;98;p9"/>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99" name="Google Shape;99;p9"/>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100" name="Google Shape;100;p9"/>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101" name="Google Shape;101;p9"/>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102" name="Google Shape;102;p9"/>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103" name="Google Shape;103;p9"/>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9"/>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05" name="Google Shape;105;p9"/>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06" name="Google Shape;106;p9"/>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107" name="Google Shape;107;p9"/>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108" name="Google Shape;108;p9"/>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109" name="Google Shape;109;p9"/>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110" name="Google Shape;110;p9"/>
          <p:cNvGrpSpPr/>
          <p:nvPr/>
        </p:nvGrpSpPr>
        <p:grpSpPr>
          <a:xfrm>
            <a:off x="7562238" y="2127325"/>
            <a:ext cx="3578867" cy="3640284"/>
            <a:chOff x="7562238" y="2127325"/>
            <a:chExt cx="3578867" cy="3640284"/>
          </a:xfrm>
        </p:grpSpPr>
        <p:grpSp>
          <p:nvGrpSpPr>
            <p:cNvPr id="111" name="Google Shape;111;p9"/>
            <p:cNvGrpSpPr/>
            <p:nvPr/>
          </p:nvGrpSpPr>
          <p:grpSpPr>
            <a:xfrm>
              <a:off x="7857253" y="2127325"/>
              <a:ext cx="3283852" cy="3640284"/>
              <a:chOff x="7881336" y="2104198"/>
              <a:chExt cx="3283852" cy="3640284"/>
            </a:xfrm>
          </p:grpSpPr>
          <p:cxnSp>
            <p:nvCxnSpPr>
              <p:cNvPr id="112" name="Google Shape;112;p9"/>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113" name="Google Shape;113;p9"/>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114" name="Google Shape;114;p9"/>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9"/>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9"/>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9"/>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118" name="Google Shape;118;p9"/>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9"/>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9"/>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9"/>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122" name="Google Shape;122;p9"/>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9"/>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124" name="Google Shape;124;p9"/>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125" name="Google Shape;125;p9"/>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126" name="Google Shape;126;p9"/>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127" name="Google Shape;127;p9"/>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128" name="Google Shape;128;p9"/>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129" name="Google Shape;129;p9"/>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130" name="Google Shape;130;p9"/>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131" name="Google Shape;131;p9"/>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132" name="Google Shape;132;p9"/>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133" name="Google Shape;133;p9"/>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134" name="Google Shape;134;p9"/>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135" name="Google Shape;135;p9"/>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136" name="Google Shape;136;p9" descr="antenna_radiation_stylized"/>
            <p:cNvPicPr preferRelativeResize="0"/>
            <p:nvPr/>
          </p:nvPicPr>
          <p:blipFill rotWithShape="1">
            <a:blip r:embed="rId3">
              <a:alphaModFix/>
            </a:blip>
            <a:srcRect/>
            <a:stretch/>
          </p:blipFill>
          <p:spPr>
            <a:xfrm>
              <a:off x="7562238" y="3813930"/>
              <a:ext cx="506412" cy="106009"/>
            </a:xfrm>
            <a:prstGeom prst="rect">
              <a:avLst/>
            </a:prstGeom>
            <a:noFill/>
            <a:ln>
              <a:noFill/>
            </a:ln>
          </p:spPr>
        </p:pic>
        <p:pic>
          <p:nvPicPr>
            <p:cNvPr id="137" name="Google Shape;137;p9" descr="antenna_radiation_stylized"/>
            <p:cNvPicPr preferRelativeResize="0"/>
            <p:nvPr/>
          </p:nvPicPr>
          <p:blipFill rotWithShape="1">
            <a:blip r:embed="rId4">
              <a:alphaModFix/>
            </a:blip>
            <a:srcRect/>
            <a:stretch/>
          </p:blipFill>
          <p:spPr>
            <a:xfrm>
              <a:off x="9242073" y="5480938"/>
              <a:ext cx="452014" cy="95159"/>
            </a:xfrm>
            <a:prstGeom prst="rect">
              <a:avLst/>
            </a:prstGeom>
            <a:noFill/>
            <a:ln>
              <a:noFill/>
            </a:ln>
          </p:spPr>
        </p:pic>
        <p:pic>
          <p:nvPicPr>
            <p:cNvPr id="138" name="Google Shape;138;p9" descr="cell_tower_radiation copy"/>
            <p:cNvPicPr preferRelativeResize="0"/>
            <p:nvPr/>
          </p:nvPicPr>
          <p:blipFill rotWithShape="1">
            <a:blip r:embed="rId5">
              <a:alphaModFix/>
            </a:blip>
            <a:srcRect/>
            <a:stretch/>
          </p:blipFill>
          <p:spPr>
            <a:xfrm>
              <a:off x="7980866" y="2158167"/>
              <a:ext cx="457200" cy="332766"/>
            </a:xfrm>
            <a:prstGeom prst="rect">
              <a:avLst/>
            </a:prstGeom>
            <a:noFill/>
            <a:ln>
              <a:noFill/>
            </a:ln>
          </p:spPr>
        </p:pic>
        <p:sp>
          <p:nvSpPr>
            <p:cNvPr id="139" name="Google Shape;139;p9"/>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cxnSp>
        <p:nvCxnSpPr>
          <p:cNvPr id="140" name="Google Shape;140;p9"/>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141" name="Google Shape;141;p9"/>
          <p:cNvGrpSpPr/>
          <p:nvPr/>
        </p:nvGrpSpPr>
        <p:grpSpPr>
          <a:xfrm>
            <a:off x="8050698" y="2309376"/>
            <a:ext cx="298450" cy="464008"/>
            <a:chOff x="3130" y="3288"/>
            <a:chExt cx="410" cy="742"/>
          </a:xfrm>
        </p:grpSpPr>
        <p:cxnSp>
          <p:nvCxnSpPr>
            <p:cNvPr id="142" name="Google Shape;142;p9"/>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43" name="Google Shape;143;p9"/>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44" name="Google Shape;144;p9"/>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45" name="Google Shape;145;p9"/>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46" name="Google Shape;146;p9"/>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47" name="Google Shape;147;p9"/>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48" name="Google Shape;148;p9"/>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49" name="Google Shape;149;p9"/>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50" name="Google Shape;150;p9"/>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51" name="Google Shape;151;p9"/>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52" name="Google Shape;152;p9"/>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53" name="Google Shape;153;p9"/>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54" name="Google Shape;154;p9"/>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55" name="Google Shape;155;p9"/>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56" name="Google Shape;156;p9"/>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57" name="Google Shape;157;p9" descr="access_point_stylized_small"/>
          <p:cNvPicPr preferRelativeResize="0"/>
          <p:nvPr/>
        </p:nvPicPr>
        <p:blipFill rotWithShape="1">
          <a:blip r:embed="rId6">
            <a:alphaModFix/>
          </a:blip>
          <a:srcRect/>
          <a:stretch/>
        </p:blipFill>
        <p:spPr>
          <a:xfrm>
            <a:off x="7613882" y="3861899"/>
            <a:ext cx="370169" cy="306751"/>
          </a:xfrm>
          <a:prstGeom prst="rect">
            <a:avLst/>
          </a:prstGeom>
          <a:noFill/>
          <a:ln>
            <a:noFill/>
          </a:ln>
        </p:spPr>
      </p:pic>
      <p:pic>
        <p:nvPicPr>
          <p:cNvPr id="158" name="Google Shape;158;p9" descr="access_point_stylized_small"/>
          <p:cNvPicPr preferRelativeResize="0"/>
          <p:nvPr/>
        </p:nvPicPr>
        <p:blipFill rotWithShape="1">
          <a:blip r:embed="rId6">
            <a:alphaModFix/>
          </a:blip>
          <a:srcRect/>
          <a:stretch/>
        </p:blipFill>
        <p:spPr>
          <a:xfrm>
            <a:off x="9290610" y="5524232"/>
            <a:ext cx="380935" cy="317464"/>
          </a:xfrm>
          <a:prstGeom prst="rect">
            <a:avLst/>
          </a:prstGeom>
          <a:noFill/>
          <a:ln>
            <a:noFill/>
          </a:ln>
        </p:spPr>
      </p:pic>
      <p:grpSp>
        <p:nvGrpSpPr>
          <p:cNvPr id="159" name="Google Shape;159;p9"/>
          <p:cNvGrpSpPr/>
          <p:nvPr/>
        </p:nvGrpSpPr>
        <p:grpSpPr>
          <a:xfrm>
            <a:off x="9783558" y="4989983"/>
            <a:ext cx="393760" cy="218578"/>
            <a:chOff x="7493876" y="2774731"/>
            <a:chExt cx="1481958" cy="894622"/>
          </a:xfrm>
        </p:grpSpPr>
        <p:sp>
          <p:nvSpPr>
            <p:cNvPr id="160" name="Google Shape;160;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61" name="Google Shape;161;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62" name="Google Shape;162;p9"/>
            <p:cNvGrpSpPr/>
            <p:nvPr/>
          </p:nvGrpSpPr>
          <p:grpSpPr>
            <a:xfrm>
              <a:off x="7713663" y="2848339"/>
              <a:ext cx="1042107" cy="425543"/>
              <a:chOff x="7786941" y="2884917"/>
              <a:chExt cx="897649" cy="353919"/>
            </a:xfrm>
          </p:grpSpPr>
          <p:sp>
            <p:nvSpPr>
              <p:cNvPr id="163" name="Google Shape;163;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4" name="Google Shape;164;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5" name="Google Shape;165;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6" name="Google Shape;166;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67" name="Google Shape;167;p9"/>
          <p:cNvGrpSpPr/>
          <p:nvPr/>
        </p:nvGrpSpPr>
        <p:grpSpPr>
          <a:xfrm>
            <a:off x="9849365" y="5339037"/>
            <a:ext cx="309740" cy="190838"/>
            <a:chOff x="3668110" y="2448910"/>
            <a:chExt cx="3794234" cy="2165130"/>
          </a:xfrm>
        </p:grpSpPr>
        <p:sp>
          <p:nvSpPr>
            <p:cNvPr id="168" name="Google Shape;168;p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9" name="Google Shape;169;p9"/>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70" name="Google Shape;170;p9"/>
            <p:cNvGrpSpPr/>
            <p:nvPr/>
          </p:nvGrpSpPr>
          <p:grpSpPr>
            <a:xfrm>
              <a:off x="3941378" y="2603243"/>
              <a:ext cx="3202061" cy="1066110"/>
              <a:chOff x="7939341" y="3037317"/>
              <a:chExt cx="897649" cy="353919"/>
            </a:xfrm>
          </p:grpSpPr>
          <p:sp>
            <p:nvSpPr>
              <p:cNvPr id="171" name="Google Shape;171;p9"/>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2" name="Google Shape;172;p9"/>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3" name="Google Shape;173;p9"/>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4" name="Google Shape;174;p9"/>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75" name="Google Shape;175;p9"/>
          <p:cNvGrpSpPr/>
          <p:nvPr/>
        </p:nvGrpSpPr>
        <p:grpSpPr>
          <a:xfrm>
            <a:off x="8676619" y="4967420"/>
            <a:ext cx="393760" cy="218578"/>
            <a:chOff x="7493876" y="2774731"/>
            <a:chExt cx="1481958" cy="894622"/>
          </a:xfrm>
        </p:grpSpPr>
        <p:sp>
          <p:nvSpPr>
            <p:cNvPr id="176" name="Google Shape;176;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77" name="Google Shape;177;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78" name="Google Shape;178;p9"/>
            <p:cNvGrpSpPr/>
            <p:nvPr/>
          </p:nvGrpSpPr>
          <p:grpSpPr>
            <a:xfrm>
              <a:off x="7713663" y="2848339"/>
              <a:ext cx="1042107" cy="425543"/>
              <a:chOff x="7786941" y="2884917"/>
              <a:chExt cx="897649" cy="353919"/>
            </a:xfrm>
          </p:grpSpPr>
          <p:sp>
            <p:nvSpPr>
              <p:cNvPr id="179" name="Google Shape;179;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0" name="Google Shape;180;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1" name="Google Shape;181;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2" name="Google Shape;182;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83" name="Google Shape;183;p9"/>
          <p:cNvGrpSpPr/>
          <p:nvPr/>
        </p:nvGrpSpPr>
        <p:grpSpPr>
          <a:xfrm>
            <a:off x="8311520" y="5194433"/>
            <a:ext cx="309740" cy="190838"/>
            <a:chOff x="3668110" y="2448910"/>
            <a:chExt cx="3794234" cy="2165130"/>
          </a:xfrm>
        </p:grpSpPr>
        <p:sp>
          <p:nvSpPr>
            <p:cNvPr id="184" name="Google Shape;184;p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5" name="Google Shape;185;p9"/>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86" name="Google Shape;186;p9"/>
            <p:cNvGrpSpPr/>
            <p:nvPr/>
          </p:nvGrpSpPr>
          <p:grpSpPr>
            <a:xfrm>
              <a:off x="3941378" y="2603243"/>
              <a:ext cx="3202061" cy="1066110"/>
              <a:chOff x="7939341" y="3037317"/>
              <a:chExt cx="897649" cy="353919"/>
            </a:xfrm>
          </p:grpSpPr>
          <p:sp>
            <p:nvSpPr>
              <p:cNvPr id="187" name="Google Shape;187;p9"/>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 name="Google Shape;188;p9"/>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9" name="Google Shape;189;p9"/>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0" name="Google Shape;190;p9"/>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1" name="Google Shape;191;p9"/>
          <p:cNvGrpSpPr/>
          <p:nvPr/>
        </p:nvGrpSpPr>
        <p:grpSpPr>
          <a:xfrm>
            <a:off x="8439827" y="2812309"/>
            <a:ext cx="353678" cy="168275"/>
            <a:chOff x="7493876" y="2774731"/>
            <a:chExt cx="1481958" cy="894622"/>
          </a:xfrm>
        </p:grpSpPr>
        <p:sp>
          <p:nvSpPr>
            <p:cNvPr id="192" name="Google Shape;192;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3" name="Google Shape;193;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4" name="Google Shape;194;p9"/>
            <p:cNvGrpSpPr/>
            <p:nvPr/>
          </p:nvGrpSpPr>
          <p:grpSpPr>
            <a:xfrm>
              <a:off x="7713663" y="2848339"/>
              <a:ext cx="1042107" cy="425543"/>
              <a:chOff x="7786941" y="2884917"/>
              <a:chExt cx="897649" cy="353919"/>
            </a:xfrm>
          </p:grpSpPr>
          <p:sp>
            <p:nvSpPr>
              <p:cNvPr id="195" name="Google Shape;195;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6" name="Google Shape;196;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7" name="Google Shape;197;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8" name="Google Shape;198;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9" name="Google Shape;199;p9"/>
          <p:cNvGrpSpPr/>
          <p:nvPr/>
        </p:nvGrpSpPr>
        <p:grpSpPr>
          <a:xfrm>
            <a:off x="8050070" y="3965994"/>
            <a:ext cx="354986" cy="175668"/>
            <a:chOff x="7493876" y="2774731"/>
            <a:chExt cx="1481958" cy="894622"/>
          </a:xfrm>
        </p:grpSpPr>
        <p:sp>
          <p:nvSpPr>
            <p:cNvPr id="200" name="Google Shape;200;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01" name="Google Shape;201;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02" name="Google Shape;202;p9"/>
            <p:cNvGrpSpPr/>
            <p:nvPr/>
          </p:nvGrpSpPr>
          <p:grpSpPr>
            <a:xfrm>
              <a:off x="7713663" y="2848339"/>
              <a:ext cx="1042107" cy="425543"/>
              <a:chOff x="7786941" y="2884917"/>
              <a:chExt cx="897649" cy="353919"/>
            </a:xfrm>
          </p:grpSpPr>
          <p:sp>
            <p:nvSpPr>
              <p:cNvPr id="203" name="Google Shape;203;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4" name="Google Shape;204;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5" name="Google Shape;205;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6" name="Google Shape;206;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07" name="Google Shape;207;p9"/>
          <p:cNvGrpSpPr/>
          <p:nvPr/>
        </p:nvGrpSpPr>
        <p:grpSpPr>
          <a:xfrm>
            <a:off x="10884085" y="3601365"/>
            <a:ext cx="170989" cy="97052"/>
            <a:chOff x="7493876" y="2774731"/>
            <a:chExt cx="1481958" cy="894622"/>
          </a:xfrm>
        </p:grpSpPr>
        <p:sp>
          <p:nvSpPr>
            <p:cNvPr id="208" name="Google Shape;208;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09" name="Google Shape;209;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10" name="Google Shape;210;p9"/>
            <p:cNvGrpSpPr/>
            <p:nvPr/>
          </p:nvGrpSpPr>
          <p:grpSpPr>
            <a:xfrm>
              <a:off x="7713663" y="2848339"/>
              <a:ext cx="1042107" cy="425543"/>
              <a:chOff x="7786941" y="2884917"/>
              <a:chExt cx="897649" cy="353919"/>
            </a:xfrm>
          </p:grpSpPr>
          <p:sp>
            <p:nvSpPr>
              <p:cNvPr id="211" name="Google Shape;211;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2" name="Google Shape;212;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3" name="Google Shape;213;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4" name="Google Shape;214;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15" name="Google Shape;215;p9"/>
          <p:cNvGrpSpPr/>
          <p:nvPr/>
        </p:nvGrpSpPr>
        <p:grpSpPr>
          <a:xfrm>
            <a:off x="10410609" y="3496138"/>
            <a:ext cx="353678" cy="198344"/>
            <a:chOff x="7493876" y="2774731"/>
            <a:chExt cx="1481958" cy="894622"/>
          </a:xfrm>
        </p:grpSpPr>
        <p:sp>
          <p:nvSpPr>
            <p:cNvPr id="216" name="Google Shape;216;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17" name="Google Shape;217;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18" name="Google Shape;218;p9"/>
            <p:cNvGrpSpPr/>
            <p:nvPr/>
          </p:nvGrpSpPr>
          <p:grpSpPr>
            <a:xfrm>
              <a:off x="7713663" y="2848339"/>
              <a:ext cx="1042107" cy="425543"/>
              <a:chOff x="7786941" y="2884917"/>
              <a:chExt cx="897649" cy="353919"/>
            </a:xfrm>
          </p:grpSpPr>
          <p:sp>
            <p:nvSpPr>
              <p:cNvPr id="219" name="Google Shape;219;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0" name="Google Shape;220;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 name="Google Shape;221;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 name="Google Shape;222;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23" name="Google Shape;223;p9"/>
          <p:cNvGrpSpPr/>
          <p:nvPr/>
        </p:nvGrpSpPr>
        <p:grpSpPr>
          <a:xfrm>
            <a:off x="9948724" y="2202292"/>
            <a:ext cx="353678" cy="198344"/>
            <a:chOff x="7493876" y="2774731"/>
            <a:chExt cx="1481958" cy="894622"/>
          </a:xfrm>
        </p:grpSpPr>
        <p:sp>
          <p:nvSpPr>
            <p:cNvPr id="224" name="Google Shape;224;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25" name="Google Shape;225;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26" name="Google Shape;226;p9"/>
            <p:cNvGrpSpPr/>
            <p:nvPr/>
          </p:nvGrpSpPr>
          <p:grpSpPr>
            <a:xfrm>
              <a:off x="7713663" y="2848339"/>
              <a:ext cx="1042107" cy="425543"/>
              <a:chOff x="7786941" y="2884917"/>
              <a:chExt cx="897649" cy="353919"/>
            </a:xfrm>
          </p:grpSpPr>
          <p:sp>
            <p:nvSpPr>
              <p:cNvPr id="227" name="Google Shape;227;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8" name="Google Shape;228;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9" name="Google Shape;229;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0" name="Google Shape;230;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1" name="Google Shape;231;p9"/>
          <p:cNvGrpSpPr/>
          <p:nvPr/>
        </p:nvGrpSpPr>
        <p:grpSpPr>
          <a:xfrm>
            <a:off x="10527214" y="2613367"/>
            <a:ext cx="353678" cy="198344"/>
            <a:chOff x="7493876" y="2774731"/>
            <a:chExt cx="1481958" cy="894622"/>
          </a:xfrm>
        </p:grpSpPr>
        <p:sp>
          <p:nvSpPr>
            <p:cNvPr id="232" name="Google Shape;232;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3" name="Google Shape;233;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4" name="Google Shape;234;p9"/>
            <p:cNvGrpSpPr/>
            <p:nvPr/>
          </p:nvGrpSpPr>
          <p:grpSpPr>
            <a:xfrm>
              <a:off x="7713663" y="2848339"/>
              <a:ext cx="1042107" cy="425543"/>
              <a:chOff x="7786941" y="2884917"/>
              <a:chExt cx="897649" cy="353919"/>
            </a:xfrm>
          </p:grpSpPr>
          <p:sp>
            <p:nvSpPr>
              <p:cNvPr id="235" name="Google Shape;235;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6" name="Google Shape;236;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7" name="Google Shape;237;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8" name="Google Shape;238;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9" name="Google Shape;239;p9"/>
          <p:cNvGrpSpPr/>
          <p:nvPr/>
        </p:nvGrpSpPr>
        <p:grpSpPr>
          <a:xfrm>
            <a:off x="10643825" y="2107963"/>
            <a:ext cx="353678" cy="198344"/>
            <a:chOff x="7493876" y="2774731"/>
            <a:chExt cx="1481958" cy="894622"/>
          </a:xfrm>
        </p:grpSpPr>
        <p:sp>
          <p:nvSpPr>
            <p:cNvPr id="240" name="Google Shape;240;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41" name="Google Shape;241;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42" name="Google Shape;242;p9"/>
            <p:cNvGrpSpPr/>
            <p:nvPr/>
          </p:nvGrpSpPr>
          <p:grpSpPr>
            <a:xfrm>
              <a:off x="7713663" y="2848339"/>
              <a:ext cx="1042107" cy="425543"/>
              <a:chOff x="7786941" y="2884917"/>
              <a:chExt cx="897649" cy="353919"/>
            </a:xfrm>
          </p:grpSpPr>
          <p:sp>
            <p:nvSpPr>
              <p:cNvPr id="243" name="Google Shape;243;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4" name="Google Shape;244;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5" name="Google Shape;245;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6" name="Google Shape;246;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47" name="Google Shape;247;p9"/>
          <p:cNvGrpSpPr/>
          <p:nvPr/>
        </p:nvGrpSpPr>
        <p:grpSpPr>
          <a:xfrm>
            <a:off x="9098788" y="3956624"/>
            <a:ext cx="367224" cy="240304"/>
            <a:chOff x="7493876" y="2774731"/>
            <a:chExt cx="1481958" cy="894622"/>
          </a:xfrm>
        </p:grpSpPr>
        <p:sp>
          <p:nvSpPr>
            <p:cNvPr id="248" name="Google Shape;248;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49" name="Google Shape;249;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50" name="Google Shape;250;p9"/>
            <p:cNvGrpSpPr/>
            <p:nvPr/>
          </p:nvGrpSpPr>
          <p:grpSpPr>
            <a:xfrm>
              <a:off x="7713663" y="2848339"/>
              <a:ext cx="1042107" cy="425543"/>
              <a:chOff x="7786941" y="2884917"/>
              <a:chExt cx="897649" cy="353919"/>
            </a:xfrm>
          </p:grpSpPr>
          <p:sp>
            <p:nvSpPr>
              <p:cNvPr id="251" name="Google Shape;251;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2" name="Google Shape;252;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3" name="Google Shape;253;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4" name="Google Shape;254;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55" name="Google Shape;255;p9"/>
          <p:cNvGrpSpPr/>
          <p:nvPr/>
        </p:nvGrpSpPr>
        <p:grpSpPr>
          <a:xfrm>
            <a:off x="9980126" y="2661565"/>
            <a:ext cx="353678" cy="198344"/>
            <a:chOff x="7493876" y="2774731"/>
            <a:chExt cx="1481958" cy="894622"/>
          </a:xfrm>
        </p:grpSpPr>
        <p:sp>
          <p:nvSpPr>
            <p:cNvPr id="256" name="Google Shape;256;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57" name="Google Shape;257;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58" name="Google Shape;258;p9"/>
            <p:cNvGrpSpPr/>
            <p:nvPr/>
          </p:nvGrpSpPr>
          <p:grpSpPr>
            <a:xfrm>
              <a:off x="7713663" y="2848339"/>
              <a:ext cx="1042107" cy="425543"/>
              <a:chOff x="7786941" y="2884917"/>
              <a:chExt cx="897649" cy="353919"/>
            </a:xfrm>
          </p:grpSpPr>
          <p:sp>
            <p:nvSpPr>
              <p:cNvPr id="259" name="Google Shape;259;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0" name="Google Shape;260;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1" name="Google Shape;261;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2" name="Google Shape;262;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63" name="Google Shape;263;p9"/>
          <p:cNvGrpSpPr/>
          <p:nvPr/>
        </p:nvGrpSpPr>
        <p:grpSpPr>
          <a:xfrm>
            <a:off x="9497138" y="3394032"/>
            <a:ext cx="367224" cy="240304"/>
            <a:chOff x="7493876" y="2774731"/>
            <a:chExt cx="1481958" cy="894622"/>
          </a:xfrm>
        </p:grpSpPr>
        <p:sp>
          <p:nvSpPr>
            <p:cNvPr id="264" name="Google Shape;264;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65" name="Google Shape;265;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66" name="Google Shape;266;p9"/>
            <p:cNvGrpSpPr/>
            <p:nvPr/>
          </p:nvGrpSpPr>
          <p:grpSpPr>
            <a:xfrm>
              <a:off x="7713663" y="2848339"/>
              <a:ext cx="1042107" cy="425543"/>
              <a:chOff x="7786941" y="2884917"/>
              <a:chExt cx="897649" cy="353919"/>
            </a:xfrm>
          </p:grpSpPr>
          <p:sp>
            <p:nvSpPr>
              <p:cNvPr id="267" name="Google Shape;267;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 name="Google Shape;268;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9" name="Google Shape;269;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0" name="Google Shape;270;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1" name="Google Shape;271;p9"/>
          <p:cNvGrpSpPr/>
          <p:nvPr/>
        </p:nvGrpSpPr>
        <p:grpSpPr>
          <a:xfrm>
            <a:off x="9601554" y="3999763"/>
            <a:ext cx="367224" cy="240304"/>
            <a:chOff x="7493876" y="2774731"/>
            <a:chExt cx="1481958" cy="894622"/>
          </a:xfrm>
        </p:grpSpPr>
        <p:sp>
          <p:nvSpPr>
            <p:cNvPr id="272" name="Google Shape;272;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3" name="Google Shape;273;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4" name="Google Shape;274;p9"/>
            <p:cNvGrpSpPr/>
            <p:nvPr/>
          </p:nvGrpSpPr>
          <p:grpSpPr>
            <a:xfrm>
              <a:off x="7713663" y="2848339"/>
              <a:ext cx="1042107" cy="425543"/>
              <a:chOff x="7786941" y="2884917"/>
              <a:chExt cx="897649" cy="353919"/>
            </a:xfrm>
          </p:grpSpPr>
          <p:sp>
            <p:nvSpPr>
              <p:cNvPr id="275" name="Google Shape;275;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6" name="Google Shape;276;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7" name="Google Shape;277;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 name="Google Shape;278;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9" name="Google Shape;279;p9"/>
          <p:cNvGrpSpPr/>
          <p:nvPr/>
        </p:nvGrpSpPr>
        <p:grpSpPr>
          <a:xfrm>
            <a:off x="10375259" y="3992325"/>
            <a:ext cx="353678" cy="198344"/>
            <a:chOff x="7493876" y="2774731"/>
            <a:chExt cx="1481958" cy="894622"/>
          </a:xfrm>
        </p:grpSpPr>
        <p:sp>
          <p:nvSpPr>
            <p:cNvPr id="280" name="Google Shape;280;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81" name="Google Shape;281;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82" name="Google Shape;282;p9"/>
            <p:cNvGrpSpPr/>
            <p:nvPr/>
          </p:nvGrpSpPr>
          <p:grpSpPr>
            <a:xfrm>
              <a:off x="7713663" y="2848339"/>
              <a:ext cx="1042107" cy="425543"/>
              <a:chOff x="7786941" y="2884917"/>
              <a:chExt cx="897649" cy="353919"/>
            </a:xfrm>
          </p:grpSpPr>
          <p:sp>
            <p:nvSpPr>
              <p:cNvPr id="283" name="Google Shape;283;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4" name="Google Shape;284;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5" name="Google Shape;285;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6" name="Google Shape;286;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87" name="Google Shape;287;p9"/>
          <p:cNvGrpSpPr/>
          <p:nvPr/>
        </p:nvGrpSpPr>
        <p:grpSpPr>
          <a:xfrm>
            <a:off x="9247893" y="4775686"/>
            <a:ext cx="393760" cy="218578"/>
            <a:chOff x="7493876" y="2774731"/>
            <a:chExt cx="1481958" cy="894622"/>
          </a:xfrm>
        </p:grpSpPr>
        <p:sp>
          <p:nvSpPr>
            <p:cNvPr id="288" name="Google Shape;288;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89" name="Google Shape;289;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90" name="Google Shape;290;p9"/>
            <p:cNvGrpSpPr/>
            <p:nvPr/>
          </p:nvGrpSpPr>
          <p:grpSpPr>
            <a:xfrm>
              <a:off x="7713663" y="2848339"/>
              <a:ext cx="1042107" cy="425543"/>
              <a:chOff x="7786941" y="2884917"/>
              <a:chExt cx="897649" cy="353919"/>
            </a:xfrm>
          </p:grpSpPr>
          <p:sp>
            <p:nvSpPr>
              <p:cNvPr id="291" name="Google Shape;291;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92" name="Google Shape;292;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93" name="Google Shape;293;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94" name="Google Shape;294;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95" name="Google Shape;295;p9"/>
          <p:cNvGrpSpPr/>
          <p:nvPr/>
        </p:nvGrpSpPr>
        <p:grpSpPr>
          <a:xfrm>
            <a:off x="10925982" y="4369125"/>
            <a:ext cx="228295" cy="120400"/>
            <a:chOff x="7493876" y="2774731"/>
            <a:chExt cx="1481958" cy="894622"/>
          </a:xfrm>
        </p:grpSpPr>
        <p:sp>
          <p:nvSpPr>
            <p:cNvPr id="296" name="Google Shape;296;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97" name="Google Shape;297;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98" name="Google Shape;298;p9"/>
            <p:cNvGrpSpPr/>
            <p:nvPr/>
          </p:nvGrpSpPr>
          <p:grpSpPr>
            <a:xfrm>
              <a:off x="7713663" y="2848339"/>
              <a:ext cx="1042107" cy="425543"/>
              <a:chOff x="7786941" y="2884917"/>
              <a:chExt cx="897649" cy="353919"/>
            </a:xfrm>
          </p:grpSpPr>
          <p:sp>
            <p:nvSpPr>
              <p:cNvPr id="299" name="Google Shape;299;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0" name="Google Shape;300;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1" name="Google Shape;301;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2" name="Google Shape;302;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03" name="Google Shape;303;p9"/>
          <p:cNvGrpSpPr/>
          <p:nvPr/>
        </p:nvGrpSpPr>
        <p:grpSpPr>
          <a:xfrm>
            <a:off x="7439074" y="2356613"/>
            <a:ext cx="534987" cy="414882"/>
            <a:chOff x="7432700" y="2327293"/>
            <a:chExt cx="534987" cy="414882"/>
          </a:xfrm>
        </p:grpSpPr>
        <p:pic>
          <p:nvPicPr>
            <p:cNvPr id="304" name="Google Shape;304;p9" descr="antenna_stylized"/>
            <p:cNvPicPr preferRelativeResize="0"/>
            <p:nvPr/>
          </p:nvPicPr>
          <p:blipFill rotWithShape="1">
            <a:blip r:embed="rId7">
              <a:alphaModFix/>
            </a:blip>
            <a:srcRect/>
            <a:stretch/>
          </p:blipFill>
          <p:spPr>
            <a:xfrm>
              <a:off x="7432700" y="2327293"/>
              <a:ext cx="530702" cy="223756"/>
            </a:xfrm>
            <a:prstGeom prst="rect">
              <a:avLst/>
            </a:prstGeom>
            <a:noFill/>
            <a:ln>
              <a:noFill/>
            </a:ln>
          </p:spPr>
        </p:pic>
        <p:pic>
          <p:nvPicPr>
            <p:cNvPr id="305" name="Google Shape;305;p9" descr="laptop_keyboard"/>
            <p:cNvPicPr preferRelativeResize="0"/>
            <p:nvPr/>
          </p:nvPicPr>
          <p:blipFill rotWithShape="1">
            <a:blip r:embed="rId8">
              <a:alphaModFix/>
            </a:blip>
            <a:srcRect/>
            <a:stretch/>
          </p:blipFill>
          <p:spPr>
            <a:xfrm rot="109064" flipH="1">
              <a:off x="7458407" y="2575770"/>
              <a:ext cx="437221" cy="159511"/>
            </a:xfrm>
            <a:prstGeom prst="rect">
              <a:avLst/>
            </a:prstGeom>
            <a:noFill/>
            <a:ln>
              <a:noFill/>
            </a:ln>
          </p:spPr>
        </p:pic>
        <p:sp>
          <p:nvSpPr>
            <p:cNvPr id="306" name="Google Shape;306;p9"/>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07" name="Google Shape;307;p9" descr="screen"/>
            <p:cNvPicPr preferRelativeResize="0"/>
            <p:nvPr/>
          </p:nvPicPr>
          <p:blipFill rotWithShape="1">
            <a:blip r:embed="rId9">
              <a:alphaModFix/>
            </a:blip>
            <a:srcRect/>
            <a:stretch/>
          </p:blipFill>
          <p:spPr>
            <a:xfrm>
              <a:off x="7620637" y="2426338"/>
              <a:ext cx="319785" cy="189429"/>
            </a:xfrm>
            <a:prstGeom prst="rect">
              <a:avLst/>
            </a:prstGeom>
            <a:noFill/>
            <a:ln>
              <a:noFill/>
            </a:ln>
          </p:spPr>
        </p:pic>
        <p:sp>
          <p:nvSpPr>
            <p:cNvPr id="308" name="Google Shape;308;p9"/>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9" name="Google Shape;309;p9"/>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0" name="Google Shape;310;p9"/>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1" name="Google Shape;311;p9"/>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2" name="Google Shape;312;p9"/>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3" name="Google Shape;313;p9"/>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14" name="Google Shape;314;p9"/>
            <p:cNvGrpSpPr/>
            <p:nvPr/>
          </p:nvGrpSpPr>
          <p:grpSpPr>
            <a:xfrm>
              <a:off x="7594735" y="2642220"/>
              <a:ext cx="98740" cy="36846"/>
              <a:chOff x="1740" y="2642"/>
              <a:chExt cx="752" cy="327"/>
            </a:xfrm>
          </p:grpSpPr>
          <p:sp>
            <p:nvSpPr>
              <p:cNvPr id="315" name="Google Shape;315;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6" name="Google Shape;316;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7" name="Google Shape;317;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8" name="Google Shape;318;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9" name="Google Shape;319;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0" name="Google Shape;320;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21" name="Google Shape;321;p9"/>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2" name="Google Shape;322;p9"/>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3" name="Google Shape;323;p9"/>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4" name="Google Shape;324;p9"/>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5" name="Google Shape;325;p9"/>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6" name="Google Shape;326;p9"/>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27" name="Google Shape;327;p9"/>
          <p:cNvGrpSpPr/>
          <p:nvPr/>
        </p:nvGrpSpPr>
        <p:grpSpPr>
          <a:xfrm>
            <a:off x="8637781" y="2319727"/>
            <a:ext cx="530702" cy="478009"/>
            <a:chOff x="8631407" y="2290407"/>
            <a:chExt cx="530702" cy="478009"/>
          </a:xfrm>
        </p:grpSpPr>
        <p:pic>
          <p:nvPicPr>
            <p:cNvPr id="328" name="Google Shape;328;p9" descr="light2.png"/>
            <p:cNvPicPr preferRelativeResize="0"/>
            <p:nvPr/>
          </p:nvPicPr>
          <p:blipFill rotWithShape="1">
            <a:blip r:embed="rId10">
              <a:alphaModFix/>
            </a:blip>
            <a:srcRect/>
            <a:stretch/>
          </p:blipFill>
          <p:spPr>
            <a:xfrm flipH="1">
              <a:off x="8825293" y="2362969"/>
              <a:ext cx="92772" cy="405447"/>
            </a:xfrm>
            <a:prstGeom prst="rect">
              <a:avLst/>
            </a:prstGeom>
            <a:noFill/>
            <a:ln>
              <a:noFill/>
            </a:ln>
          </p:spPr>
        </p:pic>
        <p:pic>
          <p:nvPicPr>
            <p:cNvPr id="329" name="Google Shape;329;p9" descr="antenna_stylized"/>
            <p:cNvPicPr preferRelativeResize="0"/>
            <p:nvPr/>
          </p:nvPicPr>
          <p:blipFill rotWithShape="1">
            <a:blip r:embed="rId7">
              <a:alphaModFix/>
            </a:blip>
            <a:srcRect/>
            <a:stretch/>
          </p:blipFill>
          <p:spPr>
            <a:xfrm>
              <a:off x="8631407" y="2290407"/>
              <a:ext cx="530702" cy="223756"/>
            </a:xfrm>
            <a:prstGeom prst="rect">
              <a:avLst/>
            </a:prstGeom>
            <a:noFill/>
            <a:ln>
              <a:noFill/>
            </a:ln>
          </p:spPr>
        </p:pic>
      </p:grpSp>
      <p:grpSp>
        <p:nvGrpSpPr>
          <p:cNvPr id="330" name="Google Shape;330;p9"/>
          <p:cNvGrpSpPr/>
          <p:nvPr/>
        </p:nvGrpSpPr>
        <p:grpSpPr>
          <a:xfrm>
            <a:off x="8499539" y="2059124"/>
            <a:ext cx="849312" cy="226109"/>
            <a:chOff x="8493165" y="2029804"/>
            <a:chExt cx="849312" cy="226109"/>
          </a:xfrm>
        </p:grpSpPr>
        <p:pic>
          <p:nvPicPr>
            <p:cNvPr id="331" name="Google Shape;331;p9" descr="car_icon_small"/>
            <p:cNvPicPr preferRelativeResize="0"/>
            <p:nvPr/>
          </p:nvPicPr>
          <p:blipFill rotWithShape="1">
            <a:blip r:embed="rId11">
              <a:alphaModFix/>
            </a:blip>
            <a:srcRect/>
            <a:stretch/>
          </p:blipFill>
          <p:spPr>
            <a:xfrm>
              <a:off x="8493165" y="2087638"/>
              <a:ext cx="849312" cy="168275"/>
            </a:xfrm>
            <a:prstGeom prst="rect">
              <a:avLst/>
            </a:prstGeom>
            <a:noFill/>
            <a:ln>
              <a:noFill/>
            </a:ln>
          </p:spPr>
        </p:pic>
        <p:pic>
          <p:nvPicPr>
            <p:cNvPr id="332" name="Google Shape;332;p9" descr="antenna_stylized"/>
            <p:cNvPicPr preferRelativeResize="0"/>
            <p:nvPr/>
          </p:nvPicPr>
          <p:blipFill rotWithShape="1">
            <a:blip r:embed="rId7">
              <a:alphaModFix/>
            </a:blip>
            <a:srcRect/>
            <a:stretch/>
          </p:blipFill>
          <p:spPr>
            <a:xfrm>
              <a:off x="8704645" y="2029804"/>
              <a:ext cx="530702" cy="223756"/>
            </a:xfrm>
            <a:prstGeom prst="rect">
              <a:avLst/>
            </a:prstGeom>
            <a:noFill/>
            <a:ln>
              <a:noFill/>
            </a:ln>
          </p:spPr>
        </p:pic>
      </p:grpSp>
      <p:grpSp>
        <p:nvGrpSpPr>
          <p:cNvPr id="333" name="Google Shape;333;p9"/>
          <p:cNvGrpSpPr/>
          <p:nvPr/>
        </p:nvGrpSpPr>
        <p:grpSpPr>
          <a:xfrm>
            <a:off x="7493518" y="3325424"/>
            <a:ext cx="857739" cy="583764"/>
            <a:chOff x="7487144" y="3296104"/>
            <a:chExt cx="857739" cy="583764"/>
          </a:xfrm>
        </p:grpSpPr>
        <p:grpSp>
          <p:nvGrpSpPr>
            <p:cNvPr id="334" name="Google Shape;334;p9"/>
            <p:cNvGrpSpPr/>
            <p:nvPr/>
          </p:nvGrpSpPr>
          <p:grpSpPr>
            <a:xfrm>
              <a:off x="7487144" y="3389820"/>
              <a:ext cx="350807" cy="310034"/>
              <a:chOff x="7487144" y="3389820"/>
              <a:chExt cx="350807" cy="310034"/>
            </a:xfrm>
          </p:grpSpPr>
          <p:pic>
            <p:nvPicPr>
              <p:cNvPr id="335" name="Google Shape;335;p9" descr="antenna_stylized"/>
              <p:cNvPicPr preferRelativeResize="0"/>
              <p:nvPr/>
            </p:nvPicPr>
            <p:blipFill rotWithShape="1">
              <a:blip r:embed="rId12">
                <a:alphaModFix/>
              </a:blip>
              <a:srcRect/>
              <a:stretch/>
            </p:blipFill>
            <p:spPr>
              <a:xfrm>
                <a:off x="7487144" y="3389820"/>
                <a:ext cx="347997" cy="167557"/>
              </a:xfrm>
              <a:prstGeom prst="rect">
                <a:avLst/>
              </a:prstGeom>
              <a:noFill/>
              <a:ln>
                <a:noFill/>
              </a:ln>
            </p:spPr>
          </p:pic>
          <p:pic>
            <p:nvPicPr>
              <p:cNvPr id="336" name="Google Shape;336;p9" descr="laptop_keyboard"/>
              <p:cNvPicPr preferRelativeResize="0"/>
              <p:nvPr/>
            </p:nvPicPr>
            <p:blipFill rotWithShape="1">
              <a:blip r:embed="rId13">
                <a:alphaModFix/>
              </a:blip>
              <a:srcRect/>
              <a:stretch/>
            </p:blipFill>
            <p:spPr>
              <a:xfrm rot="109064" flipH="1">
                <a:off x="7504001" y="3575889"/>
                <a:ext cx="286699" cy="119448"/>
              </a:xfrm>
              <a:prstGeom prst="rect">
                <a:avLst/>
              </a:prstGeom>
              <a:noFill/>
              <a:ln>
                <a:noFill/>
              </a:ln>
            </p:spPr>
          </p:pic>
          <p:sp>
            <p:nvSpPr>
              <p:cNvPr id="337" name="Google Shape;337;p9"/>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38" name="Google Shape;338;p9" descr="screen"/>
              <p:cNvPicPr preferRelativeResize="0"/>
              <p:nvPr/>
            </p:nvPicPr>
            <p:blipFill rotWithShape="1">
              <a:blip r:embed="rId14">
                <a:alphaModFix/>
              </a:blip>
              <a:srcRect/>
              <a:stretch/>
            </p:blipFill>
            <p:spPr>
              <a:xfrm>
                <a:off x="7610380" y="3463988"/>
                <a:ext cx="209692" cy="141851"/>
              </a:xfrm>
              <a:prstGeom prst="rect">
                <a:avLst/>
              </a:prstGeom>
              <a:noFill/>
              <a:ln>
                <a:noFill/>
              </a:ln>
            </p:spPr>
          </p:pic>
          <p:sp>
            <p:nvSpPr>
              <p:cNvPr id="339" name="Google Shape;339;p9"/>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 name="Google Shape;340;p9"/>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1" name="Google Shape;341;p9"/>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2" name="Google Shape;342;p9"/>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3" name="Google Shape;343;p9"/>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4" name="Google Shape;344;p9"/>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45" name="Google Shape;345;p9"/>
              <p:cNvGrpSpPr/>
              <p:nvPr/>
            </p:nvGrpSpPr>
            <p:grpSpPr>
              <a:xfrm>
                <a:off x="7593395" y="3625649"/>
                <a:ext cx="64747" cy="27592"/>
                <a:chOff x="1740" y="2642"/>
                <a:chExt cx="752" cy="327"/>
              </a:xfrm>
            </p:grpSpPr>
            <p:sp>
              <p:nvSpPr>
                <p:cNvPr id="346" name="Google Shape;346;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7" name="Google Shape;347;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8" name="Google Shape;348;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9" name="Google Shape;349;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0" name="Google Shape;350;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1" name="Google Shape;351;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52" name="Google Shape;352;p9"/>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3" name="Google Shape;353;p9"/>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4" name="Google Shape;354;p9"/>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5" name="Google Shape;355;p9"/>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6" name="Google Shape;356;p9"/>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7" name="Google Shape;357;p9"/>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58" name="Google Shape;358;p9"/>
            <p:cNvGrpSpPr/>
            <p:nvPr/>
          </p:nvGrpSpPr>
          <p:grpSpPr>
            <a:xfrm flipH="1">
              <a:off x="7985622" y="3537823"/>
              <a:ext cx="359261" cy="342045"/>
              <a:chOff x="2839" y="3501"/>
              <a:chExt cx="755" cy="803"/>
            </a:xfrm>
          </p:grpSpPr>
          <p:pic>
            <p:nvPicPr>
              <p:cNvPr id="359" name="Google Shape;359;p9"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360" name="Google Shape;360;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61" name="Google Shape;361;p9"/>
            <p:cNvGrpSpPr/>
            <p:nvPr/>
          </p:nvGrpSpPr>
          <p:grpSpPr>
            <a:xfrm>
              <a:off x="7797061" y="3296104"/>
              <a:ext cx="347997" cy="396620"/>
              <a:chOff x="7797061" y="3296104"/>
              <a:chExt cx="347997" cy="396620"/>
            </a:xfrm>
          </p:grpSpPr>
          <p:pic>
            <p:nvPicPr>
              <p:cNvPr id="362" name="Google Shape;362;p9" descr="fridge2.png"/>
              <p:cNvPicPr preferRelativeResize="0"/>
              <p:nvPr/>
            </p:nvPicPr>
            <p:blipFill rotWithShape="1">
              <a:blip r:embed="rId16">
                <a:alphaModFix/>
              </a:blip>
              <a:srcRect/>
              <a:stretch/>
            </p:blipFill>
            <p:spPr>
              <a:xfrm>
                <a:off x="7896825" y="3355697"/>
                <a:ext cx="189578" cy="337027"/>
              </a:xfrm>
              <a:prstGeom prst="rect">
                <a:avLst/>
              </a:prstGeom>
              <a:noFill/>
              <a:ln>
                <a:noFill/>
              </a:ln>
            </p:spPr>
          </p:pic>
          <p:pic>
            <p:nvPicPr>
              <p:cNvPr id="363" name="Google Shape;363;p9" descr="antenna_stylized"/>
              <p:cNvPicPr preferRelativeResize="0"/>
              <p:nvPr/>
            </p:nvPicPr>
            <p:blipFill rotWithShape="1">
              <a:blip r:embed="rId12">
                <a:alphaModFix/>
              </a:blip>
              <a:srcRect/>
              <a:stretch/>
            </p:blipFill>
            <p:spPr>
              <a:xfrm>
                <a:off x="7797061" y="3296104"/>
                <a:ext cx="347997" cy="167557"/>
              </a:xfrm>
              <a:prstGeom prst="rect">
                <a:avLst/>
              </a:prstGeom>
              <a:noFill/>
              <a:ln>
                <a:noFill/>
              </a:ln>
            </p:spPr>
          </p:pic>
        </p:grpSp>
      </p:grpSp>
      <p:grpSp>
        <p:nvGrpSpPr>
          <p:cNvPr id="364" name="Google Shape;364;p9"/>
          <p:cNvGrpSpPr/>
          <p:nvPr/>
        </p:nvGrpSpPr>
        <p:grpSpPr>
          <a:xfrm>
            <a:off x="11064947" y="3428485"/>
            <a:ext cx="518448" cy="1212242"/>
            <a:chOff x="11058573" y="3399165"/>
            <a:chExt cx="518448" cy="1212242"/>
          </a:xfrm>
        </p:grpSpPr>
        <p:grpSp>
          <p:nvGrpSpPr>
            <p:cNvPr id="365" name="Google Shape;365;p9"/>
            <p:cNvGrpSpPr/>
            <p:nvPr/>
          </p:nvGrpSpPr>
          <p:grpSpPr>
            <a:xfrm>
              <a:off x="11087182" y="4159591"/>
              <a:ext cx="489839" cy="451816"/>
              <a:chOff x="5103720" y="2693365"/>
              <a:chExt cx="611650" cy="414788"/>
            </a:xfrm>
          </p:grpSpPr>
          <p:cxnSp>
            <p:nvCxnSpPr>
              <p:cNvPr id="366" name="Google Shape;366;p9"/>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67" name="Google Shape;367;p9"/>
              <p:cNvGrpSpPr/>
              <p:nvPr/>
            </p:nvGrpSpPr>
            <p:grpSpPr>
              <a:xfrm>
                <a:off x="5275406" y="2693365"/>
                <a:ext cx="439964" cy="414788"/>
                <a:chOff x="5275406" y="2711455"/>
                <a:chExt cx="452949" cy="405518"/>
              </a:xfrm>
            </p:grpSpPr>
            <p:pic>
              <p:nvPicPr>
                <p:cNvPr id="368" name="Google Shape;368;p9" descr="server_rack.png"/>
                <p:cNvPicPr preferRelativeResize="0"/>
                <p:nvPr/>
              </p:nvPicPr>
              <p:blipFill rotWithShape="1">
                <a:blip r:embed="rId17">
                  <a:alphaModFix/>
                </a:blip>
                <a:srcRect/>
                <a:stretch/>
              </p:blipFill>
              <p:spPr>
                <a:xfrm>
                  <a:off x="5537367" y="2770786"/>
                  <a:ext cx="190988" cy="313366"/>
                </a:xfrm>
                <a:prstGeom prst="rect">
                  <a:avLst/>
                </a:prstGeom>
                <a:noFill/>
                <a:ln>
                  <a:noFill/>
                </a:ln>
              </p:spPr>
            </p:pic>
            <p:pic>
              <p:nvPicPr>
                <p:cNvPr id="369" name="Google Shape;369;p9" descr="server_rack.png"/>
                <p:cNvPicPr preferRelativeResize="0"/>
                <p:nvPr/>
              </p:nvPicPr>
              <p:blipFill rotWithShape="1">
                <a:blip r:embed="rId17">
                  <a:alphaModFix/>
                </a:blip>
                <a:srcRect/>
                <a:stretch/>
              </p:blipFill>
              <p:spPr>
                <a:xfrm>
                  <a:off x="5275406" y="2764002"/>
                  <a:ext cx="190988" cy="313366"/>
                </a:xfrm>
                <a:prstGeom prst="rect">
                  <a:avLst/>
                </a:prstGeom>
                <a:noFill/>
                <a:ln>
                  <a:noFill/>
                </a:ln>
              </p:spPr>
            </p:pic>
            <p:pic>
              <p:nvPicPr>
                <p:cNvPr id="370" name="Google Shape;370;p9" descr="server_rack.png"/>
                <p:cNvPicPr preferRelativeResize="0"/>
                <p:nvPr/>
              </p:nvPicPr>
              <p:blipFill rotWithShape="1">
                <a:blip r:embed="rId17">
                  <a:alphaModFix/>
                </a:blip>
                <a:srcRect/>
                <a:stretch/>
              </p:blipFill>
              <p:spPr>
                <a:xfrm>
                  <a:off x="5385676" y="2711455"/>
                  <a:ext cx="247152" cy="405518"/>
                </a:xfrm>
                <a:prstGeom prst="rect">
                  <a:avLst/>
                </a:prstGeom>
                <a:noFill/>
                <a:ln>
                  <a:noFill/>
                </a:ln>
              </p:spPr>
            </p:pic>
          </p:grpSp>
        </p:grpSp>
        <p:grpSp>
          <p:nvGrpSpPr>
            <p:cNvPr id="371" name="Google Shape;371;p9"/>
            <p:cNvGrpSpPr/>
            <p:nvPr/>
          </p:nvGrpSpPr>
          <p:grpSpPr>
            <a:xfrm>
              <a:off x="11058573" y="3399165"/>
              <a:ext cx="423724" cy="405973"/>
              <a:chOff x="5103720" y="2693365"/>
              <a:chExt cx="611650" cy="414788"/>
            </a:xfrm>
          </p:grpSpPr>
          <p:cxnSp>
            <p:nvCxnSpPr>
              <p:cNvPr id="372" name="Google Shape;372;p9"/>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73" name="Google Shape;373;p9"/>
              <p:cNvGrpSpPr/>
              <p:nvPr/>
            </p:nvGrpSpPr>
            <p:grpSpPr>
              <a:xfrm>
                <a:off x="5275406" y="2693365"/>
                <a:ext cx="439964" cy="414788"/>
                <a:chOff x="5275406" y="2711455"/>
                <a:chExt cx="452949" cy="405518"/>
              </a:xfrm>
            </p:grpSpPr>
            <p:pic>
              <p:nvPicPr>
                <p:cNvPr id="374" name="Google Shape;374;p9" descr="server_rack.png"/>
                <p:cNvPicPr preferRelativeResize="0"/>
                <p:nvPr/>
              </p:nvPicPr>
              <p:blipFill rotWithShape="1">
                <a:blip r:embed="rId17">
                  <a:alphaModFix/>
                </a:blip>
                <a:srcRect/>
                <a:stretch/>
              </p:blipFill>
              <p:spPr>
                <a:xfrm>
                  <a:off x="5537367" y="2770786"/>
                  <a:ext cx="190988" cy="313366"/>
                </a:xfrm>
                <a:prstGeom prst="rect">
                  <a:avLst/>
                </a:prstGeom>
                <a:noFill/>
                <a:ln>
                  <a:noFill/>
                </a:ln>
              </p:spPr>
            </p:pic>
            <p:pic>
              <p:nvPicPr>
                <p:cNvPr id="375" name="Google Shape;375;p9" descr="server_rack.png"/>
                <p:cNvPicPr preferRelativeResize="0"/>
                <p:nvPr/>
              </p:nvPicPr>
              <p:blipFill rotWithShape="1">
                <a:blip r:embed="rId17">
                  <a:alphaModFix/>
                </a:blip>
                <a:srcRect/>
                <a:stretch/>
              </p:blipFill>
              <p:spPr>
                <a:xfrm>
                  <a:off x="5275406" y="2764002"/>
                  <a:ext cx="190988" cy="313366"/>
                </a:xfrm>
                <a:prstGeom prst="rect">
                  <a:avLst/>
                </a:prstGeom>
                <a:noFill/>
                <a:ln>
                  <a:noFill/>
                </a:ln>
              </p:spPr>
            </p:pic>
            <p:pic>
              <p:nvPicPr>
                <p:cNvPr id="376" name="Google Shape;376;p9" descr="server_rack.png"/>
                <p:cNvPicPr preferRelativeResize="0"/>
                <p:nvPr/>
              </p:nvPicPr>
              <p:blipFill rotWithShape="1">
                <a:blip r:embed="rId17">
                  <a:alphaModFix/>
                </a:blip>
                <a:srcRect/>
                <a:stretch/>
              </p:blipFill>
              <p:spPr>
                <a:xfrm>
                  <a:off x="5385676" y="2711455"/>
                  <a:ext cx="247152" cy="405518"/>
                </a:xfrm>
                <a:prstGeom prst="rect">
                  <a:avLst/>
                </a:prstGeom>
                <a:noFill/>
                <a:ln>
                  <a:noFill/>
                </a:ln>
              </p:spPr>
            </p:pic>
          </p:grpSp>
        </p:grpSp>
      </p:grpSp>
      <p:grpSp>
        <p:nvGrpSpPr>
          <p:cNvPr id="377" name="Google Shape;377;p9"/>
          <p:cNvGrpSpPr/>
          <p:nvPr/>
        </p:nvGrpSpPr>
        <p:grpSpPr>
          <a:xfrm flipH="1">
            <a:off x="7980855" y="4900161"/>
            <a:ext cx="345630" cy="320302"/>
            <a:chOff x="2839" y="3501"/>
            <a:chExt cx="755" cy="803"/>
          </a:xfrm>
        </p:grpSpPr>
        <p:pic>
          <p:nvPicPr>
            <p:cNvPr id="378" name="Google Shape;378;p9" descr="desktop_computer_stylized_medium"/>
            <p:cNvPicPr preferRelativeResize="0"/>
            <p:nvPr/>
          </p:nvPicPr>
          <p:blipFill rotWithShape="1">
            <a:blip r:embed="rId18">
              <a:alphaModFix/>
            </a:blip>
            <a:srcRect/>
            <a:stretch/>
          </p:blipFill>
          <p:spPr>
            <a:xfrm>
              <a:off x="2839" y="3501"/>
              <a:ext cx="755" cy="803"/>
            </a:xfrm>
            <a:prstGeom prst="rect">
              <a:avLst/>
            </a:prstGeom>
            <a:noFill/>
            <a:ln>
              <a:noFill/>
            </a:ln>
          </p:spPr>
        </p:pic>
        <p:sp>
          <p:nvSpPr>
            <p:cNvPr id="379" name="Google Shape;379;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80" name="Google Shape;380;p9"/>
          <p:cNvGrpSpPr/>
          <p:nvPr/>
        </p:nvGrpSpPr>
        <p:grpSpPr>
          <a:xfrm>
            <a:off x="9201681" y="5852809"/>
            <a:ext cx="310186" cy="312008"/>
            <a:chOff x="877" y="1008"/>
            <a:chExt cx="2747" cy="2626"/>
          </a:xfrm>
        </p:grpSpPr>
        <p:pic>
          <p:nvPicPr>
            <p:cNvPr id="381" name="Google Shape;381;p9" descr="antenna_stylized"/>
            <p:cNvPicPr preferRelativeResize="0"/>
            <p:nvPr/>
          </p:nvPicPr>
          <p:blipFill rotWithShape="1">
            <a:blip r:embed="rId19">
              <a:alphaModFix/>
            </a:blip>
            <a:srcRect/>
            <a:stretch/>
          </p:blipFill>
          <p:spPr>
            <a:xfrm>
              <a:off x="877" y="1008"/>
              <a:ext cx="2725" cy="1421"/>
            </a:xfrm>
            <a:prstGeom prst="rect">
              <a:avLst/>
            </a:prstGeom>
            <a:noFill/>
            <a:ln>
              <a:noFill/>
            </a:ln>
          </p:spPr>
        </p:pic>
        <p:pic>
          <p:nvPicPr>
            <p:cNvPr id="382" name="Google Shape;382;p9" descr="laptop_keyboard"/>
            <p:cNvPicPr preferRelativeResize="0"/>
            <p:nvPr/>
          </p:nvPicPr>
          <p:blipFill rotWithShape="1">
            <a:blip r:embed="rId20">
              <a:alphaModFix/>
            </a:blip>
            <a:srcRect/>
            <a:stretch/>
          </p:blipFill>
          <p:spPr>
            <a:xfrm rot="109064" flipH="1">
              <a:off x="1009" y="2586"/>
              <a:ext cx="2245" cy="1013"/>
            </a:xfrm>
            <a:prstGeom prst="rect">
              <a:avLst/>
            </a:prstGeom>
            <a:noFill/>
            <a:ln>
              <a:noFill/>
            </a:ln>
          </p:spPr>
        </p:pic>
        <p:sp>
          <p:nvSpPr>
            <p:cNvPr id="383" name="Google Shape;383;p9"/>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84" name="Google Shape;384;p9" descr="screen"/>
            <p:cNvPicPr preferRelativeResize="0"/>
            <p:nvPr/>
          </p:nvPicPr>
          <p:blipFill rotWithShape="1">
            <a:blip r:embed="rId21">
              <a:alphaModFix/>
            </a:blip>
            <a:srcRect/>
            <a:stretch/>
          </p:blipFill>
          <p:spPr>
            <a:xfrm>
              <a:off x="1842" y="1637"/>
              <a:ext cx="1642" cy="1203"/>
            </a:xfrm>
            <a:prstGeom prst="rect">
              <a:avLst/>
            </a:prstGeom>
            <a:noFill/>
            <a:ln>
              <a:noFill/>
            </a:ln>
          </p:spPr>
        </p:pic>
        <p:sp>
          <p:nvSpPr>
            <p:cNvPr id="385" name="Google Shape;385;p9"/>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6" name="Google Shape;386;p9"/>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7" name="Google Shape;387;p9"/>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8" name="Google Shape;388;p9"/>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9" name="Google Shape;389;p9"/>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0" name="Google Shape;390;p9"/>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91" name="Google Shape;391;p9"/>
            <p:cNvGrpSpPr/>
            <p:nvPr/>
          </p:nvGrpSpPr>
          <p:grpSpPr>
            <a:xfrm>
              <a:off x="1709" y="3008"/>
              <a:ext cx="507" cy="234"/>
              <a:chOff x="1740" y="2642"/>
              <a:chExt cx="752" cy="327"/>
            </a:xfrm>
          </p:grpSpPr>
          <p:sp>
            <p:nvSpPr>
              <p:cNvPr id="392" name="Google Shape;392;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3" name="Google Shape;393;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4" name="Google Shape;394;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5" name="Google Shape;395;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6" name="Google Shape;396;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7" name="Google Shape;397;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98" name="Google Shape;398;p9"/>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9" name="Google Shape;399;p9"/>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00" name="Google Shape;400;p9"/>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01" name="Google Shape;401;p9"/>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02" name="Google Shape;402;p9"/>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03" name="Google Shape;403;p9"/>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404" name="Google Shape;404;p9"/>
          <p:cNvGrpSpPr/>
          <p:nvPr/>
        </p:nvGrpSpPr>
        <p:grpSpPr>
          <a:xfrm flipH="1">
            <a:off x="8153909" y="5504657"/>
            <a:ext cx="345630" cy="320302"/>
            <a:chOff x="2839" y="3501"/>
            <a:chExt cx="755" cy="803"/>
          </a:xfrm>
        </p:grpSpPr>
        <p:pic>
          <p:nvPicPr>
            <p:cNvPr id="405" name="Google Shape;405;p9" descr="desktop_computer_stylized_medium"/>
            <p:cNvPicPr preferRelativeResize="0"/>
            <p:nvPr/>
          </p:nvPicPr>
          <p:blipFill rotWithShape="1">
            <a:blip r:embed="rId18">
              <a:alphaModFix/>
            </a:blip>
            <a:srcRect/>
            <a:stretch/>
          </p:blipFill>
          <p:spPr>
            <a:xfrm>
              <a:off x="2839" y="3501"/>
              <a:ext cx="755" cy="803"/>
            </a:xfrm>
            <a:prstGeom prst="rect">
              <a:avLst/>
            </a:prstGeom>
            <a:noFill/>
            <a:ln>
              <a:noFill/>
            </a:ln>
          </p:spPr>
        </p:pic>
        <p:sp>
          <p:nvSpPr>
            <p:cNvPr id="406" name="Google Shape;406;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407" name="Google Shape;407;p9"/>
          <p:cNvGrpSpPr/>
          <p:nvPr/>
        </p:nvGrpSpPr>
        <p:grpSpPr>
          <a:xfrm flipH="1">
            <a:off x="8552134" y="5526130"/>
            <a:ext cx="345630" cy="320302"/>
            <a:chOff x="2839" y="3501"/>
            <a:chExt cx="755" cy="803"/>
          </a:xfrm>
        </p:grpSpPr>
        <p:pic>
          <p:nvPicPr>
            <p:cNvPr id="408" name="Google Shape;408;p9" descr="desktop_computer_stylized_medium"/>
            <p:cNvPicPr preferRelativeResize="0"/>
            <p:nvPr/>
          </p:nvPicPr>
          <p:blipFill rotWithShape="1">
            <a:blip r:embed="rId18">
              <a:alphaModFix/>
            </a:blip>
            <a:srcRect/>
            <a:stretch/>
          </p:blipFill>
          <p:spPr>
            <a:xfrm>
              <a:off x="2839" y="3501"/>
              <a:ext cx="755" cy="803"/>
            </a:xfrm>
            <a:prstGeom prst="rect">
              <a:avLst/>
            </a:prstGeom>
            <a:noFill/>
            <a:ln>
              <a:noFill/>
            </a:ln>
          </p:spPr>
        </p:pic>
        <p:sp>
          <p:nvSpPr>
            <p:cNvPr id="409" name="Google Shape;409;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410" name="Google Shape;410;p9"/>
          <p:cNvGrpSpPr/>
          <p:nvPr/>
        </p:nvGrpSpPr>
        <p:grpSpPr>
          <a:xfrm>
            <a:off x="9534746" y="5795138"/>
            <a:ext cx="319264" cy="256836"/>
            <a:chOff x="877" y="1008"/>
            <a:chExt cx="2747" cy="2626"/>
          </a:xfrm>
        </p:grpSpPr>
        <p:pic>
          <p:nvPicPr>
            <p:cNvPr id="411" name="Google Shape;411;p9" descr="antenna_stylized"/>
            <p:cNvPicPr preferRelativeResize="0"/>
            <p:nvPr/>
          </p:nvPicPr>
          <p:blipFill rotWithShape="1">
            <a:blip r:embed="rId19">
              <a:alphaModFix/>
            </a:blip>
            <a:srcRect/>
            <a:stretch/>
          </p:blipFill>
          <p:spPr>
            <a:xfrm>
              <a:off x="877" y="1008"/>
              <a:ext cx="2725" cy="1421"/>
            </a:xfrm>
            <a:prstGeom prst="rect">
              <a:avLst/>
            </a:prstGeom>
            <a:noFill/>
            <a:ln>
              <a:noFill/>
            </a:ln>
          </p:spPr>
        </p:pic>
        <p:pic>
          <p:nvPicPr>
            <p:cNvPr id="412" name="Google Shape;412;p9" descr="laptop_keyboard"/>
            <p:cNvPicPr preferRelativeResize="0"/>
            <p:nvPr/>
          </p:nvPicPr>
          <p:blipFill rotWithShape="1">
            <a:blip r:embed="rId20">
              <a:alphaModFix/>
            </a:blip>
            <a:srcRect/>
            <a:stretch/>
          </p:blipFill>
          <p:spPr>
            <a:xfrm rot="109064" flipH="1">
              <a:off x="1009" y="2586"/>
              <a:ext cx="2245" cy="1013"/>
            </a:xfrm>
            <a:prstGeom prst="rect">
              <a:avLst/>
            </a:prstGeom>
            <a:noFill/>
            <a:ln>
              <a:noFill/>
            </a:ln>
          </p:spPr>
        </p:pic>
        <p:sp>
          <p:nvSpPr>
            <p:cNvPr id="413" name="Google Shape;413;p9"/>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14" name="Google Shape;414;p9" descr="screen"/>
            <p:cNvPicPr preferRelativeResize="0"/>
            <p:nvPr/>
          </p:nvPicPr>
          <p:blipFill rotWithShape="1">
            <a:blip r:embed="rId21">
              <a:alphaModFix/>
            </a:blip>
            <a:srcRect/>
            <a:stretch/>
          </p:blipFill>
          <p:spPr>
            <a:xfrm>
              <a:off x="1842" y="1637"/>
              <a:ext cx="1642" cy="1203"/>
            </a:xfrm>
            <a:prstGeom prst="rect">
              <a:avLst/>
            </a:prstGeom>
            <a:noFill/>
            <a:ln>
              <a:noFill/>
            </a:ln>
          </p:spPr>
        </p:pic>
        <p:sp>
          <p:nvSpPr>
            <p:cNvPr id="415" name="Google Shape;415;p9"/>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 name="Google Shape;416;p9"/>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7" name="Google Shape;417;p9"/>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8" name="Google Shape;418;p9"/>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9" name="Google Shape;419;p9"/>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0" name="Google Shape;420;p9"/>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21" name="Google Shape;421;p9"/>
            <p:cNvGrpSpPr/>
            <p:nvPr/>
          </p:nvGrpSpPr>
          <p:grpSpPr>
            <a:xfrm>
              <a:off x="1709" y="3008"/>
              <a:ext cx="507" cy="234"/>
              <a:chOff x="1740" y="2642"/>
              <a:chExt cx="752" cy="327"/>
            </a:xfrm>
          </p:grpSpPr>
          <p:sp>
            <p:nvSpPr>
              <p:cNvPr id="422" name="Google Shape;422;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 name="Google Shape;423;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4" name="Google Shape;424;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5" name="Google Shape;425;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6" name="Google Shape;426;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7" name="Google Shape;427;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28" name="Google Shape;428;p9"/>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9" name="Google Shape;429;p9"/>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0" name="Google Shape;430;p9"/>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1" name="Google Shape;431;p9"/>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2" name="Google Shape;432;p9"/>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3" name="Google Shape;433;p9"/>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34" name="Google Shape;434;p9"/>
          <p:cNvSpPr/>
          <p:nvPr/>
        </p:nvSpPr>
        <p:spPr>
          <a:xfrm>
            <a:off x="10153593" y="5636971"/>
            <a:ext cx="34049" cy="332924"/>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5" name="Google Shape;435;p9"/>
          <p:cNvSpPr/>
          <p:nvPr/>
        </p:nvSpPr>
        <p:spPr>
          <a:xfrm>
            <a:off x="10159970" y="5656923"/>
            <a:ext cx="20333" cy="308020"/>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6" name="Google Shape;436;p9"/>
          <p:cNvSpPr/>
          <p:nvPr/>
        </p:nvSpPr>
        <p:spPr>
          <a:xfrm>
            <a:off x="10155518" y="5812753"/>
            <a:ext cx="31643" cy="27525"/>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7" name="Google Shape;437;p9"/>
          <p:cNvSpPr/>
          <p:nvPr/>
        </p:nvSpPr>
        <p:spPr>
          <a:xfrm>
            <a:off x="10026299" y="5674399"/>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38" name="Google Shape;438;p9"/>
          <p:cNvGrpSpPr/>
          <p:nvPr/>
        </p:nvGrpSpPr>
        <p:grpSpPr>
          <a:xfrm>
            <a:off x="10091053" y="5670891"/>
            <a:ext cx="69517" cy="21877"/>
            <a:chOff x="613" y="2566"/>
            <a:chExt cx="721" cy="144"/>
          </a:xfrm>
        </p:grpSpPr>
        <p:sp>
          <p:nvSpPr>
            <p:cNvPr id="439" name="Google Shape;439;p9"/>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40" name="Google Shape;440;p9"/>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41" name="Google Shape;441;p9"/>
          <p:cNvSpPr/>
          <p:nvPr/>
        </p:nvSpPr>
        <p:spPr>
          <a:xfrm>
            <a:off x="10027502" y="5722750"/>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42" name="Google Shape;442;p9"/>
          <p:cNvGrpSpPr/>
          <p:nvPr/>
        </p:nvGrpSpPr>
        <p:grpSpPr>
          <a:xfrm>
            <a:off x="10091005" y="5718110"/>
            <a:ext cx="69517" cy="19515"/>
            <a:chOff x="615" y="2564"/>
            <a:chExt cx="721" cy="139"/>
          </a:xfrm>
        </p:grpSpPr>
        <p:sp>
          <p:nvSpPr>
            <p:cNvPr id="443" name="Google Shape;443;p9"/>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44" name="Google Shape;444;p9"/>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45" name="Google Shape;445;p9"/>
          <p:cNvSpPr/>
          <p:nvPr/>
        </p:nvSpPr>
        <p:spPr>
          <a:xfrm>
            <a:off x="10027502" y="5771101"/>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46" name="Google Shape;446;p9"/>
          <p:cNvSpPr/>
          <p:nvPr/>
        </p:nvSpPr>
        <p:spPr>
          <a:xfrm>
            <a:off x="10028705" y="5814938"/>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47" name="Google Shape;447;p9"/>
          <p:cNvGrpSpPr/>
          <p:nvPr/>
        </p:nvGrpSpPr>
        <p:grpSpPr>
          <a:xfrm>
            <a:off x="10089851" y="5813708"/>
            <a:ext cx="69541" cy="19618"/>
            <a:chOff x="618" y="2586"/>
            <a:chExt cx="720" cy="124"/>
          </a:xfrm>
        </p:grpSpPr>
        <p:sp>
          <p:nvSpPr>
            <p:cNvPr id="448" name="Google Shape;448;p9"/>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49" name="Google Shape;449;p9"/>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50" name="Google Shape;450;p9"/>
          <p:cNvSpPr/>
          <p:nvPr/>
        </p:nvSpPr>
        <p:spPr>
          <a:xfrm>
            <a:off x="10156000" y="5771101"/>
            <a:ext cx="31643" cy="27380"/>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51" name="Google Shape;451;p9"/>
          <p:cNvGrpSpPr/>
          <p:nvPr/>
        </p:nvGrpSpPr>
        <p:grpSpPr>
          <a:xfrm>
            <a:off x="10089849" y="5767606"/>
            <a:ext cx="70700" cy="19515"/>
            <a:chOff x="613" y="2571"/>
            <a:chExt cx="732" cy="134"/>
          </a:xfrm>
        </p:grpSpPr>
        <p:sp>
          <p:nvSpPr>
            <p:cNvPr id="452" name="Google Shape;452;p9"/>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53" name="Google Shape;453;p9"/>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54" name="Google Shape;454;p9"/>
          <p:cNvSpPr/>
          <p:nvPr/>
        </p:nvSpPr>
        <p:spPr>
          <a:xfrm>
            <a:off x="10150946" y="5636388"/>
            <a:ext cx="8422" cy="332778"/>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55" name="Google Shape;455;p9"/>
          <p:cNvSpPr/>
          <p:nvPr/>
        </p:nvSpPr>
        <p:spPr>
          <a:xfrm>
            <a:off x="10158887" y="5720566"/>
            <a:ext cx="28515" cy="31020"/>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6" name="Google Shape;456;p9"/>
          <p:cNvSpPr/>
          <p:nvPr/>
        </p:nvSpPr>
        <p:spPr>
          <a:xfrm>
            <a:off x="10159248" y="5672943"/>
            <a:ext cx="29357" cy="34953"/>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7" name="Google Shape;457;p9"/>
          <p:cNvSpPr/>
          <p:nvPr/>
        </p:nvSpPr>
        <p:spPr>
          <a:xfrm>
            <a:off x="10183311" y="5954166"/>
            <a:ext cx="6016" cy="1383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58" name="Google Shape;458;p9"/>
          <p:cNvSpPr/>
          <p:nvPr/>
        </p:nvSpPr>
        <p:spPr>
          <a:xfrm>
            <a:off x="10157684" y="5954603"/>
            <a:ext cx="29477" cy="29127"/>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 name="Google Shape;459;p9"/>
          <p:cNvSpPr/>
          <p:nvPr/>
        </p:nvSpPr>
        <p:spPr>
          <a:xfrm>
            <a:off x="10017877" y="5963487"/>
            <a:ext cx="143898" cy="21845"/>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0" name="Google Shape;460;p9"/>
          <p:cNvSpPr/>
          <p:nvPr/>
        </p:nvSpPr>
        <p:spPr>
          <a:xfrm>
            <a:off x="10026299" y="5969166"/>
            <a:ext cx="128257" cy="11505"/>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1" name="Google Shape;461;p9"/>
          <p:cNvSpPr/>
          <p:nvPr/>
        </p:nvSpPr>
        <p:spPr>
          <a:xfrm>
            <a:off x="10038210" y="5920815"/>
            <a:ext cx="19130" cy="2068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2" name="Google Shape;462;p9"/>
          <p:cNvSpPr/>
          <p:nvPr/>
        </p:nvSpPr>
        <p:spPr>
          <a:xfrm>
            <a:off x="10059867" y="5920815"/>
            <a:ext cx="19130" cy="2068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463" name="Google Shape;463;p9"/>
          <p:cNvSpPr/>
          <p:nvPr/>
        </p:nvSpPr>
        <p:spPr>
          <a:xfrm>
            <a:off x="10080201" y="5920815"/>
            <a:ext cx="19130" cy="2068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4" name="Google Shape;464;p9"/>
          <p:cNvSpPr/>
          <p:nvPr/>
        </p:nvSpPr>
        <p:spPr>
          <a:xfrm>
            <a:off x="10129410" y="5841444"/>
            <a:ext cx="9625" cy="110538"/>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65" name="Google Shape;465;p9"/>
          <p:cNvGrpSpPr/>
          <p:nvPr/>
        </p:nvGrpSpPr>
        <p:grpSpPr>
          <a:xfrm flipH="1">
            <a:off x="7773981" y="5281060"/>
            <a:ext cx="345630" cy="320302"/>
            <a:chOff x="2839" y="3501"/>
            <a:chExt cx="755" cy="803"/>
          </a:xfrm>
        </p:grpSpPr>
        <p:pic>
          <p:nvPicPr>
            <p:cNvPr id="466" name="Google Shape;466;p9" descr="desktop_computer_stylized_medium"/>
            <p:cNvPicPr preferRelativeResize="0"/>
            <p:nvPr/>
          </p:nvPicPr>
          <p:blipFill rotWithShape="1">
            <a:blip r:embed="rId18">
              <a:alphaModFix/>
            </a:blip>
            <a:srcRect/>
            <a:stretch/>
          </p:blipFill>
          <p:spPr>
            <a:xfrm>
              <a:off x="2839" y="3501"/>
              <a:ext cx="755" cy="803"/>
            </a:xfrm>
            <a:prstGeom prst="rect">
              <a:avLst/>
            </a:prstGeom>
            <a:noFill/>
            <a:ln>
              <a:noFill/>
            </a:ln>
          </p:spPr>
        </p:pic>
        <p:sp>
          <p:nvSpPr>
            <p:cNvPr id="467" name="Google Shape;467;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68" name="Google Shape;468;p9"/>
          <p:cNvSpPr/>
          <p:nvPr/>
        </p:nvSpPr>
        <p:spPr>
          <a:xfrm>
            <a:off x="6406266" y="1372497"/>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69" name="Google Shape;469;p9"/>
          <p:cNvGrpSpPr/>
          <p:nvPr/>
        </p:nvGrpSpPr>
        <p:grpSpPr>
          <a:xfrm>
            <a:off x="7750224" y="1859725"/>
            <a:ext cx="415925" cy="385763"/>
            <a:chOff x="2751" y="1851"/>
            <a:chExt cx="462" cy="478"/>
          </a:xfrm>
        </p:grpSpPr>
        <p:pic>
          <p:nvPicPr>
            <p:cNvPr id="470" name="Google Shape;470;p9" descr="iphone_stylized_small"/>
            <p:cNvPicPr preferRelativeResize="0"/>
            <p:nvPr/>
          </p:nvPicPr>
          <p:blipFill rotWithShape="1">
            <a:blip r:embed="rId22">
              <a:alphaModFix/>
            </a:blip>
            <a:srcRect/>
            <a:stretch/>
          </p:blipFill>
          <p:spPr>
            <a:xfrm>
              <a:off x="2928" y="1922"/>
              <a:ext cx="152" cy="407"/>
            </a:xfrm>
            <a:prstGeom prst="rect">
              <a:avLst/>
            </a:prstGeom>
            <a:noFill/>
            <a:ln>
              <a:noFill/>
            </a:ln>
          </p:spPr>
        </p:pic>
        <p:pic>
          <p:nvPicPr>
            <p:cNvPr id="471" name="Google Shape;471;p9" descr="antenna_radiation_stylized"/>
            <p:cNvPicPr preferRelativeResize="0"/>
            <p:nvPr/>
          </p:nvPicPr>
          <p:blipFill rotWithShape="1">
            <a:blip r:embed="rId23">
              <a:alphaModFix/>
            </a:blip>
            <a:srcRect/>
            <a:stretch/>
          </p:blipFill>
          <p:spPr>
            <a:xfrm>
              <a:off x="2751" y="1851"/>
              <a:ext cx="462" cy="110"/>
            </a:xfrm>
            <a:prstGeom prst="rect">
              <a:avLst/>
            </a:prstGeom>
            <a:noFill/>
            <a:ln>
              <a:noFill/>
            </a:ln>
          </p:spPr>
        </p:pic>
      </p:grpSp>
      <p:grpSp>
        <p:nvGrpSpPr>
          <p:cNvPr id="472" name="Google Shape;472;p9"/>
          <p:cNvGrpSpPr/>
          <p:nvPr/>
        </p:nvGrpSpPr>
        <p:grpSpPr>
          <a:xfrm>
            <a:off x="10002508" y="5616400"/>
            <a:ext cx="214974" cy="403920"/>
            <a:chOff x="4140" y="429"/>
            <a:chExt cx="1425" cy="2396"/>
          </a:xfrm>
        </p:grpSpPr>
        <p:sp>
          <p:nvSpPr>
            <p:cNvPr id="473" name="Google Shape;473;p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4" name="Google Shape;474;p9"/>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5" name="Google Shape;475;p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6" name="Google Shape;476;p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7" name="Google Shape;477;p9"/>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78" name="Google Shape;478;p9"/>
            <p:cNvGrpSpPr/>
            <p:nvPr/>
          </p:nvGrpSpPr>
          <p:grpSpPr>
            <a:xfrm>
              <a:off x="4748" y="666"/>
              <a:ext cx="578" cy="150"/>
              <a:chOff x="613" y="2566"/>
              <a:chExt cx="721" cy="144"/>
            </a:xfrm>
          </p:grpSpPr>
          <p:sp>
            <p:nvSpPr>
              <p:cNvPr id="479" name="Google Shape;479;p9"/>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80" name="Google Shape;480;p9"/>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81" name="Google Shape;481;p9"/>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82" name="Google Shape;482;p9"/>
            <p:cNvGrpSpPr/>
            <p:nvPr/>
          </p:nvGrpSpPr>
          <p:grpSpPr>
            <a:xfrm>
              <a:off x="4748" y="990"/>
              <a:ext cx="578" cy="134"/>
              <a:chOff x="615" y="2564"/>
              <a:chExt cx="721" cy="139"/>
            </a:xfrm>
          </p:grpSpPr>
          <p:sp>
            <p:nvSpPr>
              <p:cNvPr id="483" name="Google Shape;483;p9"/>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84" name="Google Shape;484;p9"/>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85" name="Google Shape;485;p9"/>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86" name="Google Shape;486;p9"/>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87" name="Google Shape;487;p9"/>
            <p:cNvGrpSpPr/>
            <p:nvPr/>
          </p:nvGrpSpPr>
          <p:grpSpPr>
            <a:xfrm>
              <a:off x="4738" y="1647"/>
              <a:ext cx="578" cy="135"/>
              <a:chOff x="618" y="2586"/>
              <a:chExt cx="720" cy="124"/>
            </a:xfrm>
          </p:grpSpPr>
          <p:sp>
            <p:nvSpPr>
              <p:cNvPr id="488" name="Google Shape;488;p9"/>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89" name="Google Shape;489;p9"/>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90" name="Google Shape;490;p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91" name="Google Shape;491;p9"/>
            <p:cNvGrpSpPr/>
            <p:nvPr/>
          </p:nvGrpSpPr>
          <p:grpSpPr>
            <a:xfrm>
              <a:off x="4738" y="1330"/>
              <a:ext cx="588" cy="134"/>
              <a:chOff x="613" y="2571"/>
              <a:chExt cx="732" cy="134"/>
            </a:xfrm>
          </p:grpSpPr>
          <p:sp>
            <p:nvSpPr>
              <p:cNvPr id="492" name="Google Shape;492;p9"/>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93" name="Google Shape;493;p9"/>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94" name="Google Shape;494;p9"/>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95" name="Google Shape;495;p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6" name="Google Shape;496;p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7" name="Google Shape;497;p9"/>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98" name="Google Shape;498;p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9" name="Google Shape;499;p9"/>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00" name="Google Shape;500;p9"/>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01" name="Google Shape;501;p9"/>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02" name="Google Shape;502;p9"/>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503" name="Google Shape;503;p9"/>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04" name="Google Shape;504;p9"/>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505" name="Google Shape;505;p9"/>
          <p:cNvGrpSpPr/>
          <p:nvPr/>
        </p:nvGrpSpPr>
        <p:grpSpPr>
          <a:xfrm>
            <a:off x="7680324" y="1137866"/>
            <a:ext cx="3489213" cy="4926975"/>
            <a:chOff x="7680324" y="1137866"/>
            <a:chExt cx="3489213" cy="4926975"/>
          </a:xfrm>
        </p:grpSpPr>
        <p:sp>
          <p:nvSpPr>
            <p:cNvPr id="506" name="Google Shape;506;p9"/>
            <p:cNvSpPr/>
            <p:nvPr/>
          </p:nvSpPr>
          <p:spPr>
            <a:xfrm>
              <a:off x="8005845" y="1190714"/>
              <a:ext cx="304800" cy="942975"/>
            </a:xfrm>
            <a:custGeom>
              <a:avLst/>
              <a:gdLst/>
              <a:ahLst/>
              <a:cxnLst/>
              <a:rect l="l" t="t" r="r" b="b"/>
              <a:pathLst>
                <a:path w="192" h="594" extrusionOk="0">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7" name="Google Shape;507;p9"/>
            <p:cNvSpPr/>
            <p:nvPr/>
          </p:nvSpPr>
          <p:spPr>
            <a:xfrm>
              <a:off x="10104523" y="4775289"/>
              <a:ext cx="304800" cy="942975"/>
            </a:xfrm>
            <a:custGeom>
              <a:avLst/>
              <a:gdLst/>
              <a:ahLst/>
              <a:cxnLst/>
              <a:rect l="l" t="t" r="r" b="b"/>
              <a:pathLst>
                <a:path w="192" h="594" extrusionOk="0">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08" name="Google Shape;508;p9"/>
            <p:cNvGrpSpPr/>
            <p:nvPr/>
          </p:nvGrpSpPr>
          <p:grpSpPr>
            <a:xfrm>
              <a:off x="7680324" y="1137866"/>
              <a:ext cx="3489213" cy="4926975"/>
              <a:chOff x="7680324" y="1137866"/>
              <a:chExt cx="3489213" cy="4926975"/>
            </a:xfrm>
          </p:grpSpPr>
          <p:sp>
            <p:nvSpPr>
              <p:cNvPr id="509" name="Google Shape;509;p9"/>
              <p:cNvSpPr/>
              <p:nvPr/>
            </p:nvSpPr>
            <p:spPr>
              <a:xfrm>
                <a:off x="7680324" y="1814171"/>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0" name="Google Shape;510;p9"/>
              <p:cNvSpPr/>
              <p:nvPr/>
            </p:nvSpPr>
            <p:spPr>
              <a:xfrm>
                <a:off x="9823450" y="5554772"/>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11" name="Google Shape;511;p9"/>
              <p:cNvGrpSpPr/>
              <p:nvPr/>
            </p:nvGrpSpPr>
            <p:grpSpPr>
              <a:xfrm>
                <a:off x="10288915" y="4742972"/>
                <a:ext cx="880622" cy="861812"/>
                <a:chOff x="10288915" y="4742972"/>
                <a:chExt cx="880622" cy="861812"/>
              </a:xfrm>
            </p:grpSpPr>
            <p:grpSp>
              <p:nvGrpSpPr>
                <p:cNvPr id="512" name="Google Shape;512;p9"/>
                <p:cNvGrpSpPr/>
                <p:nvPr/>
              </p:nvGrpSpPr>
              <p:grpSpPr>
                <a:xfrm>
                  <a:off x="10288915" y="5273951"/>
                  <a:ext cx="177192" cy="330833"/>
                  <a:chOff x="4140" y="429"/>
                  <a:chExt cx="1425" cy="2396"/>
                </a:xfrm>
              </p:grpSpPr>
              <p:sp>
                <p:nvSpPr>
                  <p:cNvPr id="513" name="Google Shape;513;p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 name="Google Shape;514;p9"/>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5" name="Google Shape;515;p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 name="Google Shape;516;p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7" name="Google Shape;517;p9"/>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18" name="Google Shape;518;p9"/>
                  <p:cNvGrpSpPr/>
                  <p:nvPr/>
                </p:nvGrpSpPr>
                <p:grpSpPr>
                  <a:xfrm>
                    <a:off x="4748" y="666"/>
                    <a:ext cx="578" cy="150"/>
                    <a:chOff x="613" y="2566"/>
                    <a:chExt cx="721" cy="144"/>
                  </a:xfrm>
                </p:grpSpPr>
                <p:sp>
                  <p:nvSpPr>
                    <p:cNvPr id="519" name="Google Shape;519;p9"/>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0" name="Google Shape;520;p9"/>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21" name="Google Shape;521;p9"/>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22" name="Google Shape;522;p9"/>
                  <p:cNvGrpSpPr/>
                  <p:nvPr/>
                </p:nvGrpSpPr>
                <p:grpSpPr>
                  <a:xfrm>
                    <a:off x="4748" y="990"/>
                    <a:ext cx="578" cy="134"/>
                    <a:chOff x="615" y="2564"/>
                    <a:chExt cx="721" cy="139"/>
                  </a:xfrm>
                </p:grpSpPr>
                <p:sp>
                  <p:nvSpPr>
                    <p:cNvPr id="523" name="Google Shape;523;p9"/>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4" name="Google Shape;524;p9"/>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25" name="Google Shape;525;p9"/>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6" name="Google Shape;526;p9"/>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27" name="Google Shape;527;p9"/>
                  <p:cNvGrpSpPr/>
                  <p:nvPr/>
                </p:nvGrpSpPr>
                <p:grpSpPr>
                  <a:xfrm>
                    <a:off x="4738" y="1647"/>
                    <a:ext cx="578" cy="135"/>
                    <a:chOff x="618" y="2586"/>
                    <a:chExt cx="720" cy="124"/>
                  </a:xfrm>
                </p:grpSpPr>
                <p:sp>
                  <p:nvSpPr>
                    <p:cNvPr id="528" name="Google Shape;528;p9"/>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9" name="Google Shape;529;p9"/>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30" name="Google Shape;530;p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31" name="Google Shape;531;p9"/>
                  <p:cNvGrpSpPr/>
                  <p:nvPr/>
                </p:nvGrpSpPr>
                <p:grpSpPr>
                  <a:xfrm>
                    <a:off x="4738" y="1330"/>
                    <a:ext cx="588" cy="134"/>
                    <a:chOff x="613" y="2571"/>
                    <a:chExt cx="732" cy="134"/>
                  </a:xfrm>
                </p:grpSpPr>
                <p:sp>
                  <p:nvSpPr>
                    <p:cNvPr id="532" name="Google Shape;532;p9"/>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33" name="Google Shape;533;p9"/>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34" name="Google Shape;534;p9"/>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35" name="Google Shape;535;p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6" name="Google Shape;536;p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7" name="Google Shape;537;p9"/>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38" name="Google Shape;538;p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9" name="Google Shape;539;p9"/>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40" name="Google Shape;540;p9"/>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41" name="Google Shape;541;p9"/>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42" name="Google Shape;542;p9"/>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543" name="Google Shape;543;p9"/>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44" name="Google Shape;544;p9"/>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45" name="Google Shape;545;p9"/>
                <p:cNvSpPr/>
                <p:nvPr/>
              </p:nvSpPr>
              <p:spPr>
                <a:xfrm>
                  <a:off x="10452186" y="4753064"/>
                  <a:ext cx="676276" cy="776288"/>
                </a:xfrm>
                <a:prstGeom prst="rect">
                  <a:avLst/>
                </a:prstGeom>
                <a:solidFill>
                  <a:srgbClr val="0000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546" name="Google Shape;546;p9"/>
                <p:cNvSpPr/>
                <p:nvPr/>
              </p:nvSpPr>
              <p:spPr>
                <a:xfrm>
                  <a:off x="10418848" y="4776877"/>
                  <a:ext cx="690563" cy="8001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547" name="Google Shape;547;p9"/>
                <p:cNvSpPr/>
                <p:nvPr/>
              </p:nvSpPr>
              <p:spPr>
                <a:xfrm>
                  <a:off x="10425991" y="4930726"/>
                  <a:ext cx="676276" cy="186668"/>
                </a:xfrm>
                <a:prstGeom prst="rect">
                  <a:avLst/>
                </a:prstGeom>
                <a:solidFill>
                  <a:srgbClr val="CC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548" name="Google Shape;548;p9"/>
                <p:cNvSpPr txBox="1"/>
                <p:nvPr/>
              </p:nvSpPr>
              <p:spPr>
                <a:xfrm>
                  <a:off x="10355149" y="4742972"/>
                  <a:ext cx="814388" cy="8540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application</a:t>
                  </a:r>
                  <a:endParaRPr/>
                </a:p>
                <a:p>
                  <a:pPr marL="0" marR="0" lvl="0" indent="0" algn="ctr"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transport</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network</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data link</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physical</a:t>
                  </a:r>
                  <a:endParaRPr sz="2400" b="0" i="0" u="none" strike="noStrike" cap="none">
                    <a:solidFill>
                      <a:srgbClr val="000000"/>
                    </a:solidFill>
                    <a:latin typeface="Arial"/>
                    <a:ea typeface="Arial"/>
                    <a:cs typeface="Arial"/>
                    <a:sym typeface="Arial"/>
                  </a:endParaRPr>
                </a:p>
              </p:txBody>
            </p:sp>
            <p:cxnSp>
              <p:nvCxnSpPr>
                <p:cNvPr id="549" name="Google Shape;549;p9"/>
                <p:cNvCxnSpPr/>
                <p:nvPr/>
              </p:nvCxnSpPr>
              <p:spPr>
                <a:xfrm>
                  <a:off x="10418848" y="5119777"/>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550" name="Google Shape;550;p9"/>
                <p:cNvCxnSpPr/>
                <p:nvPr/>
              </p:nvCxnSpPr>
              <p:spPr>
                <a:xfrm>
                  <a:off x="10428373" y="5257889"/>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551" name="Google Shape;551;p9"/>
                <p:cNvCxnSpPr/>
                <p:nvPr/>
              </p:nvCxnSpPr>
              <p:spPr>
                <a:xfrm>
                  <a:off x="10428373" y="5396002"/>
                  <a:ext cx="690563" cy="4763"/>
                </a:xfrm>
                <a:prstGeom prst="straightConnector1">
                  <a:avLst/>
                </a:prstGeom>
                <a:noFill/>
                <a:ln w="12700" cap="flat" cmpd="sng">
                  <a:solidFill>
                    <a:schemeClr val="dk1"/>
                  </a:solidFill>
                  <a:prstDash val="solid"/>
                  <a:round/>
                  <a:headEnd type="none" w="med" len="med"/>
                  <a:tailEnd type="none" w="med" len="med"/>
                </a:ln>
              </p:spPr>
            </p:cxnSp>
          </p:grpSp>
          <p:grpSp>
            <p:nvGrpSpPr>
              <p:cNvPr id="552" name="Google Shape;552;p9"/>
              <p:cNvGrpSpPr/>
              <p:nvPr/>
            </p:nvGrpSpPr>
            <p:grpSpPr>
              <a:xfrm>
                <a:off x="8252702" y="1137866"/>
                <a:ext cx="814388" cy="854075"/>
                <a:chOff x="9791027" y="656358"/>
                <a:chExt cx="814388" cy="854075"/>
              </a:xfrm>
            </p:grpSpPr>
            <p:sp>
              <p:nvSpPr>
                <p:cNvPr id="553" name="Google Shape;553;p9"/>
                <p:cNvSpPr/>
                <p:nvPr/>
              </p:nvSpPr>
              <p:spPr>
                <a:xfrm>
                  <a:off x="9888064" y="666450"/>
                  <a:ext cx="676276" cy="776288"/>
                </a:xfrm>
                <a:prstGeom prst="rect">
                  <a:avLst/>
                </a:prstGeom>
                <a:solidFill>
                  <a:srgbClr val="0000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554" name="Google Shape;554;p9"/>
                <p:cNvSpPr/>
                <p:nvPr/>
              </p:nvSpPr>
              <p:spPr>
                <a:xfrm>
                  <a:off x="9854726" y="690263"/>
                  <a:ext cx="690563" cy="8001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555" name="Google Shape;555;p9"/>
                <p:cNvSpPr/>
                <p:nvPr/>
              </p:nvSpPr>
              <p:spPr>
                <a:xfrm>
                  <a:off x="9861869" y="844112"/>
                  <a:ext cx="676276" cy="186668"/>
                </a:xfrm>
                <a:prstGeom prst="rect">
                  <a:avLst/>
                </a:prstGeom>
                <a:solidFill>
                  <a:srgbClr val="CC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556" name="Google Shape;556;p9"/>
                <p:cNvSpPr txBox="1"/>
                <p:nvPr/>
              </p:nvSpPr>
              <p:spPr>
                <a:xfrm>
                  <a:off x="9791027" y="656358"/>
                  <a:ext cx="814388" cy="8540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application</a:t>
                  </a:r>
                  <a:endParaRPr/>
                </a:p>
                <a:p>
                  <a:pPr marL="0" marR="0" lvl="0" indent="0" algn="ctr"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transport</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network</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data link</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physical</a:t>
                  </a:r>
                  <a:endParaRPr sz="2400" b="0" i="0" u="none" strike="noStrike" cap="none">
                    <a:solidFill>
                      <a:srgbClr val="000000"/>
                    </a:solidFill>
                    <a:latin typeface="Arial"/>
                    <a:ea typeface="Arial"/>
                    <a:cs typeface="Arial"/>
                    <a:sym typeface="Arial"/>
                  </a:endParaRPr>
                </a:p>
              </p:txBody>
            </p:sp>
            <p:cxnSp>
              <p:nvCxnSpPr>
                <p:cNvPr id="557" name="Google Shape;557;p9"/>
                <p:cNvCxnSpPr/>
                <p:nvPr/>
              </p:nvCxnSpPr>
              <p:spPr>
                <a:xfrm>
                  <a:off x="9854726" y="1033163"/>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558" name="Google Shape;558;p9"/>
                <p:cNvCxnSpPr/>
                <p:nvPr/>
              </p:nvCxnSpPr>
              <p:spPr>
                <a:xfrm>
                  <a:off x="9864251" y="1171275"/>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559" name="Google Shape;559;p9"/>
                <p:cNvCxnSpPr/>
                <p:nvPr/>
              </p:nvCxnSpPr>
              <p:spPr>
                <a:xfrm>
                  <a:off x="9864251" y="1309388"/>
                  <a:ext cx="690563" cy="4763"/>
                </a:xfrm>
                <a:prstGeom prst="straightConnector1">
                  <a:avLst/>
                </a:prstGeom>
                <a:noFill/>
                <a:ln w="12700" cap="flat" cmpd="sng">
                  <a:solidFill>
                    <a:schemeClr val="dk1"/>
                  </a:solidFill>
                  <a:prstDash val="solid"/>
                  <a:round/>
                  <a:headEnd type="none" w="med" len="med"/>
                  <a:tailEnd type="none" w="med" len="med"/>
                </a:ln>
              </p:spPr>
            </p:cxnSp>
          </p:grpSp>
          <p:sp>
            <p:nvSpPr>
              <p:cNvPr id="560" name="Google Shape;560;p9"/>
              <p:cNvSpPr/>
              <p:nvPr/>
            </p:nvSpPr>
            <p:spPr>
              <a:xfrm rot="-1710802">
                <a:off x="9544123" y="1270072"/>
                <a:ext cx="626354" cy="3838406"/>
              </a:xfrm>
              <a:prstGeom prst="up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1" name="Google Shape;561;p9"/>
              <p:cNvSpPr txBox="1"/>
              <p:nvPr/>
            </p:nvSpPr>
            <p:spPr>
              <a:xfrm rot="3706861">
                <a:off x="8640694" y="3103268"/>
                <a:ext cx="25504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logical end-end transport</a:t>
                </a:r>
                <a:endParaRPr/>
              </a:p>
            </p:txBody>
          </p:sp>
        </p:grpSp>
      </p:grpSp>
      <p:sp>
        <p:nvSpPr>
          <p:cNvPr id="562" name="Google Shape;562;p9"/>
          <p:cNvSpPr txBox="1"/>
          <p:nvPr/>
        </p:nvSpPr>
        <p:spPr>
          <a:xfrm>
            <a:off x="684691" y="2787535"/>
            <a:ext cx="5815703" cy="232775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transport protocols actions in end systems: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sender: breaks application messages into </a:t>
            </a:r>
            <a:r>
              <a:rPr lang="en-US" sz="2400" b="0" i="1" u="none" strike="noStrike" cap="none">
                <a:solidFill>
                  <a:srgbClr val="CC0000"/>
                </a:solidFill>
                <a:latin typeface="Calibri"/>
                <a:ea typeface="Calibri"/>
                <a:cs typeface="Calibri"/>
                <a:sym typeface="Calibri"/>
              </a:rPr>
              <a:t>segments</a:t>
            </a:r>
            <a:r>
              <a:rPr lang="en-US" sz="2400" b="0" i="0" u="none" strike="noStrike" cap="none">
                <a:solidFill>
                  <a:srgbClr val="000000"/>
                </a:solidFill>
                <a:latin typeface="Calibri"/>
                <a:ea typeface="Calibri"/>
                <a:cs typeface="Calibri"/>
                <a:sym typeface="Calibri"/>
              </a:rPr>
              <a:t>, passes to  network layer</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receiver: reassembles segments into messages, passes to application layer</a:t>
            </a:r>
            <a:endParaRPr/>
          </a:p>
        </p:txBody>
      </p:sp>
      <p:sp>
        <p:nvSpPr>
          <p:cNvPr id="563" name="Google Shape;563;p9"/>
          <p:cNvSpPr txBox="1"/>
          <p:nvPr/>
        </p:nvSpPr>
        <p:spPr>
          <a:xfrm>
            <a:off x="681217" y="5165099"/>
            <a:ext cx="5815703" cy="1448546"/>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two transport protocols available to Internet applications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TCP, UDP</a:t>
            </a:r>
            <a:endParaRPr/>
          </a:p>
        </p:txBody>
      </p:sp>
      <p:sp>
        <p:nvSpPr>
          <p:cNvPr id="564" name="Google Shape;564;p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500"/>
                                        <p:tgtEl>
                                          <p:spTgt spid="505"/>
                                        </p:tgtEl>
                                      </p:cBhvr>
                                    </p:animEffect>
                                  </p:childTnLst>
                                </p:cTn>
                              </p:par>
                              <p:par>
                                <p:cTn id="8" presetID="10" presetClass="entr" presetSubtype="0" fill="hold" nodeType="withEffect">
                                  <p:stCondLst>
                                    <p:cond delay="0"/>
                                  </p:stCondLst>
                                  <p:childTnLst>
                                    <p:set>
                                      <p:cBhvr>
                                        <p:cTn id="9" dur="1" fill="hold">
                                          <p:stCondLst>
                                            <p:cond delay="0"/>
                                          </p:stCondLst>
                                        </p:cTn>
                                        <p:tgtEl>
                                          <p:spTgt spid="468"/>
                                        </p:tgtEl>
                                        <p:attrNameLst>
                                          <p:attrName>style.visibility</p:attrName>
                                        </p:attrNameLst>
                                      </p:cBhvr>
                                      <p:to>
                                        <p:strVal val="visible"/>
                                      </p:to>
                                    </p:set>
                                    <p:animEffect transition="in" filter="fade">
                                      <p:cBhvr>
                                        <p:cTn id="10" dur="500"/>
                                        <p:tgtEl>
                                          <p:spTgt spid="4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2"/>
                                        </p:tgtEl>
                                        <p:attrNameLst>
                                          <p:attrName>style.visibility</p:attrName>
                                        </p:attrNameLst>
                                      </p:cBhvr>
                                      <p:to>
                                        <p:strVal val="visible"/>
                                      </p:to>
                                    </p:set>
                                    <p:animEffect transition="in" filter="fade">
                                      <p:cBhvr>
                                        <p:cTn id="15" dur="500"/>
                                        <p:tgtEl>
                                          <p:spTgt spid="5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3"/>
                                        </p:tgtEl>
                                        <p:attrNameLst>
                                          <p:attrName>style.visibility</p:attrName>
                                        </p:attrNameLst>
                                      </p:cBhvr>
                                      <p:to>
                                        <p:strVal val="visible"/>
                                      </p:to>
                                    </p:set>
                                    <p:animEffect transition="in" filter="fade">
                                      <p:cBhvr>
                                        <p:cTn id="20" dur="500"/>
                                        <p:tgtEl>
                                          <p:spTgt spid="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sp>
        <p:nvSpPr>
          <p:cNvPr id="3077" name="Google Shape;3077;p4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Principles of reliable </a:t>
            </a:r>
            <a:r>
              <a:rPr lang="en-US"/>
              <a:t>d</a:t>
            </a:r>
            <a:r>
              <a:rPr lang="en-US" sz="4400"/>
              <a:t>ata </a:t>
            </a:r>
            <a:r>
              <a:rPr lang="en-US"/>
              <a:t>t</a:t>
            </a:r>
            <a:r>
              <a:rPr lang="en-US" sz="4400"/>
              <a:t>ransfer </a:t>
            </a:r>
            <a:endParaRPr/>
          </a:p>
        </p:txBody>
      </p:sp>
      <p:grpSp>
        <p:nvGrpSpPr>
          <p:cNvPr id="3078" name="Google Shape;3078;p45"/>
          <p:cNvGrpSpPr/>
          <p:nvPr/>
        </p:nvGrpSpPr>
        <p:grpSpPr>
          <a:xfrm>
            <a:off x="6226081" y="1900904"/>
            <a:ext cx="5598584" cy="4095684"/>
            <a:chOff x="6226081" y="2364366"/>
            <a:chExt cx="5598584" cy="4095684"/>
          </a:xfrm>
        </p:grpSpPr>
        <p:grpSp>
          <p:nvGrpSpPr>
            <p:cNvPr id="3079" name="Google Shape;3079;p45"/>
            <p:cNvGrpSpPr/>
            <p:nvPr/>
          </p:nvGrpSpPr>
          <p:grpSpPr>
            <a:xfrm>
              <a:off x="6944646" y="2545250"/>
              <a:ext cx="1245036" cy="593992"/>
              <a:chOff x="9852456" y="608434"/>
              <a:chExt cx="1245036" cy="593992"/>
            </a:xfrm>
          </p:grpSpPr>
          <p:sp>
            <p:nvSpPr>
              <p:cNvPr id="3080" name="Google Shape;3080;p45"/>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81" name="Google Shape;3081;p45"/>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sending process</a:t>
                </a:r>
                <a:endParaRPr/>
              </a:p>
            </p:txBody>
          </p:sp>
        </p:grpSp>
        <p:grpSp>
          <p:nvGrpSpPr>
            <p:cNvPr id="3082" name="Google Shape;3082;p45"/>
            <p:cNvGrpSpPr/>
            <p:nvPr/>
          </p:nvGrpSpPr>
          <p:grpSpPr>
            <a:xfrm>
              <a:off x="7541116" y="2997281"/>
              <a:ext cx="577241" cy="338554"/>
              <a:chOff x="9950444" y="999755"/>
              <a:chExt cx="577241" cy="338554"/>
            </a:xfrm>
          </p:grpSpPr>
          <p:sp>
            <p:nvSpPr>
              <p:cNvPr id="3083" name="Google Shape;3083;p45"/>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4" name="Google Shape;3084;p45"/>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085" name="Google Shape;3085;p45"/>
            <p:cNvGrpSpPr/>
            <p:nvPr/>
          </p:nvGrpSpPr>
          <p:grpSpPr>
            <a:xfrm>
              <a:off x="6677899" y="2425781"/>
              <a:ext cx="545509" cy="512284"/>
              <a:chOff x="-44" y="1473"/>
              <a:chExt cx="981" cy="1105"/>
            </a:xfrm>
          </p:grpSpPr>
          <p:pic>
            <p:nvPicPr>
              <p:cNvPr id="3086" name="Google Shape;3086;p4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3087" name="Google Shape;3087;p4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3088" name="Google Shape;3088;p45"/>
            <p:cNvGrpSpPr/>
            <p:nvPr/>
          </p:nvGrpSpPr>
          <p:grpSpPr>
            <a:xfrm>
              <a:off x="10189724" y="2496350"/>
              <a:ext cx="1245036" cy="593992"/>
              <a:chOff x="9852456" y="608434"/>
              <a:chExt cx="1245036" cy="593992"/>
            </a:xfrm>
          </p:grpSpPr>
          <p:sp>
            <p:nvSpPr>
              <p:cNvPr id="3089" name="Google Shape;3089;p45"/>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90" name="Google Shape;3090;p45"/>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receiving process</a:t>
                </a:r>
                <a:endParaRPr/>
              </a:p>
            </p:txBody>
          </p:sp>
        </p:grpSp>
        <p:grpSp>
          <p:nvGrpSpPr>
            <p:cNvPr id="3091" name="Google Shape;3091;p45"/>
            <p:cNvGrpSpPr/>
            <p:nvPr/>
          </p:nvGrpSpPr>
          <p:grpSpPr>
            <a:xfrm>
              <a:off x="10248853" y="2969571"/>
              <a:ext cx="577241" cy="338554"/>
              <a:chOff x="9678159" y="981583"/>
              <a:chExt cx="577241" cy="338554"/>
            </a:xfrm>
          </p:grpSpPr>
          <p:sp>
            <p:nvSpPr>
              <p:cNvPr id="3092" name="Google Shape;3092;p45"/>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93" name="Google Shape;3093;p45"/>
              <p:cNvSpPr txBox="1"/>
              <p:nvPr/>
            </p:nvSpPr>
            <p:spPr>
              <a:xfrm>
                <a:off x="9678159" y="981583"/>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094" name="Google Shape;3094;p45"/>
            <p:cNvGrpSpPr/>
            <p:nvPr/>
          </p:nvGrpSpPr>
          <p:grpSpPr>
            <a:xfrm>
              <a:off x="11287371" y="2364366"/>
              <a:ext cx="230514" cy="466725"/>
              <a:chOff x="4140" y="429"/>
              <a:chExt cx="1425" cy="2396"/>
            </a:xfrm>
          </p:grpSpPr>
          <p:sp>
            <p:nvSpPr>
              <p:cNvPr id="3095" name="Google Shape;3095;p4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96" name="Google Shape;3096;p45"/>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97" name="Google Shape;3097;p4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98" name="Google Shape;3098;p4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099" name="Google Shape;3099;p45"/>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100" name="Google Shape;3100;p45"/>
              <p:cNvGrpSpPr/>
              <p:nvPr/>
            </p:nvGrpSpPr>
            <p:grpSpPr>
              <a:xfrm>
                <a:off x="4751" y="667"/>
                <a:ext cx="580" cy="146"/>
                <a:chOff x="617" y="2567"/>
                <a:chExt cx="724" cy="140"/>
              </a:xfrm>
            </p:grpSpPr>
            <p:sp>
              <p:nvSpPr>
                <p:cNvPr id="3101" name="Google Shape;3101;p45"/>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02" name="Google Shape;3102;p45"/>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103" name="Google Shape;3103;p45"/>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104" name="Google Shape;3104;p45"/>
              <p:cNvGrpSpPr/>
              <p:nvPr/>
            </p:nvGrpSpPr>
            <p:grpSpPr>
              <a:xfrm>
                <a:off x="4745" y="996"/>
                <a:ext cx="580" cy="156"/>
                <a:chOff x="612" y="2570"/>
                <a:chExt cx="724" cy="162"/>
              </a:xfrm>
            </p:grpSpPr>
            <p:sp>
              <p:nvSpPr>
                <p:cNvPr id="3105" name="Google Shape;3105;p45"/>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06" name="Google Shape;3106;p45"/>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107" name="Google Shape;3107;p45"/>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08" name="Google Shape;3108;p45"/>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109" name="Google Shape;3109;p45"/>
              <p:cNvGrpSpPr/>
              <p:nvPr/>
            </p:nvGrpSpPr>
            <p:grpSpPr>
              <a:xfrm>
                <a:off x="4733" y="1627"/>
                <a:ext cx="586" cy="151"/>
                <a:chOff x="611" y="2568"/>
                <a:chExt cx="730" cy="139"/>
              </a:xfrm>
            </p:grpSpPr>
            <p:sp>
              <p:nvSpPr>
                <p:cNvPr id="3110" name="Google Shape;3110;p45"/>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11" name="Google Shape;3111;p45"/>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112" name="Google Shape;3112;p4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113" name="Google Shape;3113;p45"/>
              <p:cNvGrpSpPr/>
              <p:nvPr/>
            </p:nvGrpSpPr>
            <p:grpSpPr>
              <a:xfrm>
                <a:off x="4739" y="1325"/>
                <a:ext cx="580" cy="140"/>
                <a:chOff x="614" y="2566"/>
                <a:chExt cx="723" cy="140"/>
              </a:xfrm>
            </p:grpSpPr>
            <p:sp>
              <p:nvSpPr>
                <p:cNvPr id="3114" name="Google Shape;3114;p45"/>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15" name="Google Shape;3115;p45"/>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116" name="Google Shape;3116;p45"/>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17" name="Google Shape;3117;p4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18" name="Google Shape;3118;p4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19" name="Google Shape;3119;p45"/>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20" name="Google Shape;3120;p4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21" name="Google Shape;3121;p45"/>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22" name="Google Shape;3122;p45"/>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23" name="Google Shape;3123;p45"/>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24" name="Google Shape;3124;p45"/>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3125" name="Google Shape;3125;p45"/>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26" name="Google Shape;3126;p45"/>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3127" name="Google Shape;3127;p45"/>
            <p:cNvCxnSpPr/>
            <p:nvPr/>
          </p:nvCxnSpPr>
          <p:spPr>
            <a:xfrm>
              <a:off x="6584655" y="33189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128" name="Google Shape;3128;p45"/>
            <p:cNvCxnSpPr/>
            <p:nvPr/>
          </p:nvCxnSpPr>
          <p:spPr>
            <a:xfrm>
              <a:off x="10078299" y="3291191"/>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129" name="Google Shape;3129;p45"/>
            <p:cNvSpPr txBox="1"/>
            <p:nvPr/>
          </p:nvSpPr>
          <p:spPr>
            <a:xfrm>
              <a:off x="6226081" y="3037743"/>
              <a:ext cx="9942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application</a:t>
              </a:r>
              <a:endParaRPr sz="1800" b="0" i="0" u="none" strike="noStrike" cap="none">
                <a:solidFill>
                  <a:srgbClr val="000000"/>
                </a:solidFill>
                <a:latin typeface="Calibri"/>
                <a:ea typeface="Calibri"/>
                <a:cs typeface="Calibri"/>
                <a:sym typeface="Calibri"/>
              </a:endParaRPr>
            </a:p>
          </p:txBody>
        </p:sp>
        <p:sp>
          <p:nvSpPr>
            <p:cNvPr id="3130" name="Google Shape;3130;p45"/>
            <p:cNvSpPr txBox="1"/>
            <p:nvPr/>
          </p:nvSpPr>
          <p:spPr>
            <a:xfrm>
              <a:off x="6344394" y="3265491"/>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transport</a:t>
              </a:r>
              <a:endParaRPr sz="1800" b="0" i="0" u="none" strike="noStrike" cap="none">
                <a:solidFill>
                  <a:srgbClr val="000000"/>
                </a:solidFill>
                <a:latin typeface="Calibri"/>
                <a:ea typeface="Calibri"/>
                <a:cs typeface="Calibri"/>
                <a:sym typeface="Calibri"/>
              </a:endParaRPr>
            </a:p>
          </p:txBody>
        </p:sp>
        <p:sp>
          <p:nvSpPr>
            <p:cNvPr id="3131" name="Google Shape;3131;p45"/>
            <p:cNvSpPr txBox="1"/>
            <p:nvPr/>
          </p:nvSpPr>
          <p:spPr>
            <a:xfrm flipH="1">
              <a:off x="7109034" y="5998385"/>
              <a:ext cx="465717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reliable service </a:t>
              </a:r>
              <a:r>
                <a:rPr lang="en-US" sz="2400" b="0" i="1" u="none" strike="noStrike" cap="none">
                  <a:solidFill>
                    <a:srgbClr val="C00000"/>
                  </a:solidFill>
                  <a:latin typeface="Calibri"/>
                  <a:ea typeface="Calibri"/>
                  <a:cs typeface="Calibri"/>
                  <a:sym typeface="Calibri"/>
                </a:rPr>
                <a:t>implementation</a:t>
              </a:r>
              <a:endParaRPr/>
            </a:p>
          </p:txBody>
        </p:sp>
        <p:grpSp>
          <p:nvGrpSpPr>
            <p:cNvPr id="3132" name="Google Shape;3132;p45"/>
            <p:cNvGrpSpPr/>
            <p:nvPr/>
          </p:nvGrpSpPr>
          <p:grpSpPr>
            <a:xfrm>
              <a:off x="6573835" y="5301907"/>
              <a:ext cx="5250830" cy="481581"/>
              <a:chOff x="6737055" y="3471301"/>
              <a:chExt cx="5250830" cy="481581"/>
            </a:xfrm>
          </p:grpSpPr>
          <p:grpSp>
            <p:nvGrpSpPr>
              <p:cNvPr id="3133" name="Google Shape;3133;p45"/>
              <p:cNvGrpSpPr/>
              <p:nvPr/>
            </p:nvGrpSpPr>
            <p:grpSpPr>
              <a:xfrm>
                <a:off x="8324240" y="3583550"/>
                <a:ext cx="2044628" cy="369332"/>
                <a:chOff x="7504363" y="3155701"/>
                <a:chExt cx="2044628" cy="369332"/>
              </a:xfrm>
            </p:grpSpPr>
            <p:grpSp>
              <p:nvGrpSpPr>
                <p:cNvPr id="3134" name="Google Shape;3134;p45"/>
                <p:cNvGrpSpPr/>
                <p:nvPr/>
              </p:nvGrpSpPr>
              <p:grpSpPr>
                <a:xfrm>
                  <a:off x="7504363" y="3183676"/>
                  <a:ext cx="2003932" cy="306163"/>
                  <a:chOff x="1616358" y="2551230"/>
                  <a:chExt cx="2141698" cy="218510"/>
                </a:xfrm>
              </p:grpSpPr>
              <p:sp>
                <p:nvSpPr>
                  <p:cNvPr id="3135" name="Google Shape;3135;p45"/>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36" name="Google Shape;3136;p45"/>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37" name="Google Shape;3137;p45"/>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38" name="Google Shape;3138;p45"/>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3139" name="Google Shape;3139;p45"/>
                <p:cNvSpPr txBox="1"/>
                <p:nvPr/>
              </p:nvSpPr>
              <p:spPr>
                <a:xfrm>
                  <a:off x="7626477" y="3155701"/>
                  <a:ext cx="19225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unreliable channel</a:t>
                  </a:r>
                  <a:endParaRPr/>
                </a:p>
              </p:txBody>
            </p:sp>
          </p:grpSp>
          <p:cxnSp>
            <p:nvCxnSpPr>
              <p:cNvPr id="3140" name="Google Shape;3140;p45"/>
              <p:cNvCxnSpPr/>
              <p:nvPr/>
            </p:nvCxnSpPr>
            <p:spPr>
              <a:xfrm>
                <a:off x="6737055" y="34713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141" name="Google Shape;3141;p45"/>
              <p:cNvCxnSpPr/>
              <p:nvPr/>
            </p:nvCxnSpPr>
            <p:spPr>
              <a:xfrm>
                <a:off x="10299974" y="3471301"/>
                <a:ext cx="1687911" cy="0"/>
              </a:xfrm>
              <a:prstGeom prst="straightConnector1">
                <a:avLst/>
              </a:prstGeom>
              <a:noFill/>
              <a:ln w="22225" cap="flat" cmpd="sng">
                <a:solidFill>
                  <a:srgbClr val="C00000"/>
                </a:solidFill>
                <a:prstDash val="solid"/>
                <a:miter lim="800000"/>
                <a:headEnd type="none" w="sm" len="sm"/>
                <a:tailEnd type="none" w="sm" len="sm"/>
              </a:ln>
            </p:spPr>
          </p:cxnSp>
        </p:grpSp>
        <p:sp>
          <p:nvSpPr>
            <p:cNvPr id="3142" name="Google Shape;3142;p45"/>
            <p:cNvSpPr txBox="1"/>
            <p:nvPr/>
          </p:nvSpPr>
          <p:spPr>
            <a:xfrm>
              <a:off x="6413644" y="5279980"/>
              <a:ext cx="7943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800" b="0" i="0" u="none" strike="noStrike" cap="none">
                <a:solidFill>
                  <a:srgbClr val="000000"/>
                </a:solidFill>
                <a:latin typeface="Calibri"/>
                <a:ea typeface="Calibri"/>
                <a:cs typeface="Calibri"/>
                <a:sym typeface="Calibri"/>
              </a:endParaRPr>
            </a:p>
          </p:txBody>
        </p:sp>
        <p:sp>
          <p:nvSpPr>
            <p:cNvPr id="3143" name="Google Shape;3143;p45"/>
            <p:cNvSpPr txBox="1"/>
            <p:nvPr/>
          </p:nvSpPr>
          <p:spPr>
            <a:xfrm>
              <a:off x="6358993" y="5023850"/>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transport</a:t>
              </a:r>
              <a:endParaRPr sz="1800" b="0" i="0" u="none" strike="noStrike" cap="none">
                <a:solidFill>
                  <a:srgbClr val="000000"/>
                </a:solidFill>
                <a:latin typeface="Calibri"/>
                <a:ea typeface="Calibri"/>
                <a:cs typeface="Calibri"/>
                <a:sym typeface="Calibri"/>
              </a:endParaRPr>
            </a:p>
          </p:txBody>
        </p:sp>
        <p:cxnSp>
          <p:nvCxnSpPr>
            <p:cNvPr id="3144" name="Google Shape;3144;p45"/>
            <p:cNvCxnSpPr/>
            <p:nvPr/>
          </p:nvCxnSpPr>
          <p:spPr>
            <a:xfrm>
              <a:off x="7532988" y="3216212"/>
              <a:ext cx="0" cy="403537"/>
            </a:xfrm>
            <a:prstGeom prst="straightConnector1">
              <a:avLst/>
            </a:prstGeom>
            <a:noFill/>
            <a:ln w="47625" cap="flat" cmpd="sng">
              <a:solidFill>
                <a:schemeClr val="accent1"/>
              </a:solidFill>
              <a:prstDash val="solid"/>
              <a:miter lim="800000"/>
              <a:headEnd type="none" w="sm" len="sm"/>
              <a:tailEnd type="triangle" w="med" len="med"/>
            </a:ln>
          </p:spPr>
        </p:cxnSp>
        <p:cxnSp>
          <p:nvCxnSpPr>
            <p:cNvPr id="3145" name="Google Shape;3145;p45"/>
            <p:cNvCxnSpPr/>
            <p:nvPr/>
          </p:nvCxnSpPr>
          <p:spPr>
            <a:xfrm rot="10800000">
              <a:off x="10867079" y="3152635"/>
              <a:ext cx="0" cy="439404"/>
            </a:xfrm>
            <a:prstGeom prst="straightConnector1">
              <a:avLst/>
            </a:prstGeom>
            <a:noFill/>
            <a:ln w="47625" cap="flat" cmpd="sng">
              <a:solidFill>
                <a:schemeClr val="accent1"/>
              </a:solidFill>
              <a:prstDash val="solid"/>
              <a:miter lim="800000"/>
              <a:headEnd type="none" w="sm" len="sm"/>
              <a:tailEnd type="triangle" w="med" len="med"/>
            </a:ln>
          </p:spPr>
        </p:cxnSp>
        <p:sp>
          <p:nvSpPr>
            <p:cNvPr id="3146" name="Google Shape;3146;p45"/>
            <p:cNvSpPr txBox="1"/>
            <p:nvPr/>
          </p:nvSpPr>
          <p:spPr>
            <a:xfrm>
              <a:off x="6584496" y="3824138"/>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sender-side of</a:t>
              </a:r>
              <a:endParaRPr/>
            </a:p>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reliable data transfer protocol</a:t>
              </a:r>
              <a:endParaRPr/>
            </a:p>
          </p:txBody>
        </p:sp>
        <p:sp>
          <p:nvSpPr>
            <p:cNvPr id="3147" name="Google Shape;3147;p45"/>
            <p:cNvSpPr txBox="1"/>
            <p:nvPr/>
          </p:nvSpPr>
          <p:spPr>
            <a:xfrm>
              <a:off x="9914975" y="3826493"/>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receiver-side</a:t>
              </a:r>
              <a:endParaRPr/>
            </a:p>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of reliable data transfer protocol</a:t>
              </a:r>
              <a:endParaRPr/>
            </a:p>
          </p:txBody>
        </p:sp>
        <p:grpSp>
          <p:nvGrpSpPr>
            <p:cNvPr id="3148" name="Google Shape;3148;p45"/>
            <p:cNvGrpSpPr/>
            <p:nvPr/>
          </p:nvGrpSpPr>
          <p:grpSpPr>
            <a:xfrm>
              <a:off x="7535361" y="5023850"/>
              <a:ext cx="632009" cy="632009"/>
              <a:chOff x="7408199" y="4955748"/>
              <a:chExt cx="632009" cy="632009"/>
            </a:xfrm>
          </p:grpSpPr>
          <p:cxnSp>
            <p:nvCxnSpPr>
              <p:cNvPr id="3149" name="Google Shape;3149;p45"/>
              <p:cNvCxnSpPr/>
              <p:nvPr/>
            </p:nvCxnSpPr>
            <p:spPr>
              <a:xfrm>
                <a:off x="7417790" y="4955748"/>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150" name="Google Shape;3150;p45"/>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nvGrpSpPr>
            <p:cNvPr id="3151" name="Google Shape;3151;p45"/>
            <p:cNvGrpSpPr/>
            <p:nvPr/>
          </p:nvGrpSpPr>
          <p:grpSpPr>
            <a:xfrm rot="-5400000">
              <a:off x="10248530" y="5019008"/>
              <a:ext cx="632009" cy="632009"/>
              <a:chOff x="7408199" y="4948974"/>
              <a:chExt cx="632009" cy="632009"/>
            </a:xfrm>
          </p:grpSpPr>
          <p:cxnSp>
            <p:nvCxnSpPr>
              <p:cNvPr id="3152" name="Google Shape;3152;p45"/>
              <p:cNvCxnSpPr/>
              <p:nvPr/>
            </p:nvCxnSpPr>
            <p:spPr>
              <a:xfrm>
                <a:off x="7427960" y="4948974"/>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153" name="Google Shape;3153;p45"/>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grpSp>
        <p:nvGrpSpPr>
          <p:cNvPr id="3154" name="Google Shape;3154;p45"/>
          <p:cNvGrpSpPr/>
          <p:nvPr/>
        </p:nvGrpSpPr>
        <p:grpSpPr>
          <a:xfrm>
            <a:off x="238849" y="1911780"/>
            <a:ext cx="5147343" cy="2073847"/>
            <a:chOff x="737513" y="2398718"/>
            <a:chExt cx="5595549" cy="2073847"/>
          </a:xfrm>
        </p:grpSpPr>
        <p:sp>
          <p:nvSpPr>
            <p:cNvPr id="3155" name="Google Shape;3155;p45"/>
            <p:cNvSpPr/>
            <p:nvPr/>
          </p:nvSpPr>
          <p:spPr>
            <a:xfrm>
              <a:off x="4575391" y="3206649"/>
              <a:ext cx="929535" cy="419742"/>
            </a:xfrm>
            <a:prstGeom prst="bentUpArrow">
              <a:avLst>
                <a:gd name="adj1" fmla="val 7688"/>
                <a:gd name="adj2" fmla="val 18199"/>
                <a:gd name="adj3" fmla="val 2019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156" name="Google Shape;3156;p45"/>
            <p:cNvGrpSpPr/>
            <p:nvPr/>
          </p:nvGrpSpPr>
          <p:grpSpPr>
            <a:xfrm>
              <a:off x="1442223" y="2551892"/>
              <a:ext cx="1245036" cy="593992"/>
              <a:chOff x="9852456" y="608434"/>
              <a:chExt cx="1245036" cy="593992"/>
            </a:xfrm>
          </p:grpSpPr>
          <p:sp>
            <p:nvSpPr>
              <p:cNvPr id="3157" name="Google Shape;3157;p45"/>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58" name="Google Shape;3158;p45"/>
              <p:cNvSpPr txBox="1"/>
              <p:nvPr/>
            </p:nvSpPr>
            <p:spPr>
              <a:xfrm>
                <a:off x="9935581" y="670265"/>
                <a:ext cx="1106492" cy="491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sending process</a:t>
                </a:r>
                <a:endParaRPr/>
              </a:p>
            </p:txBody>
          </p:sp>
        </p:grpSp>
        <p:grpSp>
          <p:nvGrpSpPr>
            <p:cNvPr id="3159" name="Google Shape;3159;p45"/>
            <p:cNvGrpSpPr/>
            <p:nvPr/>
          </p:nvGrpSpPr>
          <p:grpSpPr>
            <a:xfrm>
              <a:off x="2038693" y="3003923"/>
              <a:ext cx="577241" cy="307777"/>
              <a:chOff x="9950444" y="999755"/>
              <a:chExt cx="577241" cy="307777"/>
            </a:xfrm>
          </p:grpSpPr>
          <p:sp>
            <p:nvSpPr>
              <p:cNvPr id="3160" name="Google Shape;3160;p45"/>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61" name="Google Shape;3161;p45"/>
              <p:cNvSpPr txBox="1"/>
              <p:nvPr/>
            </p:nvSpPr>
            <p:spPr>
              <a:xfrm>
                <a:off x="9950444" y="999755"/>
                <a:ext cx="5772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162" name="Google Shape;3162;p45"/>
            <p:cNvGrpSpPr/>
            <p:nvPr/>
          </p:nvGrpSpPr>
          <p:grpSpPr>
            <a:xfrm>
              <a:off x="1175476" y="2432423"/>
              <a:ext cx="545509" cy="512284"/>
              <a:chOff x="-44" y="1473"/>
              <a:chExt cx="981" cy="1105"/>
            </a:xfrm>
          </p:grpSpPr>
          <p:pic>
            <p:nvPicPr>
              <p:cNvPr id="3163" name="Google Shape;3163;p4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3164" name="Google Shape;3164;p4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3165" name="Google Shape;3165;p45"/>
            <p:cNvGrpSpPr/>
            <p:nvPr/>
          </p:nvGrpSpPr>
          <p:grpSpPr>
            <a:xfrm>
              <a:off x="4756576" y="2530702"/>
              <a:ext cx="1245036" cy="593992"/>
              <a:chOff x="9852456" y="608434"/>
              <a:chExt cx="1245036" cy="593992"/>
            </a:xfrm>
          </p:grpSpPr>
          <p:sp>
            <p:nvSpPr>
              <p:cNvPr id="3166" name="Google Shape;3166;p45"/>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67" name="Google Shape;3167;p45"/>
              <p:cNvSpPr txBox="1"/>
              <p:nvPr/>
            </p:nvSpPr>
            <p:spPr>
              <a:xfrm>
                <a:off x="9921965" y="670265"/>
                <a:ext cx="1106492" cy="491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receiving process</a:t>
                </a:r>
                <a:endParaRPr/>
              </a:p>
            </p:txBody>
          </p:sp>
        </p:grpSp>
        <p:grpSp>
          <p:nvGrpSpPr>
            <p:cNvPr id="3168" name="Google Shape;3168;p45"/>
            <p:cNvGrpSpPr/>
            <p:nvPr/>
          </p:nvGrpSpPr>
          <p:grpSpPr>
            <a:xfrm>
              <a:off x="4815705" y="3003923"/>
              <a:ext cx="577241" cy="307777"/>
              <a:chOff x="9678159" y="981583"/>
              <a:chExt cx="577241" cy="307777"/>
            </a:xfrm>
          </p:grpSpPr>
          <p:sp>
            <p:nvSpPr>
              <p:cNvPr id="3169" name="Google Shape;3169;p45"/>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70" name="Google Shape;3170;p45"/>
              <p:cNvSpPr txBox="1"/>
              <p:nvPr/>
            </p:nvSpPr>
            <p:spPr>
              <a:xfrm>
                <a:off x="9678159" y="981583"/>
                <a:ext cx="5772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171" name="Google Shape;3171;p45"/>
            <p:cNvGrpSpPr/>
            <p:nvPr/>
          </p:nvGrpSpPr>
          <p:grpSpPr>
            <a:xfrm>
              <a:off x="5854223" y="2398718"/>
              <a:ext cx="230514" cy="466725"/>
              <a:chOff x="4140" y="429"/>
              <a:chExt cx="1425" cy="2396"/>
            </a:xfrm>
          </p:grpSpPr>
          <p:sp>
            <p:nvSpPr>
              <p:cNvPr id="3172" name="Google Shape;3172;p4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73" name="Google Shape;3173;p45"/>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74" name="Google Shape;3174;p4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75" name="Google Shape;3175;p4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76" name="Google Shape;3176;p45"/>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177" name="Google Shape;3177;p45"/>
              <p:cNvGrpSpPr/>
              <p:nvPr/>
            </p:nvGrpSpPr>
            <p:grpSpPr>
              <a:xfrm>
                <a:off x="4751" y="667"/>
                <a:ext cx="580" cy="146"/>
                <a:chOff x="617" y="2567"/>
                <a:chExt cx="724" cy="140"/>
              </a:xfrm>
            </p:grpSpPr>
            <p:sp>
              <p:nvSpPr>
                <p:cNvPr id="3178" name="Google Shape;3178;p45"/>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79" name="Google Shape;3179;p45"/>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180" name="Google Shape;3180;p45"/>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181" name="Google Shape;3181;p45"/>
              <p:cNvGrpSpPr/>
              <p:nvPr/>
            </p:nvGrpSpPr>
            <p:grpSpPr>
              <a:xfrm>
                <a:off x="4745" y="996"/>
                <a:ext cx="580" cy="156"/>
                <a:chOff x="612" y="2570"/>
                <a:chExt cx="724" cy="162"/>
              </a:xfrm>
            </p:grpSpPr>
            <p:sp>
              <p:nvSpPr>
                <p:cNvPr id="3182" name="Google Shape;3182;p45"/>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83" name="Google Shape;3183;p45"/>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184" name="Google Shape;3184;p45"/>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85" name="Google Shape;3185;p45"/>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186" name="Google Shape;3186;p45"/>
              <p:cNvGrpSpPr/>
              <p:nvPr/>
            </p:nvGrpSpPr>
            <p:grpSpPr>
              <a:xfrm>
                <a:off x="4733" y="1627"/>
                <a:ext cx="586" cy="151"/>
                <a:chOff x="611" y="2568"/>
                <a:chExt cx="730" cy="139"/>
              </a:xfrm>
            </p:grpSpPr>
            <p:sp>
              <p:nvSpPr>
                <p:cNvPr id="3187" name="Google Shape;3187;p45"/>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88" name="Google Shape;3188;p45"/>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189" name="Google Shape;3189;p4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190" name="Google Shape;3190;p45"/>
              <p:cNvGrpSpPr/>
              <p:nvPr/>
            </p:nvGrpSpPr>
            <p:grpSpPr>
              <a:xfrm>
                <a:off x="4739" y="1325"/>
                <a:ext cx="580" cy="140"/>
                <a:chOff x="614" y="2566"/>
                <a:chExt cx="723" cy="140"/>
              </a:xfrm>
            </p:grpSpPr>
            <p:sp>
              <p:nvSpPr>
                <p:cNvPr id="3191" name="Google Shape;3191;p45"/>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92" name="Google Shape;3192;p45"/>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193" name="Google Shape;3193;p45"/>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94" name="Google Shape;3194;p4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95" name="Google Shape;3195;p4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96" name="Google Shape;3196;p45"/>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97" name="Google Shape;3197;p4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98" name="Google Shape;3198;p45"/>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199" name="Google Shape;3199;p45"/>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00" name="Google Shape;3200;p45"/>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01" name="Google Shape;3201;p45"/>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3202" name="Google Shape;3202;p45"/>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03" name="Google Shape;3203;p45"/>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3204" name="Google Shape;3204;p45"/>
            <p:cNvGrpSpPr/>
            <p:nvPr/>
          </p:nvGrpSpPr>
          <p:grpSpPr>
            <a:xfrm>
              <a:off x="2669417" y="3423937"/>
              <a:ext cx="2003932" cy="369332"/>
              <a:chOff x="7504363" y="3141846"/>
              <a:chExt cx="2003932" cy="369332"/>
            </a:xfrm>
          </p:grpSpPr>
          <p:grpSp>
            <p:nvGrpSpPr>
              <p:cNvPr id="3205" name="Google Shape;3205;p45"/>
              <p:cNvGrpSpPr/>
              <p:nvPr/>
            </p:nvGrpSpPr>
            <p:grpSpPr>
              <a:xfrm>
                <a:off x="7504363" y="3183676"/>
                <a:ext cx="2003932" cy="306163"/>
                <a:chOff x="1616358" y="2551230"/>
                <a:chExt cx="2141698" cy="218510"/>
              </a:xfrm>
            </p:grpSpPr>
            <p:sp>
              <p:nvSpPr>
                <p:cNvPr id="3206" name="Google Shape;3206;p45"/>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7" name="Google Shape;3207;p45"/>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8" name="Google Shape;3208;p45"/>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9" name="Google Shape;3209;p45"/>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3210" name="Google Shape;3210;p45"/>
              <p:cNvSpPr txBox="1"/>
              <p:nvPr/>
            </p:nvSpPr>
            <p:spPr>
              <a:xfrm>
                <a:off x="7695752" y="3141846"/>
                <a:ext cx="16788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reliable channel</a:t>
                </a:r>
                <a:endParaRPr/>
              </a:p>
            </p:txBody>
          </p:sp>
        </p:grpSp>
        <p:cxnSp>
          <p:nvCxnSpPr>
            <p:cNvPr id="3211" name="Google Shape;3211;p45"/>
            <p:cNvCxnSpPr/>
            <p:nvPr/>
          </p:nvCxnSpPr>
          <p:spPr>
            <a:xfrm>
              <a:off x="1082232" y="3325543"/>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212" name="Google Shape;3212;p45"/>
            <p:cNvSpPr/>
            <p:nvPr/>
          </p:nvSpPr>
          <p:spPr>
            <a:xfrm rot="5400000">
              <a:off x="2152182" y="3067004"/>
              <a:ext cx="462111" cy="773811"/>
            </a:xfrm>
            <a:prstGeom prst="bentUpArrow">
              <a:avLst>
                <a:gd name="adj1" fmla="val 7999"/>
                <a:gd name="adj2" fmla="val 16334"/>
                <a:gd name="adj3" fmla="val 2138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3213" name="Google Shape;3213;p45"/>
            <p:cNvCxnSpPr/>
            <p:nvPr/>
          </p:nvCxnSpPr>
          <p:spPr>
            <a:xfrm>
              <a:off x="4645151" y="3325543"/>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214" name="Google Shape;3214;p45"/>
            <p:cNvSpPr txBox="1"/>
            <p:nvPr/>
          </p:nvSpPr>
          <p:spPr>
            <a:xfrm>
              <a:off x="737513" y="3044385"/>
              <a:ext cx="9942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application</a:t>
              </a:r>
              <a:endParaRPr sz="1800" b="0" i="0" u="none" strike="noStrike" cap="none">
                <a:solidFill>
                  <a:srgbClr val="000000"/>
                </a:solidFill>
                <a:latin typeface="Calibri"/>
                <a:ea typeface="Calibri"/>
                <a:cs typeface="Calibri"/>
                <a:sym typeface="Calibri"/>
              </a:endParaRPr>
            </a:p>
          </p:txBody>
        </p:sp>
        <p:sp>
          <p:nvSpPr>
            <p:cNvPr id="3215" name="Google Shape;3215;p45"/>
            <p:cNvSpPr txBox="1"/>
            <p:nvPr/>
          </p:nvSpPr>
          <p:spPr>
            <a:xfrm>
              <a:off x="828116" y="3272133"/>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transport</a:t>
              </a:r>
              <a:endParaRPr sz="1800" b="0" i="0" u="none" strike="noStrike" cap="none">
                <a:solidFill>
                  <a:srgbClr val="000000"/>
                </a:solidFill>
                <a:latin typeface="Calibri"/>
                <a:ea typeface="Calibri"/>
                <a:cs typeface="Calibri"/>
                <a:sym typeface="Calibri"/>
              </a:endParaRPr>
            </a:p>
          </p:txBody>
        </p:sp>
        <p:sp>
          <p:nvSpPr>
            <p:cNvPr id="3216" name="Google Shape;3216;p45"/>
            <p:cNvSpPr txBox="1"/>
            <p:nvPr/>
          </p:nvSpPr>
          <p:spPr>
            <a:xfrm flipH="1">
              <a:off x="1817207" y="4010900"/>
              <a:ext cx="402565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reliable service </a:t>
              </a:r>
              <a:r>
                <a:rPr lang="en-US" sz="2400" b="0" i="1" u="none" strike="noStrike" cap="none">
                  <a:solidFill>
                    <a:srgbClr val="000000"/>
                  </a:solidFill>
                  <a:latin typeface="Calibri"/>
                  <a:ea typeface="Calibri"/>
                  <a:cs typeface="Calibri"/>
                  <a:sym typeface="Calibri"/>
                </a:rPr>
                <a:t>abstraction</a:t>
              </a:r>
              <a:endParaRPr/>
            </a:p>
          </p:txBody>
        </p:sp>
      </p:grpSp>
      <p:sp>
        <p:nvSpPr>
          <p:cNvPr id="3217" name="Google Shape;3217;p45"/>
          <p:cNvSpPr/>
          <p:nvPr/>
        </p:nvSpPr>
        <p:spPr>
          <a:xfrm>
            <a:off x="295893" y="1816276"/>
            <a:ext cx="5265664" cy="2394608"/>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8" name="Google Shape;3218;p45"/>
          <p:cNvSpPr/>
          <p:nvPr/>
        </p:nvSpPr>
        <p:spPr>
          <a:xfrm>
            <a:off x="5448822" y="3106456"/>
            <a:ext cx="638827" cy="1014608"/>
          </a:xfrm>
          <a:prstGeom prst="rightArrow">
            <a:avLst>
              <a:gd name="adj1" fmla="val 50000"/>
              <a:gd name="adj2" fmla="val 50000"/>
            </a:avLst>
          </a:prstGeom>
          <a:gradFill>
            <a:gsLst>
              <a:gs pos="0">
                <a:srgbClr val="F5F7FC"/>
              </a:gs>
              <a:gs pos="56000">
                <a:srgbClr val="C00000"/>
              </a:gs>
              <a:gs pos="100000">
                <a:srgbClr val="C0000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9" name="Google Shape;3219;p45"/>
          <p:cNvSpPr/>
          <p:nvPr/>
        </p:nvSpPr>
        <p:spPr>
          <a:xfrm>
            <a:off x="6586778" y="3177152"/>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20" name="Google Shape;3220;p45"/>
          <p:cNvSpPr/>
          <p:nvPr/>
        </p:nvSpPr>
        <p:spPr>
          <a:xfrm>
            <a:off x="9885335" y="3174569"/>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21" name="Google Shape;3221;p4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18"/>
                                        </p:tgtEl>
                                        <p:attrNameLst>
                                          <p:attrName>style.visibility</p:attrName>
                                        </p:attrNameLst>
                                      </p:cBhvr>
                                      <p:to>
                                        <p:strVal val="visible"/>
                                      </p:to>
                                    </p:set>
                                    <p:animEffect transition="in" filter="fade">
                                      <p:cBhvr>
                                        <p:cTn id="7" dur="500"/>
                                        <p:tgtEl>
                                          <p:spTgt spid="32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8"/>
                                        </p:tgtEl>
                                        <p:attrNameLst>
                                          <p:attrName>style.visibility</p:attrName>
                                        </p:attrNameLst>
                                      </p:cBhvr>
                                      <p:to>
                                        <p:strVal val="visible"/>
                                      </p:to>
                                    </p:set>
                                    <p:animEffect transition="in" filter="fade">
                                      <p:cBhvr>
                                        <p:cTn id="11" dur="1000"/>
                                        <p:tgtEl>
                                          <p:spTgt spid="3078"/>
                                        </p:tgtEl>
                                      </p:cBhvr>
                                    </p:animEffect>
                                  </p:childTnLst>
                                </p:cTn>
                              </p:par>
                            </p:childTnLst>
                          </p:cTn>
                        </p:par>
                        <p:par>
                          <p:cTn id="12" fill="hold">
                            <p:stCondLst>
                              <p:cond delay="1500"/>
                            </p:stCondLst>
                            <p:childTnLst>
                              <p:par>
                                <p:cTn id="13" presetID="10" presetClass="exit" presetSubtype="0" fill="hold" nodeType="afterEffect">
                                  <p:stCondLst>
                                    <p:cond delay="0"/>
                                  </p:stCondLst>
                                  <p:childTnLst>
                                    <p:animEffect transition="out" filter="fade">
                                      <p:cBhvr>
                                        <p:cTn id="14" dur="500"/>
                                        <p:tgtEl>
                                          <p:spTgt spid="3218"/>
                                        </p:tgtEl>
                                      </p:cBhvr>
                                    </p:animEffect>
                                    <p:set>
                                      <p:cBhvr>
                                        <p:cTn id="15" dur="1" fill="hold">
                                          <p:stCondLst>
                                            <p:cond delay="500"/>
                                          </p:stCondLst>
                                        </p:cTn>
                                        <p:tgtEl>
                                          <p:spTgt spid="32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19"/>
                                        </p:tgtEl>
                                        <p:attrNameLst>
                                          <p:attrName>style.visibility</p:attrName>
                                        </p:attrNameLst>
                                      </p:cBhvr>
                                      <p:to>
                                        <p:strVal val="visible"/>
                                      </p:to>
                                    </p:set>
                                    <p:animEffect transition="in" filter="fade">
                                      <p:cBhvr>
                                        <p:cTn id="20" dur="500"/>
                                        <p:tgtEl>
                                          <p:spTgt spid="3219"/>
                                        </p:tgtEl>
                                      </p:cBhvr>
                                    </p:animEffect>
                                  </p:childTnLst>
                                </p:cTn>
                              </p:par>
                            </p:childTnLst>
                          </p:cTn>
                        </p:par>
                        <p:par>
                          <p:cTn id="21" fill="hold">
                            <p:stCondLst>
                              <p:cond delay="500"/>
                            </p:stCondLst>
                            <p:childTnLst>
                              <p:par>
                                <p:cTn id="22" presetID="10" presetClass="entr" presetSubtype="0" fill="hold" nodeType="afterEffect">
                                  <p:stCondLst>
                                    <p:cond delay="1000"/>
                                  </p:stCondLst>
                                  <p:childTnLst>
                                    <p:set>
                                      <p:cBhvr>
                                        <p:cTn id="23" dur="1" fill="hold">
                                          <p:stCondLst>
                                            <p:cond delay="0"/>
                                          </p:stCondLst>
                                        </p:cTn>
                                        <p:tgtEl>
                                          <p:spTgt spid="3220"/>
                                        </p:tgtEl>
                                        <p:attrNameLst>
                                          <p:attrName>style.visibility</p:attrName>
                                        </p:attrNameLst>
                                      </p:cBhvr>
                                      <p:to>
                                        <p:strVal val="visible"/>
                                      </p:to>
                                    </p:set>
                                    <p:animEffect transition="in" filter="fade">
                                      <p:cBhvr>
                                        <p:cTn id="24" dur="500"/>
                                        <p:tgtEl>
                                          <p:spTgt spid="3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26"/>
        <p:cNvGrpSpPr/>
        <p:nvPr/>
      </p:nvGrpSpPr>
      <p:grpSpPr>
        <a:xfrm>
          <a:off x="0" y="0"/>
          <a:ext cx="0" cy="0"/>
          <a:chOff x="0" y="0"/>
          <a:chExt cx="0" cy="0"/>
        </a:xfrm>
      </p:grpSpPr>
      <p:sp>
        <p:nvSpPr>
          <p:cNvPr id="3227" name="Google Shape;3227;p4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Principles of reliable </a:t>
            </a:r>
            <a:r>
              <a:rPr lang="en-US"/>
              <a:t>d</a:t>
            </a:r>
            <a:r>
              <a:rPr lang="en-US" sz="4400"/>
              <a:t>ata </a:t>
            </a:r>
            <a:r>
              <a:rPr lang="en-US"/>
              <a:t>t</a:t>
            </a:r>
            <a:r>
              <a:rPr lang="en-US" sz="4400"/>
              <a:t>ransfer </a:t>
            </a:r>
            <a:endParaRPr/>
          </a:p>
        </p:txBody>
      </p:sp>
      <p:grpSp>
        <p:nvGrpSpPr>
          <p:cNvPr id="3228" name="Google Shape;3228;p46"/>
          <p:cNvGrpSpPr/>
          <p:nvPr/>
        </p:nvGrpSpPr>
        <p:grpSpPr>
          <a:xfrm>
            <a:off x="6226081" y="1900904"/>
            <a:ext cx="5598584" cy="4095684"/>
            <a:chOff x="6226081" y="2364366"/>
            <a:chExt cx="5598584" cy="4095684"/>
          </a:xfrm>
        </p:grpSpPr>
        <p:grpSp>
          <p:nvGrpSpPr>
            <p:cNvPr id="3229" name="Google Shape;3229;p46"/>
            <p:cNvGrpSpPr/>
            <p:nvPr/>
          </p:nvGrpSpPr>
          <p:grpSpPr>
            <a:xfrm>
              <a:off x="6944646" y="2545250"/>
              <a:ext cx="1245036" cy="593992"/>
              <a:chOff x="9852456" y="608434"/>
              <a:chExt cx="1245036" cy="593992"/>
            </a:xfrm>
          </p:grpSpPr>
          <p:sp>
            <p:nvSpPr>
              <p:cNvPr id="3230" name="Google Shape;3230;p46"/>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31" name="Google Shape;3231;p46"/>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sending process</a:t>
                </a:r>
                <a:endParaRPr/>
              </a:p>
            </p:txBody>
          </p:sp>
        </p:grpSp>
        <p:grpSp>
          <p:nvGrpSpPr>
            <p:cNvPr id="3232" name="Google Shape;3232;p46"/>
            <p:cNvGrpSpPr/>
            <p:nvPr/>
          </p:nvGrpSpPr>
          <p:grpSpPr>
            <a:xfrm>
              <a:off x="7541116" y="2997281"/>
              <a:ext cx="577241" cy="338554"/>
              <a:chOff x="9950444" y="999755"/>
              <a:chExt cx="577241" cy="338554"/>
            </a:xfrm>
          </p:grpSpPr>
          <p:sp>
            <p:nvSpPr>
              <p:cNvPr id="3233" name="Google Shape;3233;p46"/>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34" name="Google Shape;3234;p46"/>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235" name="Google Shape;3235;p46"/>
            <p:cNvGrpSpPr/>
            <p:nvPr/>
          </p:nvGrpSpPr>
          <p:grpSpPr>
            <a:xfrm>
              <a:off x="6677899" y="2425781"/>
              <a:ext cx="545509" cy="512284"/>
              <a:chOff x="-44" y="1473"/>
              <a:chExt cx="981" cy="1105"/>
            </a:xfrm>
          </p:grpSpPr>
          <p:pic>
            <p:nvPicPr>
              <p:cNvPr id="3236" name="Google Shape;3236;p4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3237" name="Google Shape;3237;p4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3238" name="Google Shape;3238;p46"/>
            <p:cNvGrpSpPr/>
            <p:nvPr/>
          </p:nvGrpSpPr>
          <p:grpSpPr>
            <a:xfrm>
              <a:off x="10189724" y="2496350"/>
              <a:ext cx="1245036" cy="593992"/>
              <a:chOff x="9852456" y="608434"/>
              <a:chExt cx="1245036" cy="593992"/>
            </a:xfrm>
          </p:grpSpPr>
          <p:sp>
            <p:nvSpPr>
              <p:cNvPr id="3239" name="Google Shape;3239;p46"/>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40" name="Google Shape;3240;p46"/>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receiving process</a:t>
                </a:r>
                <a:endParaRPr/>
              </a:p>
            </p:txBody>
          </p:sp>
        </p:grpSp>
        <p:grpSp>
          <p:nvGrpSpPr>
            <p:cNvPr id="3241" name="Google Shape;3241;p46"/>
            <p:cNvGrpSpPr/>
            <p:nvPr/>
          </p:nvGrpSpPr>
          <p:grpSpPr>
            <a:xfrm>
              <a:off x="10248853" y="2969571"/>
              <a:ext cx="577241" cy="338554"/>
              <a:chOff x="9678159" y="981583"/>
              <a:chExt cx="577241" cy="338554"/>
            </a:xfrm>
          </p:grpSpPr>
          <p:sp>
            <p:nvSpPr>
              <p:cNvPr id="3242" name="Google Shape;3242;p46"/>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43" name="Google Shape;3243;p46"/>
              <p:cNvSpPr txBox="1"/>
              <p:nvPr/>
            </p:nvSpPr>
            <p:spPr>
              <a:xfrm>
                <a:off x="9678159" y="981583"/>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244" name="Google Shape;3244;p46"/>
            <p:cNvGrpSpPr/>
            <p:nvPr/>
          </p:nvGrpSpPr>
          <p:grpSpPr>
            <a:xfrm>
              <a:off x="11287371" y="2364366"/>
              <a:ext cx="230514" cy="466725"/>
              <a:chOff x="4140" y="429"/>
              <a:chExt cx="1425" cy="2396"/>
            </a:xfrm>
          </p:grpSpPr>
          <p:sp>
            <p:nvSpPr>
              <p:cNvPr id="3245" name="Google Shape;3245;p4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46" name="Google Shape;3246;p46"/>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47" name="Google Shape;3247;p4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48" name="Google Shape;3248;p4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49" name="Google Shape;3249;p46"/>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250" name="Google Shape;3250;p46"/>
              <p:cNvGrpSpPr/>
              <p:nvPr/>
            </p:nvGrpSpPr>
            <p:grpSpPr>
              <a:xfrm>
                <a:off x="4751" y="667"/>
                <a:ext cx="580" cy="146"/>
                <a:chOff x="617" y="2567"/>
                <a:chExt cx="724" cy="140"/>
              </a:xfrm>
            </p:grpSpPr>
            <p:sp>
              <p:nvSpPr>
                <p:cNvPr id="3251" name="Google Shape;3251;p46"/>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52" name="Google Shape;3252;p46"/>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253" name="Google Shape;3253;p46"/>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254" name="Google Shape;3254;p46"/>
              <p:cNvGrpSpPr/>
              <p:nvPr/>
            </p:nvGrpSpPr>
            <p:grpSpPr>
              <a:xfrm>
                <a:off x="4745" y="996"/>
                <a:ext cx="580" cy="156"/>
                <a:chOff x="612" y="2570"/>
                <a:chExt cx="724" cy="162"/>
              </a:xfrm>
            </p:grpSpPr>
            <p:sp>
              <p:nvSpPr>
                <p:cNvPr id="3255" name="Google Shape;3255;p46"/>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56" name="Google Shape;3256;p46"/>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257" name="Google Shape;3257;p46"/>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58" name="Google Shape;3258;p46"/>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259" name="Google Shape;3259;p46"/>
              <p:cNvGrpSpPr/>
              <p:nvPr/>
            </p:nvGrpSpPr>
            <p:grpSpPr>
              <a:xfrm>
                <a:off x="4733" y="1627"/>
                <a:ext cx="586" cy="151"/>
                <a:chOff x="611" y="2568"/>
                <a:chExt cx="730" cy="139"/>
              </a:xfrm>
            </p:grpSpPr>
            <p:sp>
              <p:nvSpPr>
                <p:cNvPr id="3260" name="Google Shape;3260;p46"/>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61" name="Google Shape;3261;p46"/>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262" name="Google Shape;3262;p4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263" name="Google Shape;3263;p46"/>
              <p:cNvGrpSpPr/>
              <p:nvPr/>
            </p:nvGrpSpPr>
            <p:grpSpPr>
              <a:xfrm>
                <a:off x="4739" y="1325"/>
                <a:ext cx="580" cy="140"/>
                <a:chOff x="614" y="2566"/>
                <a:chExt cx="723" cy="140"/>
              </a:xfrm>
            </p:grpSpPr>
            <p:sp>
              <p:nvSpPr>
                <p:cNvPr id="3264" name="Google Shape;3264;p46"/>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65" name="Google Shape;3265;p46"/>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266" name="Google Shape;3266;p46"/>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67" name="Google Shape;3267;p4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68" name="Google Shape;3268;p4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69" name="Google Shape;3269;p46"/>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70" name="Google Shape;3270;p4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71" name="Google Shape;3271;p46"/>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72" name="Google Shape;3272;p46"/>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73" name="Google Shape;3273;p46"/>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74" name="Google Shape;3274;p46"/>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3275" name="Google Shape;3275;p46"/>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276" name="Google Shape;3276;p46"/>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3277" name="Google Shape;3277;p46"/>
            <p:cNvCxnSpPr/>
            <p:nvPr/>
          </p:nvCxnSpPr>
          <p:spPr>
            <a:xfrm>
              <a:off x="6584655" y="33189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278" name="Google Shape;3278;p46"/>
            <p:cNvCxnSpPr/>
            <p:nvPr/>
          </p:nvCxnSpPr>
          <p:spPr>
            <a:xfrm>
              <a:off x="10078299" y="3291191"/>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279" name="Google Shape;3279;p46"/>
            <p:cNvSpPr txBox="1"/>
            <p:nvPr/>
          </p:nvSpPr>
          <p:spPr>
            <a:xfrm>
              <a:off x="6226081" y="3037743"/>
              <a:ext cx="9942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application</a:t>
              </a:r>
              <a:endParaRPr sz="1800" b="0" i="0" u="none" strike="noStrike" cap="none">
                <a:solidFill>
                  <a:srgbClr val="000000"/>
                </a:solidFill>
                <a:latin typeface="Calibri"/>
                <a:ea typeface="Calibri"/>
                <a:cs typeface="Calibri"/>
                <a:sym typeface="Calibri"/>
              </a:endParaRPr>
            </a:p>
          </p:txBody>
        </p:sp>
        <p:sp>
          <p:nvSpPr>
            <p:cNvPr id="3280" name="Google Shape;3280;p46"/>
            <p:cNvSpPr txBox="1"/>
            <p:nvPr/>
          </p:nvSpPr>
          <p:spPr>
            <a:xfrm>
              <a:off x="6344394" y="3265491"/>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transport</a:t>
              </a:r>
              <a:endParaRPr sz="1800" b="0" i="0" u="none" strike="noStrike" cap="none">
                <a:solidFill>
                  <a:srgbClr val="000000"/>
                </a:solidFill>
                <a:latin typeface="Calibri"/>
                <a:ea typeface="Calibri"/>
                <a:cs typeface="Calibri"/>
                <a:sym typeface="Calibri"/>
              </a:endParaRPr>
            </a:p>
          </p:txBody>
        </p:sp>
        <p:sp>
          <p:nvSpPr>
            <p:cNvPr id="3281" name="Google Shape;3281;p46"/>
            <p:cNvSpPr txBox="1"/>
            <p:nvPr/>
          </p:nvSpPr>
          <p:spPr>
            <a:xfrm flipH="1">
              <a:off x="7109034" y="5998385"/>
              <a:ext cx="465717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reliable service </a:t>
              </a:r>
              <a:r>
                <a:rPr lang="en-US" sz="2400" b="0" i="1" u="none" strike="noStrike" cap="none">
                  <a:solidFill>
                    <a:srgbClr val="C00000"/>
                  </a:solidFill>
                  <a:latin typeface="Calibri"/>
                  <a:ea typeface="Calibri"/>
                  <a:cs typeface="Calibri"/>
                  <a:sym typeface="Calibri"/>
                </a:rPr>
                <a:t>implementation</a:t>
              </a:r>
              <a:endParaRPr/>
            </a:p>
          </p:txBody>
        </p:sp>
        <p:grpSp>
          <p:nvGrpSpPr>
            <p:cNvPr id="3282" name="Google Shape;3282;p46"/>
            <p:cNvGrpSpPr/>
            <p:nvPr/>
          </p:nvGrpSpPr>
          <p:grpSpPr>
            <a:xfrm>
              <a:off x="6573835" y="5301907"/>
              <a:ext cx="5250830" cy="481581"/>
              <a:chOff x="6737055" y="3471301"/>
              <a:chExt cx="5250830" cy="481581"/>
            </a:xfrm>
          </p:grpSpPr>
          <p:grpSp>
            <p:nvGrpSpPr>
              <p:cNvPr id="3283" name="Google Shape;3283;p46"/>
              <p:cNvGrpSpPr/>
              <p:nvPr/>
            </p:nvGrpSpPr>
            <p:grpSpPr>
              <a:xfrm>
                <a:off x="8324240" y="3583550"/>
                <a:ext cx="2044628" cy="369332"/>
                <a:chOff x="7504363" y="3155701"/>
                <a:chExt cx="2044628" cy="369332"/>
              </a:xfrm>
            </p:grpSpPr>
            <p:grpSp>
              <p:nvGrpSpPr>
                <p:cNvPr id="3284" name="Google Shape;3284;p46"/>
                <p:cNvGrpSpPr/>
                <p:nvPr/>
              </p:nvGrpSpPr>
              <p:grpSpPr>
                <a:xfrm>
                  <a:off x="7504363" y="3183676"/>
                  <a:ext cx="2003932" cy="306163"/>
                  <a:chOff x="1616358" y="2551230"/>
                  <a:chExt cx="2141698" cy="218510"/>
                </a:xfrm>
              </p:grpSpPr>
              <p:sp>
                <p:nvSpPr>
                  <p:cNvPr id="3285" name="Google Shape;3285;p46"/>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86" name="Google Shape;3286;p46"/>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87" name="Google Shape;3287;p46"/>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88" name="Google Shape;3288;p46"/>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3289" name="Google Shape;3289;p46"/>
                <p:cNvSpPr txBox="1"/>
                <p:nvPr/>
              </p:nvSpPr>
              <p:spPr>
                <a:xfrm>
                  <a:off x="7626477" y="3155701"/>
                  <a:ext cx="19225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unreliable channel</a:t>
                  </a:r>
                  <a:endParaRPr/>
                </a:p>
              </p:txBody>
            </p:sp>
          </p:grpSp>
          <p:cxnSp>
            <p:nvCxnSpPr>
              <p:cNvPr id="3290" name="Google Shape;3290;p46"/>
              <p:cNvCxnSpPr/>
              <p:nvPr/>
            </p:nvCxnSpPr>
            <p:spPr>
              <a:xfrm>
                <a:off x="6737055" y="34713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291" name="Google Shape;3291;p46"/>
              <p:cNvCxnSpPr/>
              <p:nvPr/>
            </p:nvCxnSpPr>
            <p:spPr>
              <a:xfrm>
                <a:off x="10299974" y="3471301"/>
                <a:ext cx="1687911" cy="0"/>
              </a:xfrm>
              <a:prstGeom prst="straightConnector1">
                <a:avLst/>
              </a:prstGeom>
              <a:noFill/>
              <a:ln w="22225" cap="flat" cmpd="sng">
                <a:solidFill>
                  <a:srgbClr val="C00000"/>
                </a:solidFill>
                <a:prstDash val="solid"/>
                <a:miter lim="800000"/>
                <a:headEnd type="none" w="sm" len="sm"/>
                <a:tailEnd type="none" w="sm" len="sm"/>
              </a:ln>
            </p:spPr>
          </p:cxnSp>
        </p:grpSp>
        <p:sp>
          <p:nvSpPr>
            <p:cNvPr id="3292" name="Google Shape;3292;p46"/>
            <p:cNvSpPr txBox="1"/>
            <p:nvPr/>
          </p:nvSpPr>
          <p:spPr>
            <a:xfrm>
              <a:off x="6413644" y="5279980"/>
              <a:ext cx="7943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800" b="0" i="0" u="none" strike="noStrike" cap="none">
                <a:solidFill>
                  <a:srgbClr val="000000"/>
                </a:solidFill>
                <a:latin typeface="Calibri"/>
                <a:ea typeface="Calibri"/>
                <a:cs typeface="Calibri"/>
                <a:sym typeface="Calibri"/>
              </a:endParaRPr>
            </a:p>
          </p:txBody>
        </p:sp>
        <p:sp>
          <p:nvSpPr>
            <p:cNvPr id="3293" name="Google Shape;3293;p46"/>
            <p:cNvSpPr txBox="1"/>
            <p:nvPr/>
          </p:nvSpPr>
          <p:spPr>
            <a:xfrm>
              <a:off x="6358993" y="5023850"/>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transport</a:t>
              </a:r>
              <a:endParaRPr sz="1800" b="0" i="0" u="none" strike="noStrike" cap="none">
                <a:solidFill>
                  <a:srgbClr val="000000"/>
                </a:solidFill>
                <a:latin typeface="Calibri"/>
                <a:ea typeface="Calibri"/>
                <a:cs typeface="Calibri"/>
                <a:sym typeface="Calibri"/>
              </a:endParaRPr>
            </a:p>
          </p:txBody>
        </p:sp>
        <p:cxnSp>
          <p:nvCxnSpPr>
            <p:cNvPr id="3294" name="Google Shape;3294;p46"/>
            <p:cNvCxnSpPr/>
            <p:nvPr/>
          </p:nvCxnSpPr>
          <p:spPr>
            <a:xfrm>
              <a:off x="7532988" y="3216212"/>
              <a:ext cx="0" cy="403537"/>
            </a:xfrm>
            <a:prstGeom prst="straightConnector1">
              <a:avLst/>
            </a:prstGeom>
            <a:noFill/>
            <a:ln w="47625" cap="flat" cmpd="sng">
              <a:solidFill>
                <a:schemeClr val="accent1"/>
              </a:solidFill>
              <a:prstDash val="solid"/>
              <a:miter lim="800000"/>
              <a:headEnd type="none" w="sm" len="sm"/>
              <a:tailEnd type="triangle" w="med" len="med"/>
            </a:ln>
          </p:spPr>
        </p:cxnSp>
        <p:cxnSp>
          <p:nvCxnSpPr>
            <p:cNvPr id="3295" name="Google Shape;3295;p46"/>
            <p:cNvCxnSpPr/>
            <p:nvPr/>
          </p:nvCxnSpPr>
          <p:spPr>
            <a:xfrm rot="10800000">
              <a:off x="10867079" y="3152635"/>
              <a:ext cx="0" cy="439404"/>
            </a:xfrm>
            <a:prstGeom prst="straightConnector1">
              <a:avLst/>
            </a:prstGeom>
            <a:noFill/>
            <a:ln w="47625" cap="flat" cmpd="sng">
              <a:solidFill>
                <a:schemeClr val="accent1"/>
              </a:solidFill>
              <a:prstDash val="solid"/>
              <a:miter lim="800000"/>
              <a:headEnd type="none" w="sm" len="sm"/>
              <a:tailEnd type="triangle" w="med" len="med"/>
            </a:ln>
          </p:spPr>
        </p:cxnSp>
        <p:sp>
          <p:nvSpPr>
            <p:cNvPr id="3296" name="Google Shape;3296;p46"/>
            <p:cNvSpPr txBox="1"/>
            <p:nvPr/>
          </p:nvSpPr>
          <p:spPr>
            <a:xfrm>
              <a:off x="6584496" y="3824138"/>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sender-side of</a:t>
              </a:r>
              <a:endParaRPr/>
            </a:p>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reliable data transfer protocol</a:t>
              </a:r>
              <a:endParaRPr/>
            </a:p>
          </p:txBody>
        </p:sp>
        <p:sp>
          <p:nvSpPr>
            <p:cNvPr id="3297" name="Google Shape;3297;p46"/>
            <p:cNvSpPr txBox="1"/>
            <p:nvPr/>
          </p:nvSpPr>
          <p:spPr>
            <a:xfrm>
              <a:off x="9914975" y="3826493"/>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receiver-side</a:t>
              </a:r>
              <a:endParaRPr/>
            </a:p>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of reliable data transfer protocol</a:t>
              </a:r>
              <a:endParaRPr/>
            </a:p>
          </p:txBody>
        </p:sp>
        <p:grpSp>
          <p:nvGrpSpPr>
            <p:cNvPr id="3298" name="Google Shape;3298;p46"/>
            <p:cNvGrpSpPr/>
            <p:nvPr/>
          </p:nvGrpSpPr>
          <p:grpSpPr>
            <a:xfrm>
              <a:off x="7535361" y="5023850"/>
              <a:ext cx="632009" cy="632009"/>
              <a:chOff x="7408199" y="4955748"/>
              <a:chExt cx="632009" cy="632009"/>
            </a:xfrm>
          </p:grpSpPr>
          <p:cxnSp>
            <p:nvCxnSpPr>
              <p:cNvPr id="3299" name="Google Shape;3299;p46"/>
              <p:cNvCxnSpPr/>
              <p:nvPr/>
            </p:nvCxnSpPr>
            <p:spPr>
              <a:xfrm>
                <a:off x="7417790" y="4955748"/>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300" name="Google Shape;3300;p46"/>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nvGrpSpPr>
            <p:cNvPr id="3301" name="Google Shape;3301;p46"/>
            <p:cNvGrpSpPr/>
            <p:nvPr/>
          </p:nvGrpSpPr>
          <p:grpSpPr>
            <a:xfrm rot="-5400000">
              <a:off x="10248530" y="5019008"/>
              <a:ext cx="632009" cy="632009"/>
              <a:chOff x="7408199" y="4948974"/>
              <a:chExt cx="632009" cy="632009"/>
            </a:xfrm>
          </p:grpSpPr>
          <p:cxnSp>
            <p:nvCxnSpPr>
              <p:cNvPr id="3302" name="Google Shape;3302;p46"/>
              <p:cNvCxnSpPr/>
              <p:nvPr/>
            </p:nvCxnSpPr>
            <p:spPr>
              <a:xfrm>
                <a:off x="7427960" y="4948974"/>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303" name="Google Shape;3303;p46"/>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grpSp>
        <p:nvGrpSpPr>
          <p:cNvPr id="3304" name="Google Shape;3304;p46"/>
          <p:cNvGrpSpPr/>
          <p:nvPr/>
        </p:nvGrpSpPr>
        <p:grpSpPr>
          <a:xfrm>
            <a:off x="995688" y="3550466"/>
            <a:ext cx="9016751" cy="2246769"/>
            <a:chOff x="995688" y="4013928"/>
            <a:chExt cx="9016751" cy="2246769"/>
          </a:xfrm>
        </p:grpSpPr>
        <p:sp>
          <p:nvSpPr>
            <p:cNvPr id="3305" name="Google Shape;3305;p46"/>
            <p:cNvSpPr txBox="1"/>
            <p:nvPr/>
          </p:nvSpPr>
          <p:spPr>
            <a:xfrm>
              <a:off x="995688" y="4013928"/>
              <a:ext cx="4815357" cy="224676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Complexity of reliable data transfer protocol  will depend (strongly) on characteristics of unreliable channel (lose, corrupt, reorder data?)</a:t>
              </a:r>
              <a:endParaRPr/>
            </a:p>
          </p:txBody>
        </p:sp>
        <p:cxnSp>
          <p:nvCxnSpPr>
            <p:cNvPr id="3306" name="Google Shape;3306;p46"/>
            <p:cNvCxnSpPr/>
            <p:nvPr/>
          </p:nvCxnSpPr>
          <p:spPr>
            <a:xfrm flipH="1">
              <a:off x="5799610" y="4167212"/>
              <a:ext cx="1091351" cy="1001120"/>
            </a:xfrm>
            <a:prstGeom prst="straightConnector1">
              <a:avLst/>
            </a:prstGeom>
            <a:noFill/>
            <a:ln w="9525" cap="flat" cmpd="sng">
              <a:solidFill>
                <a:srgbClr val="FF0000"/>
              </a:solidFill>
              <a:prstDash val="solid"/>
              <a:miter lim="800000"/>
              <a:headEnd type="none" w="sm" len="sm"/>
              <a:tailEnd type="none" w="sm" len="sm"/>
            </a:ln>
          </p:spPr>
        </p:cxnSp>
        <p:cxnSp>
          <p:nvCxnSpPr>
            <p:cNvPr id="3307" name="Google Shape;3307;p46"/>
            <p:cNvCxnSpPr/>
            <p:nvPr/>
          </p:nvCxnSpPr>
          <p:spPr>
            <a:xfrm flipH="1">
              <a:off x="5800941" y="4291381"/>
              <a:ext cx="4211498" cy="886357"/>
            </a:xfrm>
            <a:prstGeom prst="straightConnector1">
              <a:avLst/>
            </a:prstGeom>
            <a:noFill/>
            <a:ln w="9525" cap="flat" cmpd="sng">
              <a:solidFill>
                <a:srgbClr val="FF0000"/>
              </a:solidFill>
              <a:prstDash val="solid"/>
              <a:miter lim="800000"/>
              <a:headEnd type="none" w="sm" len="sm"/>
              <a:tailEnd type="none" w="sm" len="sm"/>
            </a:ln>
          </p:spPr>
        </p:cxnSp>
      </p:grpSp>
      <p:sp>
        <p:nvSpPr>
          <p:cNvPr id="3308" name="Google Shape;3308;p46"/>
          <p:cNvSpPr/>
          <p:nvPr/>
        </p:nvSpPr>
        <p:spPr>
          <a:xfrm>
            <a:off x="6586778" y="3177152"/>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09" name="Google Shape;3309;p46"/>
          <p:cNvSpPr/>
          <p:nvPr/>
        </p:nvSpPr>
        <p:spPr>
          <a:xfrm>
            <a:off x="9885335" y="3174569"/>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10" name="Google Shape;3310;p4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4"/>
                                        </p:tgtEl>
                                        <p:attrNameLst>
                                          <p:attrName>style.visibility</p:attrName>
                                        </p:attrNameLst>
                                      </p:cBhvr>
                                      <p:to>
                                        <p:strVal val="visible"/>
                                      </p:to>
                                    </p:set>
                                    <p:animEffect transition="in" filter="fade">
                                      <p:cBhvr>
                                        <p:cTn id="7" dur="1000"/>
                                        <p:tgtEl>
                                          <p:spTgt spid="3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15"/>
        <p:cNvGrpSpPr/>
        <p:nvPr/>
      </p:nvGrpSpPr>
      <p:grpSpPr>
        <a:xfrm>
          <a:off x="0" y="0"/>
          <a:ext cx="0" cy="0"/>
          <a:chOff x="0" y="0"/>
          <a:chExt cx="0" cy="0"/>
        </a:xfrm>
      </p:grpSpPr>
      <p:sp>
        <p:nvSpPr>
          <p:cNvPr id="3316" name="Google Shape;3316;p4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Principles of reliable </a:t>
            </a:r>
            <a:r>
              <a:rPr lang="en-US"/>
              <a:t>d</a:t>
            </a:r>
            <a:r>
              <a:rPr lang="en-US" sz="4400"/>
              <a:t>ata </a:t>
            </a:r>
            <a:r>
              <a:rPr lang="en-US"/>
              <a:t>t</a:t>
            </a:r>
            <a:r>
              <a:rPr lang="en-US" sz="4400"/>
              <a:t>ransfer </a:t>
            </a:r>
            <a:endParaRPr/>
          </a:p>
        </p:txBody>
      </p:sp>
      <p:grpSp>
        <p:nvGrpSpPr>
          <p:cNvPr id="3317" name="Google Shape;3317;p47"/>
          <p:cNvGrpSpPr/>
          <p:nvPr/>
        </p:nvGrpSpPr>
        <p:grpSpPr>
          <a:xfrm>
            <a:off x="6226081" y="1900904"/>
            <a:ext cx="5598584" cy="4095684"/>
            <a:chOff x="6226081" y="2364366"/>
            <a:chExt cx="5598584" cy="4095684"/>
          </a:xfrm>
        </p:grpSpPr>
        <p:grpSp>
          <p:nvGrpSpPr>
            <p:cNvPr id="3318" name="Google Shape;3318;p47"/>
            <p:cNvGrpSpPr/>
            <p:nvPr/>
          </p:nvGrpSpPr>
          <p:grpSpPr>
            <a:xfrm>
              <a:off x="6944646" y="2545250"/>
              <a:ext cx="1245036" cy="593992"/>
              <a:chOff x="9852456" y="608434"/>
              <a:chExt cx="1245036" cy="593992"/>
            </a:xfrm>
          </p:grpSpPr>
          <p:sp>
            <p:nvSpPr>
              <p:cNvPr id="3319" name="Google Shape;3319;p47"/>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20" name="Google Shape;3320;p47"/>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sending process</a:t>
                </a:r>
                <a:endParaRPr/>
              </a:p>
            </p:txBody>
          </p:sp>
        </p:grpSp>
        <p:grpSp>
          <p:nvGrpSpPr>
            <p:cNvPr id="3321" name="Google Shape;3321;p47"/>
            <p:cNvGrpSpPr/>
            <p:nvPr/>
          </p:nvGrpSpPr>
          <p:grpSpPr>
            <a:xfrm>
              <a:off x="7541116" y="2997281"/>
              <a:ext cx="577241" cy="338554"/>
              <a:chOff x="9950444" y="999755"/>
              <a:chExt cx="577241" cy="338554"/>
            </a:xfrm>
          </p:grpSpPr>
          <p:sp>
            <p:nvSpPr>
              <p:cNvPr id="3322" name="Google Shape;3322;p47"/>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23" name="Google Shape;3323;p47"/>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324" name="Google Shape;3324;p47"/>
            <p:cNvGrpSpPr/>
            <p:nvPr/>
          </p:nvGrpSpPr>
          <p:grpSpPr>
            <a:xfrm>
              <a:off x="6677899" y="2425781"/>
              <a:ext cx="545509" cy="512284"/>
              <a:chOff x="-44" y="1473"/>
              <a:chExt cx="981" cy="1105"/>
            </a:xfrm>
          </p:grpSpPr>
          <p:pic>
            <p:nvPicPr>
              <p:cNvPr id="3325" name="Google Shape;3325;p4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3326" name="Google Shape;3326;p4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3327" name="Google Shape;3327;p47"/>
            <p:cNvGrpSpPr/>
            <p:nvPr/>
          </p:nvGrpSpPr>
          <p:grpSpPr>
            <a:xfrm>
              <a:off x="10189724" y="2496350"/>
              <a:ext cx="1245036" cy="593992"/>
              <a:chOff x="9852456" y="608434"/>
              <a:chExt cx="1245036" cy="593992"/>
            </a:xfrm>
          </p:grpSpPr>
          <p:sp>
            <p:nvSpPr>
              <p:cNvPr id="3328" name="Google Shape;3328;p47"/>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29" name="Google Shape;3329;p47"/>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receiving process</a:t>
                </a:r>
                <a:endParaRPr/>
              </a:p>
            </p:txBody>
          </p:sp>
        </p:grpSp>
        <p:grpSp>
          <p:nvGrpSpPr>
            <p:cNvPr id="3330" name="Google Shape;3330;p47"/>
            <p:cNvGrpSpPr/>
            <p:nvPr/>
          </p:nvGrpSpPr>
          <p:grpSpPr>
            <a:xfrm>
              <a:off x="10248853" y="2969571"/>
              <a:ext cx="577241" cy="338554"/>
              <a:chOff x="9678159" y="981583"/>
              <a:chExt cx="577241" cy="338554"/>
            </a:xfrm>
          </p:grpSpPr>
          <p:sp>
            <p:nvSpPr>
              <p:cNvPr id="3331" name="Google Shape;3331;p47"/>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32" name="Google Shape;3332;p47"/>
              <p:cNvSpPr txBox="1"/>
              <p:nvPr/>
            </p:nvSpPr>
            <p:spPr>
              <a:xfrm>
                <a:off x="9678159" y="981583"/>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333" name="Google Shape;3333;p47"/>
            <p:cNvGrpSpPr/>
            <p:nvPr/>
          </p:nvGrpSpPr>
          <p:grpSpPr>
            <a:xfrm>
              <a:off x="11287371" y="2364366"/>
              <a:ext cx="230514" cy="466725"/>
              <a:chOff x="4140" y="429"/>
              <a:chExt cx="1425" cy="2396"/>
            </a:xfrm>
          </p:grpSpPr>
          <p:sp>
            <p:nvSpPr>
              <p:cNvPr id="3334" name="Google Shape;3334;p4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35" name="Google Shape;3335;p47"/>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36" name="Google Shape;3336;p4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37" name="Google Shape;3337;p4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38" name="Google Shape;3338;p47"/>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339" name="Google Shape;3339;p47"/>
              <p:cNvGrpSpPr/>
              <p:nvPr/>
            </p:nvGrpSpPr>
            <p:grpSpPr>
              <a:xfrm>
                <a:off x="4751" y="667"/>
                <a:ext cx="580" cy="146"/>
                <a:chOff x="617" y="2567"/>
                <a:chExt cx="724" cy="140"/>
              </a:xfrm>
            </p:grpSpPr>
            <p:sp>
              <p:nvSpPr>
                <p:cNvPr id="3340" name="Google Shape;3340;p47"/>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41" name="Google Shape;3341;p47"/>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342" name="Google Shape;3342;p47"/>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343" name="Google Shape;3343;p47"/>
              <p:cNvGrpSpPr/>
              <p:nvPr/>
            </p:nvGrpSpPr>
            <p:grpSpPr>
              <a:xfrm>
                <a:off x="4745" y="996"/>
                <a:ext cx="580" cy="156"/>
                <a:chOff x="612" y="2570"/>
                <a:chExt cx="724" cy="162"/>
              </a:xfrm>
            </p:grpSpPr>
            <p:sp>
              <p:nvSpPr>
                <p:cNvPr id="3344" name="Google Shape;3344;p47"/>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45" name="Google Shape;3345;p47"/>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346" name="Google Shape;3346;p47"/>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47" name="Google Shape;3347;p47"/>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348" name="Google Shape;3348;p47"/>
              <p:cNvGrpSpPr/>
              <p:nvPr/>
            </p:nvGrpSpPr>
            <p:grpSpPr>
              <a:xfrm>
                <a:off x="4733" y="1627"/>
                <a:ext cx="586" cy="151"/>
                <a:chOff x="611" y="2568"/>
                <a:chExt cx="730" cy="139"/>
              </a:xfrm>
            </p:grpSpPr>
            <p:sp>
              <p:nvSpPr>
                <p:cNvPr id="3349" name="Google Shape;3349;p47"/>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50" name="Google Shape;3350;p47"/>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351" name="Google Shape;3351;p4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352" name="Google Shape;3352;p47"/>
              <p:cNvGrpSpPr/>
              <p:nvPr/>
            </p:nvGrpSpPr>
            <p:grpSpPr>
              <a:xfrm>
                <a:off x="4739" y="1325"/>
                <a:ext cx="580" cy="140"/>
                <a:chOff x="614" y="2566"/>
                <a:chExt cx="723" cy="140"/>
              </a:xfrm>
            </p:grpSpPr>
            <p:sp>
              <p:nvSpPr>
                <p:cNvPr id="3353" name="Google Shape;3353;p47"/>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54" name="Google Shape;3354;p47"/>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355" name="Google Shape;3355;p47"/>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56" name="Google Shape;3356;p4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57" name="Google Shape;3357;p4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58" name="Google Shape;3358;p47"/>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59" name="Google Shape;3359;p4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60" name="Google Shape;3360;p47"/>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61" name="Google Shape;3361;p47"/>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62" name="Google Shape;3362;p47"/>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63" name="Google Shape;3363;p47"/>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3364" name="Google Shape;3364;p47"/>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365" name="Google Shape;3365;p47"/>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3366" name="Google Shape;3366;p47"/>
            <p:cNvCxnSpPr/>
            <p:nvPr/>
          </p:nvCxnSpPr>
          <p:spPr>
            <a:xfrm>
              <a:off x="6584655" y="33189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367" name="Google Shape;3367;p47"/>
            <p:cNvCxnSpPr/>
            <p:nvPr/>
          </p:nvCxnSpPr>
          <p:spPr>
            <a:xfrm>
              <a:off x="10078299" y="3291191"/>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368" name="Google Shape;3368;p47"/>
            <p:cNvSpPr txBox="1"/>
            <p:nvPr/>
          </p:nvSpPr>
          <p:spPr>
            <a:xfrm>
              <a:off x="6226081" y="3037743"/>
              <a:ext cx="9942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application</a:t>
              </a:r>
              <a:endParaRPr sz="1800" b="0" i="0" u="none" strike="noStrike" cap="none">
                <a:solidFill>
                  <a:srgbClr val="000000"/>
                </a:solidFill>
                <a:latin typeface="Calibri"/>
                <a:ea typeface="Calibri"/>
                <a:cs typeface="Calibri"/>
                <a:sym typeface="Calibri"/>
              </a:endParaRPr>
            </a:p>
          </p:txBody>
        </p:sp>
        <p:sp>
          <p:nvSpPr>
            <p:cNvPr id="3369" name="Google Shape;3369;p47"/>
            <p:cNvSpPr txBox="1"/>
            <p:nvPr/>
          </p:nvSpPr>
          <p:spPr>
            <a:xfrm>
              <a:off x="6344394" y="3265491"/>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transport</a:t>
              </a:r>
              <a:endParaRPr sz="1800" b="0" i="0" u="none" strike="noStrike" cap="none">
                <a:solidFill>
                  <a:srgbClr val="000000"/>
                </a:solidFill>
                <a:latin typeface="Calibri"/>
                <a:ea typeface="Calibri"/>
                <a:cs typeface="Calibri"/>
                <a:sym typeface="Calibri"/>
              </a:endParaRPr>
            </a:p>
          </p:txBody>
        </p:sp>
        <p:sp>
          <p:nvSpPr>
            <p:cNvPr id="3370" name="Google Shape;3370;p47"/>
            <p:cNvSpPr txBox="1"/>
            <p:nvPr/>
          </p:nvSpPr>
          <p:spPr>
            <a:xfrm flipH="1">
              <a:off x="7109034" y="5998385"/>
              <a:ext cx="465717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reliable service </a:t>
              </a:r>
              <a:r>
                <a:rPr lang="en-US" sz="2400" b="0" i="1" u="none" strike="noStrike" cap="none">
                  <a:solidFill>
                    <a:srgbClr val="C00000"/>
                  </a:solidFill>
                  <a:latin typeface="Calibri"/>
                  <a:ea typeface="Calibri"/>
                  <a:cs typeface="Calibri"/>
                  <a:sym typeface="Calibri"/>
                </a:rPr>
                <a:t>implementation</a:t>
              </a:r>
              <a:endParaRPr/>
            </a:p>
          </p:txBody>
        </p:sp>
        <p:grpSp>
          <p:nvGrpSpPr>
            <p:cNvPr id="3371" name="Google Shape;3371;p47"/>
            <p:cNvGrpSpPr/>
            <p:nvPr/>
          </p:nvGrpSpPr>
          <p:grpSpPr>
            <a:xfrm>
              <a:off x="6573835" y="5301907"/>
              <a:ext cx="5250830" cy="481581"/>
              <a:chOff x="6737055" y="3471301"/>
              <a:chExt cx="5250830" cy="481581"/>
            </a:xfrm>
          </p:grpSpPr>
          <p:grpSp>
            <p:nvGrpSpPr>
              <p:cNvPr id="3372" name="Google Shape;3372;p47"/>
              <p:cNvGrpSpPr/>
              <p:nvPr/>
            </p:nvGrpSpPr>
            <p:grpSpPr>
              <a:xfrm>
                <a:off x="8324240" y="3583550"/>
                <a:ext cx="2044628" cy="369332"/>
                <a:chOff x="7504363" y="3155701"/>
                <a:chExt cx="2044628" cy="369332"/>
              </a:xfrm>
            </p:grpSpPr>
            <p:grpSp>
              <p:nvGrpSpPr>
                <p:cNvPr id="3373" name="Google Shape;3373;p47"/>
                <p:cNvGrpSpPr/>
                <p:nvPr/>
              </p:nvGrpSpPr>
              <p:grpSpPr>
                <a:xfrm>
                  <a:off x="7504363" y="3183676"/>
                  <a:ext cx="2003932" cy="306163"/>
                  <a:chOff x="1616358" y="2551230"/>
                  <a:chExt cx="2141698" cy="218510"/>
                </a:xfrm>
              </p:grpSpPr>
              <p:sp>
                <p:nvSpPr>
                  <p:cNvPr id="3374" name="Google Shape;3374;p47"/>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75" name="Google Shape;3375;p47"/>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76" name="Google Shape;3376;p47"/>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77" name="Google Shape;3377;p47"/>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3378" name="Google Shape;3378;p47"/>
                <p:cNvSpPr txBox="1"/>
                <p:nvPr/>
              </p:nvSpPr>
              <p:spPr>
                <a:xfrm>
                  <a:off x="7626477" y="3155701"/>
                  <a:ext cx="19225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unreliable channel</a:t>
                  </a:r>
                  <a:endParaRPr/>
                </a:p>
              </p:txBody>
            </p:sp>
          </p:grpSp>
          <p:cxnSp>
            <p:nvCxnSpPr>
              <p:cNvPr id="3379" name="Google Shape;3379;p47"/>
              <p:cNvCxnSpPr/>
              <p:nvPr/>
            </p:nvCxnSpPr>
            <p:spPr>
              <a:xfrm>
                <a:off x="6737055" y="34713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380" name="Google Shape;3380;p47"/>
              <p:cNvCxnSpPr/>
              <p:nvPr/>
            </p:nvCxnSpPr>
            <p:spPr>
              <a:xfrm>
                <a:off x="10299974" y="3471301"/>
                <a:ext cx="1687911" cy="0"/>
              </a:xfrm>
              <a:prstGeom prst="straightConnector1">
                <a:avLst/>
              </a:prstGeom>
              <a:noFill/>
              <a:ln w="22225" cap="flat" cmpd="sng">
                <a:solidFill>
                  <a:srgbClr val="C00000"/>
                </a:solidFill>
                <a:prstDash val="solid"/>
                <a:miter lim="800000"/>
                <a:headEnd type="none" w="sm" len="sm"/>
                <a:tailEnd type="none" w="sm" len="sm"/>
              </a:ln>
            </p:spPr>
          </p:cxnSp>
        </p:grpSp>
        <p:sp>
          <p:nvSpPr>
            <p:cNvPr id="3381" name="Google Shape;3381;p47"/>
            <p:cNvSpPr txBox="1"/>
            <p:nvPr/>
          </p:nvSpPr>
          <p:spPr>
            <a:xfrm>
              <a:off x="6413644" y="5279980"/>
              <a:ext cx="7943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800" b="0" i="0" u="none" strike="noStrike" cap="none">
                <a:solidFill>
                  <a:srgbClr val="000000"/>
                </a:solidFill>
                <a:latin typeface="Calibri"/>
                <a:ea typeface="Calibri"/>
                <a:cs typeface="Calibri"/>
                <a:sym typeface="Calibri"/>
              </a:endParaRPr>
            </a:p>
          </p:txBody>
        </p:sp>
        <p:sp>
          <p:nvSpPr>
            <p:cNvPr id="3382" name="Google Shape;3382;p47"/>
            <p:cNvSpPr txBox="1"/>
            <p:nvPr/>
          </p:nvSpPr>
          <p:spPr>
            <a:xfrm>
              <a:off x="6358993" y="5023850"/>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transport</a:t>
              </a:r>
              <a:endParaRPr sz="1800" b="0" i="0" u="none" strike="noStrike" cap="none">
                <a:solidFill>
                  <a:srgbClr val="000000"/>
                </a:solidFill>
                <a:latin typeface="Calibri"/>
                <a:ea typeface="Calibri"/>
                <a:cs typeface="Calibri"/>
                <a:sym typeface="Calibri"/>
              </a:endParaRPr>
            </a:p>
          </p:txBody>
        </p:sp>
        <p:cxnSp>
          <p:nvCxnSpPr>
            <p:cNvPr id="3383" name="Google Shape;3383;p47"/>
            <p:cNvCxnSpPr/>
            <p:nvPr/>
          </p:nvCxnSpPr>
          <p:spPr>
            <a:xfrm>
              <a:off x="7532988" y="3216212"/>
              <a:ext cx="0" cy="403537"/>
            </a:xfrm>
            <a:prstGeom prst="straightConnector1">
              <a:avLst/>
            </a:prstGeom>
            <a:noFill/>
            <a:ln w="47625" cap="flat" cmpd="sng">
              <a:solidFill>
                <a:schemeClr val="accent1"/>
              </a:solidFill>
              <a:prstDash val="solid"/>
              <a:miter lim="800000"/>
              <a:headEnd type="none" w="sm" len="sm"/>
              <a:tailEnd type="triangle" w="med" len="med"/>
            </a:ln>
          </p:spPr>
        </p:cxnSp>
        <p:cxnSp>
          <p:nvCxnSpPr>
            <p:cNvPr id="3384" name="Google Shape;3384;p47"/>
            <p:cNvCxnSpPr/>
            <p:nvPr/>
          </p:nvCxnSpPr>
          <p:spPr>
            <a:xfrm rot="10800000">
              <a:off x="10867079" y="3152635"/>
              <a:ext cx="0" cy="439404"/>
            </a:xfrm>
            <a:prstGeom prst="straightConnector1">
              <a:avLst/>
            </a:prstGeom>
            <a:noFill/>
            <a:ln w="47625" cap="flat" cmpd="sng">
              <a:solidFill>
                <a:schemeClr val="accent1"/>
              </a:solidFill>
              <a:prstDash val="solid"/>
              <a:miter lim="800000"/>
              <a:headEnd type="none" w="sm" len="sm"/>
              <a:tailEnd type="triangle" w="med" len="med"/>
            </a:ln>
          </p:spPr>
        </p:cxnSp>
        <p:sp>
          <p:nvSpPr>
            <p:cNvPr id="3385" name="Google Shape;3385;p47"/>
            <p:cNvSpPr txBox="1"/>
            <p:nvPr/>
          </p:nvSpPr>
          <p:spPr>
            <a:xfrm>
              <a:off x="6584496" y="3824138"/>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sender-side of</a:t>
              </a:r>
              <a:endParaRPr/>
            </a:p>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reliable data transfer protocol</a:t>
              </a:r>
              <a:endParaRPr/>
            </a:p>
          </p:txBody>
        </p:sp>
        <p:sp>
          <p:nvSpPr>
            <p:cNvPr id="3386" name="Google Shape;3386;p47"/>
            <p:cNvSpPr txBox="1"/>
            <p:nvPr/>
          </p:nvSpPr>
          <p:spPr>
            <a:xfrm>
              <a:off x="9914975" y="3826493"/>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receiver-side</a:t>
              </a:r>
              <a:endParaRPr/>
            </a:p>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of reliable data transfer protocol</a:t>
              </a:r>
              <a:endParaRPr/>
            </a:p>
          </p:txBody>
        </p:sp>
        <p:grpSp>
          <p:nvGrpSpPr>
            <p:cNvPr id="3387" name="Google Shape;3387;p47"/>
            <p:cNvGrpSpPr/>
            <p:nvPr/>
          </p:nvGrpSpPr>
          <p:grpSpPr>
            <a:xfrm>
              <a:off x="7535361" y="5023850"/>
              <a:ext cx="632009" cy="632009"/>
              <a:chOff x="7408199" y="4955748"/>
              <a:chExt cx="632009" cy="632009"/>
            </a:xfrm>
          </p:grpSpPr>
          <p:cxnSp>
            <p:nvCxnSpPr>
              <p:cNvPr id="3388" name="Google Shape;3388;p47"/>
              <p:cNvCxnSpPr/>
              <p:nvPr/>
            </p:nvCxnSpPr>
            <p:spPr>
              <a:xfrm>
                <a:off x="7417790" y="4955748"/>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389" name="Google Shape;3389;p47"/>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nvGrpSpPr>
            <p:cNvPr id="3390" name="Google Shape;3390;p47"/>
            <p:cNvGrpSpPr/>
            <p:nvPr/>
          </p:nvGrpSpPr>
          <p:grpSpPr>
            <a:xfrm rot="-5400000">
              <a:off x="10248530" y="5019008"/>
              <a:ext cx="632009" cy="632009"/>
              <a:chOff x="7408199" y="4948974"/>
              <a:chExt cx="632009" cy="632009"/>
            </a:xfrm>
          </p:grpSpPr>
          <p:cxnSp>
            <p:nvCxnSpPr>
              <p:cNvPr id="3391" name="Google Shape;3391;p47"/>
              <p:cNvCxnSpPr/>
              <p:nvPr/>
            </p:nvCxnSpPr>
            <p:spPr>
              <a:xfrm>
                <a:off x="7427960" y="4948974"/>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392" name="Google Shape;3392;p47"/>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grpSp>
        <p:nvGrpSpPr>
          <p:cNvPr id="3393" name="Google Shape;3393;p47"/>
          <p:cNvGrpSpPr/>
          <p:nvPr/>
        </p:nvGrpSpPr>
        <p:grpSpPr>
          <a:xfrm>
            <a:off x="1042183" y="3581463"/>
            <a:ext cx="8970256" cy="2246769"/>
            <a:chOff x="1042183" y="4044925"/>
            <a:chExt cx="8970256" cy="2246769"/>
          </a:xfrm>
        </p:grpSpPr>
        <p:sp>
          <p:nvSpPr>
            <p:cNvPr id="3394" name="Google Shape;3394;p47"/>
            <p:cNvSpPr txBox="1"/>
            <p:nvPr/>
          </p:nvSpPr>
          <p:spPr>
            <a:xfrm>
              <a:off x="1042183" y="4044925"/>
              <a:ext cx="4815357"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Sender, receiver do </a:t>
              </a:r>
              <a:r>
                <a:rPr lang="en-US" sz="2800" b="0" i="1" u="none" strike="noStrike" cap="none">
                  <a:solidFill>
                    <a:srgbClr val="000000"/>
                  </a:solidFill>
                  <a:latin typeface="Calibri"/>
                  <a:ea typeface="Calibri"/>
                  <a:cs typeface="Calibri"/>
                  <a:sym typeface="Calibri"/>
                </a:rPr>
                <a:t>not</a:t>
              </a:r>
              <a:r>
                <a:rPr lang="en-US" sz="2800" b="0" i="0" u="none" strike="noStrike" cap="none">
                  <a:solidFill>
                    <a:srgbClr val="000000"/>
                  </a:solidFill>
                  <a:latin typeface="Calibri"/>
                  <a:ea typeface="Calibri"/>
                  <a:cs typeface="Calibri"/>
                  <a:sym typeface="Calibri"/>
                </a:rPr>
                <a:t> know the “state” of each other, e.g., was a message received?</a:t>
              </a:r>
              <a:endParaRPr/>
            </a:p>
            <a:p>
              <a:pPr marL="457200" marR="0" lvl="0" indent="-457200" algn="l" rtl="0">
                <a:lnSpc>
                  <a:spcPct val="100000"/>
                </a:lnSpc>
                <a:spcBef>
                  <a:spcPts val="0"/>
                </a:spcBef>
                <a:spcAft>
                  <a:spcPts val="0"/>
                </a:spcAft>
                <a:buClr>
                  <a:srgbClr val="0013A3"/>
                </a:buClr>
                <a:buSzPts val="2800"/>
                <a:buFont typeface="Noto Sans Symbols"/>
                <a:buChar char="▪"/>
              </a:pPr>
              <a:r>
                <a:rPr lang="en-US" sz="2800" b="0" i="0" u="none" strike="noStrike" cap="none">
                  <a:solidFill>
                    <a:srgbClr val="000000"/>
                  </a:solidFill>
                  <a:latin typeface="Calibri"/>
                  <a:ea typeface="Calibri"/>
                  <a:cs typeface="Calibri"/>
                  <a:sym typeface="Calibri"/>
                </a:rPr>
                <a:t>unless communicated via a message</a:t>
              </a:r>
              <a:endParaRPr/>
            </a:p>
          </p:txBody>
        </p:sp>
        <p:cxnSp>
          <p:nvCxnSpPr>
            <p:cNvPr id="3395" name="Google Shape;3395;p47"/>
            <p:cNvCxnSpPr/>
            <p:nvPr/>
          </p:nvCxnSpPr>
          <p:spPr>
            <a:xfrm flipH="1">
              <a:off x="5799610" y="4167212"/>
              <a:ext cx="1091351" cy="1001120"/>
            </a:xfrm>
            <a:prstGeom prst="straightConnector1">
              <a:avLst/>
            </a:prstGeom>
            <a:noFill/>
            <a:ln w="9525" cap="flat" cmpd="sng">
              <a:solidFill>
                <a:srgbClr val="FF0000"/>
              </a:solidFill>
              <a:prstDash val="solid"/>
              <a:miter lim="800000"/>
              <a:headEnd type="none" w="sm" len="sm"/>
              <a:tailEnd type="none" w="sm" len="sm"/>
            </a:ln>
          </p:spPr>
        </p:cxnSp>
        <p:cxnSp>
          <p:nvCxnSpPr>
            <p:cNvPr id="3396" name="Google Shape;3396;p47"/>
            <p:cNvCxnSpPr/>
            <p:nvPr/>
          </p:nvCxnSpPr>
          <p:spPr>
            <a:xfrm flipH="1">
              <a:off x="5800941" y="4291381"/>
              <a:ext cx="4211498" cy="886357"/>
            </a:xfrm>
            <a:prstGeom prst="straightConnector1">
              <a:avLst/>
            </a:prstGeom>
            <a:noFill/>
            <a:ln w="9525" cap="flat" cmpd="sng">
              <a:solidFill>
                <a:srgbClr val="FF0000"/>
              </a:solidFill>
              <a:prstDash val="solid"/>
              <a:miter lim="800000"/>
              <a:headEnd type="none" w="sm" len="sm"/>
              <a:tailEnd type="none" w="sm" len="sm"/>
            </a:ln>
          </p:spPr>
        </p:cxnSp>
      </p:grpSp>
      <p:sp>
        <p:nvSpPr>
          <p:cNvPr id="3397" name="Google Shape;3397;p47"/>
          <p:cNvSpPr/>
          <p:nvPr/>
        </p:nvSpPr>
        <p:spPr>
          <a:xfrm>
            <a:off x="6586778" y="3177152"/>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98" name="Google Shape;3398;p47"/>
          <p:cNvSpPr/>
          <p:nvPr/>
        </p:nvSpPr>
        <p:spPr>
          <a:xfrm>
            <a:off x="9885335" y="3174569"/>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399" name="Google Shape;3399;p47" descr="A shower curtain&#10;&#10;Description automatically generated"/>
          <p:cNvPicPr preferRelativeResize="0"/>
          <p:nvPr/>
        </p:nvPicPr>
        <p:blipFill rotWithShape="1">
          <a:blip r:embed="rId4">
            <a:alphaModFix/>
          </a:blip>
          <a:srcRect/>
          <a:stretch/>
        </p:blipFill>
        <p:spPr>
          <a:xfrm>
            <a:off x="8292476" y="1291955"/>
            <a:ext cx="1976012" cy="4393769"/>
          </a:xfrm>
          <a:prstGeom prst="rect">
            <a:avLst/>
          </a:prstGeom>
          <a:noFill/>
          <a:ln>
            <a:noFill/>
          </a:ln>
        </p:spPr>
      </p:pic>
      <p:pic>
        <p:nvPicPr>
          <p:cNvPr id="3400" name="Google Shape;3400;p47" descr="A shower curtain&#10;&#10;Description automatically generated"/>
          <p:cNvPicPr preferRelativeResize="0"/>
          <p:nvPr/>
        </p:nvPicPr>
        <p:blipFill rotWithShape="1">
          <a:blip r:embed="rId4">
            <a:alphaModFix/>
          </a:blip>
          <a:srcRect/>
          <a:stretch/>
        </p:blipFill>
        <p:spPr>
          <a:xfrm>
            <a:off x="8219289" y="1165171"/>
            <a:ext cx="3972711" cy="4579749"/>
          </a:xfrm>
          <a:prstGeom prst="rect">
            <a:avLst/>
          </a:prstGeom>
          <a:noFill/>
          <a:ln>
            <a:noFill/>
          </a:ln>
        </p:spPr>
      </p:pic>
      <p:sp>
        <p:nvSpPr>
          <p:cNvPr id="3401" name="Google Shape;3401;p4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93"/>
                                        </p:tgtEl>
                                        <p:attrNameLst>
                                          <p:attrName>style.visibility</p:attrName>
                                        </p:attrNameLst>
                                      </p:cBhvr>
                                      <p:to>
                                        <p:strVal val="visible"/>
                                      </p:to>
                                    </p:set>
                                    <p:animEffect transition="in" filter="fade">
                                      <p:cBhvr>
                                        <p:cTn id="7" dur="1000"/>
                                        <p:tgtEl>
                                          <p:spTgt spid="33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99"/>
                                        </p:tgtEl>
                                        <p:attrNameLst>
                                          <p:attrName>style.visibility</p:attrName>
                                        </p:attrNameLst>
                                      </p:cBhvr>
                                      <p:to>
                                        <p:strVal val="visible"/>
                                      </p:to>
                                    </p:set>
                                    <p:animEffect transition="in" filter="fade">
                                      <p:cBhvr>
                                        <p:cTn id="12" dur="500"/>
                                        <p:tgtEl>
                                          <p:spTgt spid="33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00"/>
                                        </p:tgtEl>
                                        <p:attrNameLst>
                                          <p:attrName>style.visibility</p:attrName>
                                        </p:attrNameLst>
                                      </p:cBhvr>
                                      <p:to>
                                        <p:strVal val="visible"/>
                                      </p:to>
                                    </p:set>
                                    <p:animEffect transition="in" filter="fade">
                                      <p:cBhvr>
                                        <p:cTn id="17" dur="1000"/>
                                        <p:tgtEl>
                                          <p:spTgt spid="3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06"/>
        <p:cNvGrpSpPr/>
        <p:nvPr/>
      </p:nvGrpSpPr>
      <p:grpSpPr>
        <a:xfrm>
          <a:off x="0" y="0"/>
          <a:ext cx="0" cy="0"/>
          <a:chOff x="0" y="0"/>
          <a:chExt cx="0" cy="0"/>
        </a:xfrm>
      </p:grpSpPr>
      <p:sp>
        <p:nvSpPr>
          <p:cNvPr id="3407" name="Google Shape;3407;p4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Reliable data transfer protocol (rdt): interfaces</a:t>
            </a:r>
            <a:endParaRPr/>
          </a:p>
        </p:txBody>
      </p:sp>
      <p:grpSp>
        <p:nvGrpSpPr>
          <p:cNvPr id="3408" name="Google Shape;3408;p48"/>
          <p:cNvGrpSpPr/>
          <p:nvPr/>
        </p:nvGrpSpPr>
        <p:grpSpPr>
          <a:xfrm>
            <a:off x="2579501" y="2165159"/>
            <a:ext cx="7088417" cy="3419122"/>
            <a:chOff x="2293693" y="1943479"/>
            <a:chExt cx="7088417" cy="3419122"/>
          </a:xfrm>
        </p:grpSpPr>
        <p:grpSp>
          <p:nvGrpSpPr>
            <p:cNvPr id="3409" name="Google Shape;3409;p48"/>
            <p:cNvGrpSpPr/>
            <p:nvPr/>
          </p:nvGrpSpPr>
          <p:grpSpPr>
            <a:xfrm>
              <a:off x="3481010" y="2124363"/>
              <a:ext cx="1245036" cy="593992"/>
              <a:chOff x="9852456" y="608434"/>
              <a:chExt cx="1245036" cy="593992"/>
            </a:xfrm>
          </p:grpSpPr>
          <p:sp>
            <p:nvSpPr>
              <p:cNvPr id="3410" name="Google Shape;3410;p48"/>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11" name="Google Shape;3411;p48"/>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sending process</a:t>
                </a:r>
                <a:endParaRPr/>
              </a:p>
            </p:txBody>
          </p:sp>
        </p:grpSp>
        <p:grpSp>
          <p:nvGrpSpPr>
            <p:cNvPr id="3412" name="Google Shape;3412;p48"/>
            <p:cNvGrpSpPr/>
            <p:nvPr/>
          </p:nvGrpSpPr>
          <p:grpSpPr>
            <a:xfrm>
              <a:off x="4077480" y="2576394"/>
              <a:ext cx="577241" cy="338554"/>
              <a:chOff x="9950444" y="999755"/>
              <a:chExt cx="577241" cy="338554"/>
            </a:xfrm>
          </p:grpSpPr>
          <p:sp>
            <p:nvSpPr>
              <p:cNvPr id="3413" name="Google Shape;3413;p48"/>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14" name="Google Shape;3414;p48"/>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415" name="Google Shape;3415;p48"/>
            <p:cNvGrpSpPr/>
            <p:nvPr/>
          </p:nvGrpSpPr>
          <p:grpSpPr>
            <a:xfrm>
              <a:off x="3214263" y="2004894"/>
              <a:ext cx="545509" cy="512284"/>
              <a:chOff x="-44" y="1473"/>
              <a:chExt cx="981" cy="1105"/>
            </a:xfrm>
          </p:grpSpPr>
          <p:pic>
            <p:nvPicPr>
              <p:cNvPr id="3416" name="Google Shape;3416;p4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3417" name="Google Shape;3417;p4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3418" name="Google Shape;3418;p48"/>
            <p:cNvGrpSpPr/>
            <p:nvPr/>
          </p:nvGrpSpPr>
          <p:grpSpPr>
            <a:xfrm>
              <a:off x="6726088" y="2075463"/>
              <a:ext cx="1245036" cy="593992"/>
              <a:chOff x="9852456" y="608434"/>
              <a:chExt cx="1245036" cy="593992"/>
            </a:xfrm>
          </p:grpSpPr>
          <p:sp>
            <p:nvSpPr>
              <p:cNvPr id="3419" name="Google Shape;3419;p48"/>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20" name="Google Shape;3420;p48"/>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receiving process</a:t>
                </a:r>
                <a:endParaRPr/>
              </a:p>
            </p:txBody>
          </p:sp>
        </p:grpSp>
        <p:grpSp>
          <p:nvGrpSpPr>
            <p:cNvPr id="3421" name="Google Shape;3421;p48"/>
            <p:cNvGrpSpPr/>
            <p:nvPr/>
          </p:nvGrpSpPr>
          <p:grpSpPr>
            <a:xfrm>
              <a:off x="6785217" y="2548684"/>
              <a:ext cx="577241" cy="338554"/>
              <a:chOff x="9678159" y="981583"/>
              <a:chExt cx="577241" cy="338554"/>
            </a:xfrm>
          </p:grpSpPr>
          <p:sp>
            <p:nvSpPr>
              <p:cNvPr id="3422" name="Google Shape;3422;p48"/>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23" name="Google Shape;3423;p48"/>
              <p:cNvSpPr txBox="1"/>
              <p:nvPr/>
            </p:nvSpPr>
            <p:spPr>
              <a:xfrm>
                <a:off x="9678159" y="981583"/>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424" name="Google Shape;3424;p48"/>
            <p:cNvGrpSpPr/>
            <p:nvPr/>
          </p:nvGrpSpPr>
          <p:grpSpPr>
            <a:xfrm>
              <a:off x="7823735" y="1943479"/>
              <a:ext cx="230514" cy="466725"/>
              <a:chOff x="4140" y="429"/>
              <a:chExt cx="1425" cy="2396"/>
            </a:xfrm>
          </p:grpSpPr>
          <p:sp>
            <p:nvSpPr>
              <p:cNvPr id="3425" name="Google Shape;3425;p4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26" name="Google Shape;3426;p48"/>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27" name="Google Shape;3427;p4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28" name="Google Shape;3428;p4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29" name="Google Shape;3429;p48"/>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430" name="Google Shape;3430;p48"/>
              <p:cNvGrpSpPr/>
              <p:nvPr/>
            </p:nvGrpSpPr>
            <p:grpSpPr>
              <a:xfrm>
                <a:off x="4751" y="667"/>
                <a:ext cx="580" cy="146"/>
                <a:chOff x="617" y="2567"/>
                <a:chExt cx="724" cy="140"/>
              </a:xfrm>
            </p:grpSpPr>
            <p:sp>
              <p:nvSpPr>
                <p:cNvPr id="3431" name="Google Shape;3431;p48"/>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32" name="Google Shape;3432;p48"/>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433" name="Google Shape;3433;p48"/>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434" name="Google Shape;3434;p48"/>
              <p:cNvGrpSpPr/>
              <p:nvPr/>
            </p:nvGrpSpPr>
            <p:grpSpPr>
              <a:xfrm>
                <a:off x="4745" y="996"/>
                <a:ext cx="580" cy="156"/>
                <a:chOff x="612" y="2570"/>
                <a:chExt cx="724" cy="162"/>
              </a:xfrm>
            </p:grpSpPr>
            <p:sp>
              <p:nvSpPr>
                <p:cNvPr id="3435" name="Google Shape;3435;p48"/>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36" name="Google Shape;3436;p48"/>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437" name="Google Shape;3437;p48"/>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38" name="Google Shape;3438;p48"/>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439" name="Google Shape;3439;p48"/>
              <p:cNvGrpSpPr/>
              <p:nvPr/>
            </p:nvGrpSpPr>
            <p:grpSpPr>
              <a:xfrm>
                <a:off x="4733" y="1627"/>
                <a:ext cx="586" cy="151"/>
                <a:chOff x="611" y="2568"/>
                <a:chExt cx="730" cy="139"/>
              </a:xfrm>
            </p:grpSpPr>
            <p:sp>
              <p:nvSpPr>
                <p:cNvPr id="3440" name="Google Shape;3440;p48"/>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41" name="Google Shape;3441;p48"/>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442" name="Google Shape;3442;p4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443" name="Google Shape;3443;p48"/>
              <p:cNvGrpSpPr/>
              <p:nvPr/>
            </p:nvGrpSpPr>
            <p:grpSpPr>
              <a:xfrm>
                <a:off x="4739" y="1325"/>
                <a:ext cx="580" cy="140"/>
                <a:chOff x="614" y="2566"/>
                <a:chExt cx="723" cy="140"/>
              </a:xfrm>
            </p:grpSpPr>
            <p:sp>
              <p:nvSpPr>
                <p:cNvPr id="3444" name="Google Shape;3444;p48"/>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45" name="Google Shape;3445;p48"/>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446" name="Google Shape;3446;p48"/>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47" name="Google Shape;3447;p4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48" name="Google Shape;3448;p4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49" name="Google Shape;3449;p48"/>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50" name="Google Shape;3450;p4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51" name="Google Shape;3451;p48"/>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52" name="Google Shape;3452;p48"/>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53" name="Google Shape;3453;p48"/>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54" name="Google Shape;3454;p48"/>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3455" name="Google Shape;3455;p48"/>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456" name="Google Shape;3456;p48"/>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cxnSp>
          <p:nvCxnSpPr>
            <p:cNvPr id="3457" name="Google Shape;3457;p48"/>
            <p:cNvCxnSpPr/>
            <p:nvPr/>
          </p:nvCxnSpPr>
          <p:spPr>
            <a:xfrm>
              <a:off x="3121019" y="2898014"/>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458" name="Google Shape;3458;p48"/>
            <p:cNvCxnSpPr/>
            <p:nvPr/>
          </p:nvCxnSpPr>
          <p:spPr>
            <a:xfrm>
              <a:off x="6614663" y="2870304"/>
              <a:ext cx="1687911" cy="0"/>
            </a:xfrm>
            <a:prstGeom prst="straightConnector1">
              <a:avLst/>
            </a:prstGeom>
            <a:noFill/>
            <a:ln w="22225" cap="flat" cmpd="sng">
              <a:solidFill>
                <a:srgbClr val="C00000"/>
              </a:solidFill>
              <a:prstDash val="solid"/>
              <a:miter lim="800000"/>
              <a:headEnd type="none" w="sm" len="sm"/>
              <a:tailEnd type="none" w="sm" len="sm"/>
            </a:ln>
          </p:spPr>
        </p:cxnSp>
        <p:grpSp>
          <p:nvGrpSpPr>
            <p:cNvPr id="3459" name="Google Shape;3459;p48"/>
            <p:cNvGrpSpPr/>
            <p:nvPr/>
          </p:nvGrpSpPr>
          <p:grpSpPr>
            <a:xfrm>
              <a:off x="3110199" y="4881020"/>
              <a:ext cx="5250830" cy="481581"/>
              <a:chOff x="6737055" y="3471301"/>
              <a:chExt cx="5250830" cy="481581"/>
            </a:xfrm>
          </p:grpSpPr>
          <p:grpSp>
            <p:nvGrpSpPr>
              <p:cNvPr id="3460" name="Google Shape;3460;p48"/>
              <p:cNvGrpSpPr/>
              <p:nvPr/>
            </p:nvGrpSpPr>
            <p:grpSpPr>
              <a:xfrm>
                <a:off x="8324240" y="3583550"/>
                <a:ext cx="2044628" cy="369332"/>
                <a:chOff x="7504363" y="3155701"/>
                <a:chExt cx="2044628" cy="369332"/>
              </a:xfrm>
            </p:grpSpPr>
            <p:grpSp>
              <p:nvGrpSpPr>
                <p:cNvPr id="3461" name="Google Shape;3461;p48"/>
                <p:cNvGrpSpPr/>
                <p:nvPr/>
              </p:nvGrpSpPr>
              <p:grpSpPr>
                <a:xfrm>
                  <a:off x="7504363" y="3183676"/>
                  <a:ext cx="2003932" cy="306163"/>
                  <a:chOff x="1616358" y="2551230"/>
                  <a:chExt cx="2141698" cy="218510"/>
                </a:xfrm>
              </p:grpSpPr>
              <p:sp>
                <p:nvSpPr>
                  <p:cNvPr id="3462" name="Google Shape;3462;p48"/>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63" name="Google Shape;3463;p48"/>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64" name="Google Shape;3464;p48"/>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65" name="Google Shape;3465;p48"/>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3466" name="Google Shape;3466;p48"/>
                <p:cNvSpPr txBox="1"/>
                <p:nvPr/>
              </p:nvSpPr>
              <p:spPr>
                <a:xfrm>
                  <a:off x="7626477" y="3155701"/>
                  <a:ext cx="19225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unreliable channel</a:t>
                  </a:r>
                  <a:endParaRPr/>
                </a:p>
              </p:txBody>
            </p:sp>
          </p:grpSp>
          <p:cxnSp>
            <p:nvCxnSpPr>
              <p:cNvPr id="3467" name="Google Shape;3467;p48"/>
              <p:cNvCxnSpPr/>
              <p:nvPr/>
            </p:nvCxnSpPr>
            <p:spPr>
              <a:xfrm>
                <a:off x="6737055" y="34713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468" name="Google Shape;3468;p48"/>
              <p:cNvCxnSpPr/>
              <p:nvPr/>
            </p:nvCxnSpPr>
            <p:spPr>
              <a:xfrm>
                <a:off x="10299974" y="3471301"/>
                <a:ext cx="1687911" cy="0"/>
              </a:xfrm>
              <a:prstGeom prst="straightConnector1">
                <a:avLst/>
              </a:prstGeom>
              <a:noFill/>
              <a:ln w="22225" cap="flat" cmpd="sng">
                <a:solidFill>
                  <a:srgbClr val="C00000"/>
                </a:solidFill>
                <a:prstDash val="solid"/>
                <a:miter lim="800000"/>
                <a:headEnd type="none" w="sm" len="sm"/>
                <a:tailEnd type="none" w="sm" len="sm"/>
              </a:ln>
            </p:spPr>
          </p:cxnSp>
        </p:grpSp>
        <p:cxnSp>
          <p:nvCxnSpPr>
            <p:cNvPr id="3469" name="Google Shape;3469;p48"/>
            <p:cNvCxnSpPr/>
            <p:nvPr/>
          </p:nvCxnSpPr>
          <p:spPr>
            <a:xfrm>
              <a:off x="4069352" y="2795325"/>
              <a:ext cx="0" cy="403537"/>
            </a:xfrm>
            <a:prstGeom prst="straightConnector1">
              <a:avLst/>
            </a:prstGeom>
            <a:noFill/>
            <a:ln w="47625" cap="flat" cmpd="sng">
              <a:solidFill>
                <a:schemeClr val="accent1"/>
              </a:solidFill>
              <a:prstDash val="solid"/>
              <a:miter lim="800000"/>
              <a:headEnd type="none" w="sm" len="sm"/>
              <a:tailEnd type="triangle" w="med" len="med"/>
            </a:ln>
          </p:spPr>
        </p:cxnSp>
        <p:cxnSp>
          <p:nvCxnSpPr>
            <p:cNvPr id="3470" name="Google Shape;3470;p48"/>
            <p:cNvCxnSpPr/>
            <p:nvPr/>
          </p:nvCxnSpPr>
          <p:spPr>
            <a:xfrm rot="10800000">
              <a:off x="7403443" y="2731748"/>
              <a:ext cx="0" cy="439404"/>
            </a:xfrm>
            <a:prstGeom prst="straightConnector1">
              <a:avLst/>
            </a:prstGeom>
            <a:noFill/>
            <a:ln w="47625" cap="flat" cmpd="sng">
              <a:solidFill>
                <a:schemeClr val="accent1"/>
              </a:solidFill>
              <a:prstDash val="solid"/>
              <a:miter lim="800000"/>
              <a:headEnd type="none" w="sm" len="sm"/>
              <a:tailEnd type="triangle" w="med" len="med"/>
            </a:ln>
          </p:spPr>
        </p:cxnSp>
        <p:sp>
          <p:nvSpPr>
            <p:cNvPr id="3471" name="Google Shape;3471;p48"/>
            <p:cNvSpPr txBox="1"/>
            <p:nvPr/>
          </p:nvSpPr>
          <p:spPr>
            <a:xfrm>
              <a:off x="3042206" y="3300756"/>
              <a:ext cx="2001038" cy="108952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sender-side</a:t>
              </a:r>
              <a:endParaRPr/>
            </a:p>
            <a:p>
              <a:pPr marL="0" marR="0" lvl="0" indent="0" algn="ctr" rtl="0">
                <a:lnSpc>
                  <a:spcPct val="9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implementation</a:t>
              </a:r>
              <a:r>
                <a:rPr lang="en-US" sz="1800" b="0" i="0" u="none" strike="noStrike" cap="none">
                  <a:solidFill>
                    <a:srgbClr val="000000"/>
                  </a:solidFill>
                  <a:latin typeface="Calibri"/>
                  <a:ea typeface="Calibri"/>
                  <a:cs typeface="Calibri"/>
                  <a:sym typeface="Calibri"/>
                </a:rPr>
                <a:t> of </a:t>
              </a:r>
              <a:r>
                <a:rPr lang="en-US" sz="1800" b="0" i="0" u="none" strike="noStrike" cap="none">
                  <a:solidFill>
                    <a:srgbClr val="000000"/>
                  </a:solidFill>
                  <a:latin typeface="Courier"/>
                  <a:ea typeface="Courier"/>
                  <a:cs typeface="Courier"/>
                  <a:sym typeface="Courier"/>
                </a:rPr>
                <a:t>rdt</a:t>
              </a:r>
              <a:r>
                <a:rPr lang="en-US" sz="1800" b="0" i="0" u="none" strike="noStrike" cap="none">
                  <a:solidFill>
                    <a:srgbClr val="000000"/>
                  </a:solidFill>
                  <a:latin typeface="Calibri"/>
                  <a:ea typeface="Calibri"/>
                  <a:cs typeface="Calibri"/>
                  <a:sym typeface="Calibri"/>
                </a:rPr>
                <a:t> reliable data transfer protocol</a:t>
              </a:r>
              <a:endParaRPr/>
            </a:p>
          </p:txBody>
        </p:sp>
        <p:sp>
          <p:nvSpPr>
            <p:cNvPr id="3472" name="Google Shape;3472;p48"/>
            <p:cNvSpPr txBox="1"/>
            <p:nvPr/>
          </p:nvSpPr>
          <p:spPr>
            <a:xfrm>
              <a:off x="6413059" y="3328511"/>
              <a:ext cx="2001033" cy="108952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receiver-side</a:t>
              </a:r>
              <a:endParaRPr/>
            </a:p>
            <a:p>
              <a:pPr marL="0" marR="0" lvl="0" indent="0" algn="ctr" rtl="0">
                <a:lnSpc>
                  <a:spcPct val="9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implementation</a:t>
              </a:r>
              <a:r>
                <a:rPr lang="en-US" sz="1800" b="0" i="0" u="none" strike="noStrike" cap="none">
                  <a:solidFill>
                    <a:srgbClr val="000000"/>
                  </a:solidFill>
                  <a:latin typeface="Calibri"/>
                  <a:ea typeface="Calibri"/>
                  <a:cs typeface="Calibri"/>
                  <a:sym typeface="Calibri"/>
                </a:rPr>
                <a:t> of </a:t>
              </a:r>
              <a:r>
                <a:rPr lang="en-US" sz="1800" b="0" i="0" u="none" strike="noStrike" cap="none">
                  <a:solidFill>
                    <a:srgbClr val="000000"/>
                  </a:solidFill>
                  <a:latin typeface="Courier"/>
                  <a:ea typeface="Courier"/>
                  <a:cs typeface="Courier"/>
                  <a:sym typeface="Courier"/>
                </a:rPr>
                <a:t>rdt </a:t>
              </a:r>
              <a:r>
                <a:rPr lang="en-US" sz="1800" b="0" i="0" u="none" strike="noStrike" cap="none">
                  <a:solidFill>
                    <a:srgbClr val="000000"/>
                  </a:solidFill>
                  <a:latin typeface="Calibri"/>
                  <a:ea typeface="Calibri"/>
                  <a:cs typeface="Calibri"/>
                  <a:sym typeface="Calibri"/>
                </a:rPr>
                <a:t>reliable data transfer protocol</a:t>
              </a:r>
              <a:endParaRPr/>
            </a:p>
          </p:txBody>
        </p:sp>
        <p:grpSp>
          <p:nvGrpSpPr>
            <p:cNvPr id="3473" name="Google Shape;3473;p48"/>
            <p:cNvGrpSpPr/>
            <p:nvPr/>
          </p:nvGrpSpPr>
          <p:grpSpPr>
            <a:xfrm>
              <a:off x="4071725" y="4602963"/>
              <a:ext cx="632009" cy="632009"/>
              <a:chOff x="7408199" y="4955748"/>
              <a:chExt cx="632009" cy="632009"/>
            </a:xfrm>
          </p:grpSpPr>
          <p:cxnSp>
            <p:nvCxnSpPr>
              <p:cNvPr id="3474" name="Google Shape;3474;p48"/>
              <p:cNvCxnSpPr/>
              <p:nvPr/>
            </p:nvCxnSpPr>
            <p:spPr>
              <a:xfrm>
                <a:off x="7417790" y="4955748"/>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475" name="Google Shape;3475;p48"/>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nvGrpSpPr>
            <p:cNvPr id="3476" name="Google Shape;3476;p48"/>
            <p:cNvGrpSpPr/>
            <p:nvPr/>
          </p:nvGrpSpPr>
          <p:grpSpPr>
            <a:xfrm rot="-5400000">
              <a:off x="6784894" y="4598122"/>
              <a:ext cx="632009" cy="632009"/>
              <a:chOff x="7408199" y="4948974"/>
              <a:chExt cx="632009" cy="632009"/>
            </a:xfrm>
          </p:grpSpPr>
          <p:cxnSp>
            <p:nvCxnSpPr>
              <p:cNvPr id="3477" name="Google Shape;3477;p48"/>
              <p:cNvCxnSpPr/>
              <p:nvPr/>
            </p:nvCxnSpPr>
            <p:spPr>
              <a:xfrm>
                <a:off x="7427960" y="4948974"/>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478" name="Google Shape;3478;p48"/>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sp>
          <p:nvSpPr>
            <p:cNvPr id="3479" name="Google Shape;3479;p48"/>
            <p:cNvSpPr txBox="1"/>
            <p:nvPr/>
          </p:nvSpPr>
          <p:spPr>
            <a:xfrm>
              <a:off x="2293693" y="2546898"/>
              <a:ext cx="168791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ourier"/>
                <a:buNone/>
              </a:pPr>
              <a:r>
                <a:rPr lang="en-US" sz="1600" b="0" i="0" u="none" strike="noStrike" cap="none">
                  <a:solidFill>
                    <a:srgbClr val="000000"/>
                  </a:solidFill>
                  <a:latin typeface="Courier"/>
                  <a:ea typeface="Courier"/>
                  <a:cs typeface="Courier"/>
                  <a:sym typeface="Courier"/>
                </a:rPr>
                <a:t>rdt_send()</a:t>
              </a:r>
              <a:endParaRPr/>
            </a:p>
          </p:txBody>
        </p:sp>
        <p:sp>
          <p:nvSpPr>
            <p:cNvPr id="3480" name="Google Shape;3480;p48"/>
            <p:cNvSpPr txBox="1"/>
            <p:nvPr/>
          </p:nvSpPr>
          <p:spPr>
            <a:xfrm>
              <a:off x="2637055" y="4529903"/>
              <a:ext cx="168791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ourier"/>
                <a:buNone/>
              </a:pPr>
              <a:r>
                <a:rPr lang="en-US" sz="1600" b="0" i="0" u="none" strike="noStrike" cap="none">
                  <a:solidFill>
                    <a:srgbClr val="000000"/>
                  </a:solidFill>
                  <a:latin typeface="Courier"/>
                  <a:ea typeface="Courier"/>
                  <a:cs typeface="Courier"/>
                  <a:sym typeface="Courier"/>
                </a:rPr>
                <a:t>udt_send()</a:t>
              </a:r>
              <a:endParaRPr/>
            </a:p>
          </p:txBody>
        </p:sp>
        <p:sp>
          <p:nvSpPr>
            <p:cNvPr id="3481" name="Google Shape;3481;p48"/>
            <p:cNvSpPr txBox="1"/>
            <p:nvPr/>
          </p:nvSpPr>
          <p:spPr>
            <a:xfrm>
              <a:off x="7460091" y="4522693"/>
              <a:ext cx="168791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ourier"/>
                <a:buNone/>
              </a:pPr>
              <a:r>
                <a:rPr lang="en-US" sz="1600" b="0" i="0" u="none" strike="noStrike" cap="none">
                  <a:solidFill>
                    <a:srgbClr val="000000"/>
                  </a:solidFill>
                  <a:latin typeface="Courier"/>
                  <a:ea typeface="Courier"/>
                  <a:cs typeface="Courier"/>
                  <a:sym typeface="Courier"/>
                </a:rPr>
                <a:t>rdt_rcv()</a:t>
              </a:r>
              <a:endParaRPr/>
            </a:p>
          </p:txBody>
        </p:sp>
        <p:sp>
          <p:nvSpPr>
            <p:cNvPr id="3482" name="Google Shape;3482;p48"/>
            <p:cNvSpPr txBox="1"/>
            <p:nvPr/>
          </p:nvSpPr>
          <p:spPr>
            <a:xfrm>
              <a:off x="7446811" y="2872208"/>
              <a:ext cx="193529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ourier"/>
                <a:buNone/>
              </a:pPr>
              <a:r>
                <a:rPr lang="en-US" sz="1600" b="0" i="0" u="none" strike="noStrike" cap="none">
                  <a:solidFill>
                    <a:srgbClr val="000000"/>
                  </a:solidFill>
                  <a:latin typeface="Courier"/>
                  <a:ea typeface="Courier"/>
                  <a:cs typeface="Courier"/>
                  <a:sym typeface="Courier"/>
                </a:rPr>
                <a:t>deliver_data()</a:t>
              </a:r>
              <a:endParaRPr/>
            </a:p>
          </p:txBody>
        </p:sp>
        <p:grpSp>
          <p:nvGrpSpPr>
            <p:cNvPr id="3483" name="Google Shape;3483;p48"/>
            <p:cNvGrpSpPr/>
            <p:nvPr/>
          </p:nvGrpSpPr>
          <p:grpSpPr>
            <a:xfrm>
              <a:off x="4198761" y="4538107"/>
              <a:ext cx="1129178" cy="338554"/>
              <a:chOff x="4492148" y="4699180"/>
              <a:chExt cx="1129178" cy="338554"/>
            </a:xfrm>
          </p:grpSpPr>
          <p:grpSp>
            <p:nvGrpSpPr>
              <p:cNvPr id="3484" name="Google Shape;3484;p48"/>
              <p:cNvGrpSpPr/>
              <p:nvPr/>
            </p:nvGrpSpPr>
            <p:grpSpPr>
              <a:xfrm>
                <a:off x="5044085" y="4699180"/>
                <a:ext cx="577241" cy="338554"/>
                <a:chOff x="9950444" y="999755"/>
                <a:chExt cx="577241" cy="338554"/>
              </a:xfrm>
            </p:grpSpPr>
            <p:sp>
              <p:nvSpPr>
                <p:cNvPr id="3485" name="Google Shape;3485;p48"/>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86" name="Google Shape;3486;p48"/>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487" name="Google Shape;3487;p48"/>
              <p:cNvGrpSpPr/>
              <p:nvPr/>
            </p:nvGrpSpPr>
            <p:grpSpPr>
              <a:xfrm>
                <a:off x="4492148" y="4738794"/>
                <a:ext cx="684009" cy="276999"/>
                <a:chOff x="9965227" y="1039458"/>
                <a:chExt cx="684009" cy="276999"/>
              </a:xfrm>
            </p:grpSpPr>
            <p:sp>
              <p:nvSpPr>
                <p:cNvPr id="3488" name="Google Shape;3488;p48"/>
                <p:cNvSpPr/>
                <p:nvPr/>
              </p:nvSpPr>
              <p:spPr>
                <a:xfrm>
                  <a:off x="10010632" y="1066693"/>
                  <a:ext cx="561043"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89" name="Google Shape;3489;p48"/>
                <p:cNvSpPr txBox="1"/>
                <p:nvPr/>
              </p:nvSpPr>
              <p:spPr>
                <a:xfrm>
                  <a:off x="9965227" y="1039458"/>
                  <a:ext cx="68400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Header</a:t>
                  </a:r>
                  <a:endParaRPr sz="1800" b="0" i="0" u="none" strike="noStrike" cap="none">
                    <a:solidFill>
                      <a:srgbClr val="FFFFFF"/>
                    </a:solidFill>
                    <a:latin typeface="Calibri"/>
                    <a:ea typeface="Calibri"/>
                    <a:cs typeface="Calibri"/>
                    <a:sym typeface="Calibri"/>
                  </a:endParaRPr>
                </a:p>
              </p:txBody>
            </p:sp>
          </p:grpSp>
        </p:grpSp>
        <p:grpSp>
          <p:nvGrpSpPr>
            <p:cNvPr id="3490" name="Google Shape;3490;p48"/>
            <p:cNvGrpSpPr/>
            <p:nvPr/>
          </p:nvGrpSpPr>
          <p:grpSpPr>
            <a:xfrm>
              <a:off x="6194588" y="4534824"/>
              <a:ext cx="1129178" cy="338554"/>
              <a:chOff x="4492148" y="4699180"/>
              <a:chExt cx="1129178" cy="338554"/>
            </a:xfrm>
          </p:grpSpPr>
          <p:grpSp>
            <p:nvGrpSpPr>
              <p:cNvPr id="3491" name="Google Shape;3491;p48"/>
              <p:cNvGrpSpPr/>
              <p:nvPr/>
            </p:nvGrpSpPr>
            <p:grpSpPr>
              <a:xfrm>
                <a:off x="5044085" y="4699180"/>
                <a:ext cx="577241" cy="338554"/>
                <a:chOff x="9950444" y="999755"/>
                <a:chExt cx="577241" cy="338554"/>
              </a:xfrm>
            </p:grpSpPr>
            <p:sp>
              <p:nvSpPr>
                <p:cNvPr id="3492" name="Google Shape;3492;p48"/>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93" name="Google Shape;3493;p48"/>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grpSp>
          <p:grpSp>
            <p:nvGrpSpPr>
              <p:cNvPr id="3494" name="Google Shape;3494;p48"/>
              <p:cNvGrpSpPr/>
              <p:nvPr/>
            </p:nvGrpSpPr>
            <p:grpSpPr>
              <a:xfrm>
                <a:off x="4492148" y="4738794"/>
                <a:ext cx="684009" cy="276999"/>
                <a:chOff x="9965227" y="1039458"/>
                <a:chExt cx="684009" cy="276999"/>
              </a:xfrm>
            </p:grpSpPr>
            <p:sp>
              <p:nvSpPr>
                <p:cNvPr id="3495" name="Google Shape;3495;p48"/>
                <p:cNvSpPr/>
                <p:nvPr/>
              </p:nvSpPr>
              <p:spPr>
                <a:xfrm>
                  <a:off x="10010632" y="1066693"/>
                  <a:ext cx="561043"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96" name="Google Shape;3496;p48"/>
                <p:cNvSpPr txBox="1"/>
                <p:nvPr/>
              </p:nvSpPr>
              <p:spPr>
                <a:xfrm>
                  <a:off x="9965227" y="1039458"/>
                  <a:ext cx="68400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Header</a:t>
                  </a:r>
                  <a:endParaRPr sz="1800" b="0" i="0" u="none" strike="noStrike" cap="none">
                    <a:solidFill>
                      <a:srgbClr val="FFFFFF"/>
                    </a:solidFill>
                    <a:latin typeface="Calibri"/>
                    <a:ea typeface="Calibri"/>
                    <a:cs typeface="Calibri"/>
                    <a:sym typeface="Calibri"/>
                  </a:endParaRPr>
                </a:p>
              </p:txBody>
            </p:sp>
          </p:grpSp>
        </p:grpSp>
      </p:grpSp>
      <p:grpSp>
        <p:nvGrpSpPr>
          <p:cNvPr id="3497" name="Google Shape;3497;p48"/>
          <p:cNvGrpSpPr/>
          <p:nvPr/>
        </p:nvGrpSpPr>
        <p:grpSpPr>
          <a:xfrm>
            <a:off x="352441" y="1450769"/>
            <a:ext cx="3206750" cy="1430338"/>
            <a:chOff x="240" y="920"/>
            <a:chExt cx="2020" cy="901"/>
          </a:xfrm>
        </p:grpSpPr>
        <p:sp>
          <p:nvSpPr>
            <p:cNvPr id="3498" name="Google Shape;3498;p48"/>
            <p:cNvSpPr txBox="1"/>
            <p:nvPr/>
          </p:nvSpPr>
          <p:spPr>
            <a:xfrm>
              <a:off x="318" y="920"/>
              <a:ext cx="1895" cy="5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800"/>
                <a:buFont typeface="Calibri"/>
                <a:buNone/>
              </a:pPr>
              <a:r>
                <a:rPr lang="en-US" sz="1800" b="1" i="0" u="none" strike="noStrike" cap="none">
                  <a:solidFill>
                    <a:srgbClr val="C00000"/>
                  </a:solidFill>
                  <a:latin typeface="Calibri"/>
                  <a:ea typeface="Calibri"/>
                  <a:cs typeface="Calibri"/>
                  <a:sym typeface="Calibri"/>
                </a:rPr>
                <a:t>rdt_send():</a:t>
              </a:r>
              <a:r>
                <a:rPr lang="en-US" sz="1800" b="0" i="0" u="none" strike="noStrike" cap="none">
                  <a:solidFill>
                    <a:srgbClr val="C0000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called from above, (e.g., by app.). Passed data to deliver to receiver upper layer</a:t>
              </a:r>
              <a:endParaRPr sz="2400" b="0" i="0" u="none" strike="noStrike" cap="none">
                <a:solidFill>
                  <a:srgbClr val="000000"/>
                </a:solidFill>
                <a:latin typeface="Calibri"/>
                <a:ea typeface="Calibri"/>
                <a:cs typeface="Calibri"/>
                <a:sym typeface="Calibri"/>
              </a:endParaRPr>
            </a:p>
          </p:txBody>
        </p:sp>
        <p:grpSp>
          <p:nvGrpSpPr>
            <p:cNvPr id="3499" name="Google Shape;3499;p48"/>
            <p:cNvGrpSpPr/>
            <p:nvPr/>
          </p:nvGrpSpPr>
          <p:grpSpPr>
            <a:xfrm>
              <a:off x="240" y="921"/>
              <a:ext cx="2020" cy="900"/>
              <a:chOff x="240" y="933"/>
              <a:chExt cx="2020" cy="900"/>
            </a:xfrm>
          </p:grpSpPr>
          <p:cxnSp>
            <p:nvCxnSpPr>
              <p:cNvPr id="3500" name="Google Shape;3500;p48"/>
              <p:cNvCxnSpPr/>
              <p:nvPr/>
            </p:nvCxnSpPr>
            <p:spPr>
              <a:xfrm>
                <a:off x="1787" y="1509"/>
                <a:ext cx="174" cy="324"/>
              </a:xfrm>
              <a:prstGeom prst="straightConnector1">
                <a:avLst/>
              </a:prstGeom>
              <a:noFill/>
              <a:ln w="19050" cap="flat" cmpd="sng">
                <a:solidFill>
                  <a:srgbClr val="C00000"/>
                </a:solidFill>
                <a:prstDash val="solid"/>
                <a:round/>
                <a:headEnd type="none" w="med" len="med"/>
                <a:tailEnd type="triangle" w="med" len="med"/>
              </a:ln>
            </p:spPr>
          </p:cxnSp>
          <p:sp>
            <p:nvSpPr>
              <p:cNvPr id="3501" name="Google Shape;3501;p48"/>
              <p:cNvSpPr/>
              <p:nvPr/>
            </p:nvSpPr>
            <p:spPr>
              <a:xfrm>
                <a:off x="240" y="933"/>
                <a:ext cx="2020" cy="558"/>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grpSp>
      <p:grpSp>
        <p:nvGrpSpPr>
          <p:cNvPr id="3502" name="Google Shape;3502;p48"/>
          <p:cNvGrpSpPr/>
          <p:nvPr/>
        </p:nvGrpSpPr>
        <p:grpSpPr>
          <a:xfrm>
            <a:off x="665618" y="5097921"/>
            <a:ext cx="3074988" cy="1393825"/>
            <a:chOff x="218" y="3055"/>
            <a:chExt cx="1937" cy="878"/>
          </a:xfrm>
        </p:grpSpPr>
        <p:sp>
          <p:nvSpPr>
            <p:cNvPr id="3503" name="Google Shape;3503;p48"/>
            <p:cNvSpPr txBox="1"/>
            <p:nvPr/>
          </p:nvSpPr>
          <p:spPr>
            <a:xfrm>
              <a:off x="233" y="3356"/>
              <a:ext cx="1878" cy="5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800"/>
                <a:buFont typeface="Calibri"/>
                <a:buNone/>
              </a:pPr>
              <a:r>
                <a:rPr lang="en-US" sz="1800" b="1" i="0" u="none" strike="noStrike" cap="none">
                  <a:solidFill>
                    <a:srgbClr val="C00000"/>
                  </a:solidFill>
                  <a:latin typeface="Calibri"/>
                  <a:ea typeface="Calibri"/>
                  <a:cs typeface="Calibri"/>
                  <a:sym typeface="Calibri"/>
                </a:rPr>
                <a:t>udt_send():</a:t>
              </a:r>
              <a:r>
                <a:rPr lang="en-US" sz="1800" b="0" i="0" u="none" strike="noStrike" cap="none">
                  <a:solidFill>
                    <a:srgbClr val="C0000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called by </a:t>
              </a:r>
              <a:r>
                <a:rPr lang="en-US" sz="1800" b="0" i="0" u="none" strike="noStrike" cap="none">
                  <a:solidFill>
                    <a:srgbClr val="000000"/>
                  </a:solidFill>
                  <a:latin typeface="Courier"/>
                  <a:ea typeface="Courier"/>
                  <a:cs typeface="Courier"/>
                  <a:sym typeface="Courier"/>
                </a:rPr>
                <a:t>rdt</a:t>
              </a:r>
              <a:endParaRPr sz="18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to transfer packet over </a:t>
              </a:r>
              <a:endParaRPr/>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unreliable channel to receiver</a:t>
              </a:r>
              <a:endParaRPr sz="2400" b="0" i="0" u="none" strike="noStrike" cap="none">
                <a:solidFill>
                  <a:srgbClr val="000000"/>
                </a:solidFill>
                <a:latin typeface="Calibri"/>
                <a:ea typeface="Calibri"/>
                <a:cs typeface="Calibri"/>
                <a:sym typeface="Calibri"/>
              </a:endParaRPr>
            </a:p>
          </p:txBody>
        </p:sp>
        <p:grpSp>
          <p:nvGrpSpPr>
            <p:cNvPr id="3504" name="Google Shape;3504;p48"/>
            <p:cNvGrpSpPr/>
            <p:nvPr/>
          </p:nvGrpSpPr>
          <p:grpSpPr>
            <a:xfrm>
              <a:off x="218" y="3055"/>
              <a:ext cx="1937" cy="867"/>
              <a:chOff x="218" y="3055"/>
              <a:chExt cx="1937" cy="867"/>
            </a:xfrm>
          </p:grpSpPr>
          <p:cxnSp>
            <p:nvCxnSpPr>
              <p:cNvPr id="3505" name="Google Shape;3505;p48"/>
              <p:cNvCxnSpPr/>
              <p:nvPr/>
            </p:nvCxnSpPr>
            <p:spPr>
              <a:xfrm rot="10800000" flipH="1">
                <a:off x="1433" y="3055"/>
                <a:ext cx="359" cy="303"/>
              </a:xfrm>
              <a:prstGeom prst="straightConnector1">
                <a:avLst/>
              </a:prstGeom>
              <a:noFill/>
              <a:ln w="19050" cap="flat" cmpd="sng">
                <a:solidFill>
                  <a:srgbClr val="C00000"/>
                </a:solidFill>
                <a:prstDash val="solid"/>
                <a:round/>
                <a:headEnd type="none" w="med" len="med"/>
                <a:tailEnd type="triangle" w="med" len="med"/>
              </a:ln>
            </p:spPr>
          </p:cxnSp>
          <p:sp>
            <p:nvSpPr>
              <p:cNvPr id="3506" name="Google Shape;3506;p48"/>
              <p:cNvSpPr/>
              <p:nvPr/>
            </p:nvSpPr>
            <p:spPr>
              <a:xfrm>
                <a:off x="218" y="3364"/>
                <a:ext cx="1937" cy="558"/>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grpSp>
      <p:grpSp>
        <p:nvGrpSpPr>
          <p:cNvPr id="3507" name="Google Shape;3507;p48"/>
          <p:cNvGrpSpPr/>
          <p:nvPr/>
        </p:nvGrpSpPr>
        <p:grpSpPr>
          <a:xfrm>
            <a:off x="8446406" y="5042355"/>
            <a:ext cx="3122613" cy="1520825"/>
            <a:chOff x="3071" y="2986"/>
            <a:chExt cx="1967" cy="958"/>
          </a:xfrm>
        </p:grpSpPr>
        <p:sp>
          <p:nvSpPr>
            <p:cNvPr id="3508" name="Google Shape;3508;p48"/>
            <p:cNvSpPr txBox="1"/>
            <p:nvPr/>
          </p:nvSpPr>
          <p:spPr>
            <a:xfrm>
              <a:off x="3101" y="3362"/>
              <a:ext cx="1937" cy="5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800"/>
                <a:buFont typeface="Calibri"/>
                <a:buNone/>
              </a:pPr>
              <a:r>
                <a:rPr lang="en-US" sz="1800" b="1" i="0" u="none" strike="noStrike" cap="none">
                  <a:solidFill>
                    <a:srgbClr val="C00000"/>
                  </a:solidFill>
                  <a:latin typeface="Calibri"/>
                  <a:ea typeface="Calibri"/>
                  <a:cs typeface="Calibri"/>
                  <a:sym typeface="Calibri"/>
                </a:rPr>
                <a:t>rdt_rcv():</a:t>
              </a:r>
              <a:r>
                <a:rPr lang="en-US" sz="1800" b="0" i="0" u="none" strike="noStrike" cap="none">
                  <a:solidFill>
                    <a:srgbClr val="C0000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called when packet arrives on receiver side of channel</a:t>
              </a:r>
              <a:endParaRPr sz="2400" b="0" i="0" u="none" strike="noStrike" cap="none">
                <a:solidFill>
                  <a:srgbClr val="000000"/>
                </a:solidFill>
                <a:latin typeface="Calibri"/>
                <a:ea typeface="Calibri"/>
                <a:cs typeface="Calibri"/>
                <a:sym typeface="Calibri"/>
              </a:endParaRPr>
            </a:p>
          </p:txBody>
        </p:sp>
        <p:grpSp>
          <p:nvGrpSpPr>
            <p:cNvPr id="3509" name="Google Shape;3509;p48"/>
            <p:cNvGrpSpPr/>
            <p:nvPr/>
          </p:nvGrpSpPr>
          <p:grpSpPr>
            <a:xfrm>
              <a:off x="3071" y="2986"/>
              <a:ext cx="1937" cy="943"/>
              <a:chOff x="3071" y="2986"/>
              <a:chExt cx="1937" cy="943"/>
            </a:xfrm>
          </p:grpSpPr>
          <p:cxnSp>
            <p:nvCxnSpPr>
              <p:cNvPr id="3510" name="Google Shape;3510;p48"/>
              <p:cNvCxnSpPr/>
              <p:nvPr/>
            </p:nvCxnSpPr>
            <p:spPr>
              <a:xfrm rot="10800000">
                <a:off x="3312" y="2986"/>
                <a:ext cx="398" cy="371"/>
              </a:xfrm>
              <a:prstGeom prst="straightConnector1">
                <a:avLst/>
              </a:prstGeom>
              <a:noFill/>
              <a:ln w="19050" cap="flat" cmpd="sng">
                <a:solidFill>
                  <a:srgbClr val="C00000"/>
                </a:solidFill>
                <a:prstDash val="solid"/>
                <a:round/>
                <a:headEnd type="none" w="med" len="med"/>
                <a:tailEnd type="triangle" w="med" len="med"/>
              </a:ln>
            </p:spPr>
          </p:cxnSp>
          <p:sp>
            <p:nvSpPr>
              <p:cNvPr id="3511" name="Google Shape;3511;p48"/>
              <p:cNvSpPr/>
              <p:nvPr/>
            </p:nvSpPr>
            <p:spPr>
              <a:xfrm>
                <a:off x="3071" y="3348"/>
                <a:ext cx="1937" cy="581"/>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grpSp>
      <p:grpSp>
        <p:nvGrpSpPr>
          <p:cNvPr id="3512" name="Google Shape;3512;p48"/>
          <p:cNvGrpSpPr/>
          <p:nvPr/>
        </p:nvGrpSpPr>
        <p:grpSpPr>
          <a:xfrm>
            <a:off x="8824801" y="1555220"/>
            <a:ext cx="3063876" cy="1571625"/>
            <a:chOff x="3138" y="936"/>
            <a:chExt cx="1930" cy="990"/>
          </a:xfrm>
        </p:grpSpPr>
        <p:sp>
          <p:nvSpPr>
            <p:cNvPr id="3513" name="Google Shape;3513;p48"/>
            <p:cNvSpPr txBox="1"/>
            <p:nvPr/>
          </p:nvSpPr>
          <p:spPr>
            <a:xfrm>
              <a:off x="3168" y="936"/>
              <a:ext cx="1900" cy="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800"/>
                <a:buFont typeface="Calibri"/>
                <a:buNone/>
              </a:pPr>
              <a:r>
                <a:rPr lang="en-US" sz="1800" b="1" i="0" u="none" strike="noStrike" cap="none">
                  <a:solidFill>
                    <a:srgbClr val="C00000"/>
                  </a:solidFill>
                  <a:latin typeface="Calibri"/>
                  <a:ea typeface="Calibri"/>
                  <a:cs typeface="Calibri"/>
                  <a:sym typeface="Calibri"/>
                </a:rPr>
                <a:t>deliver_data():</a:t>
              </a:r>
              <a:r>
                <a:rPr lang="en-US" sz="1800" b="0" i="0" u="none" strike="noStrike" cap="none">
                  <a:solidFill>
                    <a:srgbClr val="C0000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called by </a:t>
              </a:r>
              <a:r>
                <a:rPr lang="en-US" sz="1800" b="0" i="0" u="none" strike="noStrike" cap="none">
                  <a:solidFill>
                    <a:srgbClr val="000000"/>
                  </a:solidFill>
                  <a:latin typeface="Courier"/>
                  <a:ea typeface="Courier"/>
                  <a:cs typeface="Courier"/>
                  <a:sym typeface="Courier"/>
                </a:rPr>
                <a:t>rdt </a:t>
              </a:r>
              <a:r>
                <a:rPr lang="en-US" sz="1800" b="0" i="0" u="none" strike="noStrike" cap="none">
                  <a:solidFill>
                    <a:srgbClr val="000000"/>
                  </a:solidFill>
                  <a:latin typeface="Calibri"/>
                  <a:ea typeface="Calibri"/>
                  <a:cs typeface="Calibri"/>
                  <a:sym typeface="Calibri"/>
                </a:rPr>
                <a:t>to deliver data to upper layer</a:t>
              </a:r>
              <a:endParaRPr/>
            </a:p>
          </p:txBody>
        </p:sp>
        <p:grpSp>
          <p:nvGrpSpPr>
            <p:cNvPr id="3514" name="Google Shape;3514;p48"/>
            <p:cNvGrpSpPr/>
            <p:nvPr/>
          </p:nvGrpSpPr>
          <p:grpSpPr>
            <a:xfrm>
              <a:off x="3138" y="942"/>
              <a:ext cx="1899" cy="984"/>
              <a:chOff x="3138" y="942"/>
              <a:chExt cx="1899" cy="984"/>
            </a:xfrm>
          </p:grpSpPr>
          <p:cxnSp>
            <p:nvCxnSpPr>
              <p:cNvPr id="3515" name="Google Shape;3515;p48"/>
              <p:cNvCxnSpPr/>
              <p:nvPr/>
            </p:nvCxnSpPr>
            <p:spPr>
              <a:xfrm flipH="1">
                <a:off x="3328" y="1334"/>
                <a:ext cx="325" cy="592"/>
              </a:xfrm>
              <a:prstGeom prst="straightConnector1">
                <a:avLst/>
              </a:prstGeom>
              <a:noFill/>
              <a:ln w="19050" cap="flat" cmpd="sng">
                <a:solidFill>
                  <a:srgbClr val="C00000"/>
                </a:solidFill>
                <a:prstDash val="solid"/>
                <a:round/>
                <a:headEnd type="none" w="med" len="med"/>
                <a:tailEnd type="triangle" w="med" len="med"/>
              </a:ln>
            </p:spPr>
          </p:cxnSp>
          <p:sp>
            <p:nvSpPr>
              <p:cNvPr id="3516" name="Google Shape;3516;p48"/>
              <p:cNvSpPr/>
              <p:nvPr/>
            </p:nvSpPr>
            <p:spPr>
              <a:xfrm>
                <a:off x="3138" y="942"/>
                <a:ext cx="1899" cy="396"/>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grpSp>
      <p:grpSp>
        <p:nvGrpSpPr>
          <p:cNvPr id="3517" name="Google Shape;3517;p48"/>
          <p:cNvGrpSpPr/>
          <p:nvPr/>
        </p:nvGrpSpPr>
        <p:grpSpPr>
          <a:xfrm>
            <a:off x="4390890" y="5513755"/>
            <a:ext cx="3819165" cy="1064365"/>
            <a:chOff x="2631911" y="5334147"/>
            <a:chExt cx="3819165" cy="1064365"/>
          </a:xfrm>
        </p:grpSpPr>
        <p:sp>
          <p:nvSpPr>
            <p:cNvPr id="3518" name="Google Shape;3518;p48"/>
            <p:cNvSpPr txBox="1"/>
            <p:nvPr/>
          </p:nvSpPr>
          <p:spPr>
            <a:xfrm>
              <a:off x="2631911" y="5807581"/>
              <a:ext cx="3819165" cy="5909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Bi-directional communication over unreliable channel</a:t>
              </a:r>
              <a:endParaRPr/>
            </a:p>
          </p:txBody>
        </p:sp>
        <p:cxnSp>
          <p:nvCxnSpPr>
            <p:cNvPr id="3519" name="Google Shape;3519;p48"/>
            <p:cNvCxnSpPr/>
            <p:nvPr/>
          </p:nvCxnSpPr>
          <p:spPr>
            <a:xfrm>
              <a:off x="2905750" y="5334147"/>
              <a:ext cx="1431271" cy="473434"/>
            </a:xfrm>
            <a:prstGeom prst="straightConnector1">
              <a:avLst/>
            </a:prstGeom>
            <a:noFill/>
            <a:ln w="9525" cap="flat" cmpd="sng">
              <a:solidFill>
                <a:srgbClr val="FF0000"/>
              </a:solidFill>
              <a:prstDash val="solid"/>
              <a:miter lim="800000"/>
              <a:headEnd type="none" w="sm" len="sm"/>
              <a:tailEnd type="none" w="sm" len="sm"/>
            </a:ln>
          </p:spPr>
        </p:cxnSp>
        <p:cxnSp>
          <p:nvCxnSpPr>
            <p:cNvPr id="3520" name="Google Shape;3520;p48"/>
            <p:cNvCxnSpPr/>
            <p:nvPr/>
          </p:nvCxnSpPr>
          <p:spPr>
            <a:xfrm flipH="1">
              <a:off x="4339308" y="5338301"/>
              <a:ext cx="1358761" cy="469280"/>
            </a:xfrm>
            <a:prstGeom prst="straightConnector1">
              <a:avLst/>
            </a:prstGeom>
            <a:noFill/>
            <a:ln w="9525" cap="flat" cmpd="sng">
              <a:solidFill>
                <a:srgbClr val="FF0000"/>
              </a:solidFill>
              <a:prstDash val="solid"/>
              <a:miter lim="800000"/>
              <a:headEnd type="none" w="sm" len="sm"/>
              <a:tailEnd type="none" w="sm" len="sm"/>
            </a:ln>
          </p:spPr>
        </p:cxnSp>
      </p:grpSp>
      <p:grpSp>
        <p:nvGrpSpPr>
          <p:cNvPr id="3521" name="Google Shape;3521;p48"/>
          <p:cNvGrpSpPr/>
          <p:nvPr/>
        </p:nvGrpSpPr>
        <p:grpSpPr>
          <a:xfrm>
            <a:off x="4175224" y="3108918"/>
            <a:ext cx="3819165" cy="674861"/>
            <a:chOff x="2418275" y="5437546"/>
            <a:chExt cx="3819165" cy="674861"/>
          </a:xfrm>
        </p:grpSpPr>
        <p:sp>
          <p:nvSpPr>
            <p:cNvPr id="3522" name="Google Shape;3522;p48"/>
            <p:cNvSpPr txBox="1"/>
            <p:nvPr/>
          </p:nvSpPr>
          <p:spPr>
            <a:xfrm>
              <a:off x="2418275" y="5770775"/>
              <a:ext cx="3819165" cy="3416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data</a:t>
              </a:r>
              <a:endParaRPr/>
            </a:p>
          </p:txBody>
        </p:sp>
        <p:cxnSp>
          <p:nvCxnSpPr>
            <p:cNvPr id="3523" name="Google Shape;3523;p48"/>
            <p:cNvCxnSpPr>
              <a:stCxn id="3414" idx="2"/>
            </p:cNvCxnSpPr>
            <p:nvPr/>
          </p:nvCxnSpPr>
          <p:spPr>
            <a:xfrm>
              <a:off x="2894960" y="5465256"/>
              <a:ext cx="1454700" cy="401700"/>
            </a:xfrm>
            <a:prstGeom prst="straightConnector1">
              <a:avLst/>
            </a:prstGeom>
            <a:noFill/>
            <a:ln w="9525" cap="flat" cmpd="sng">
              <a:solidFill>
                <a:srgbClr val="FF0000"/>
              </a:solidFill>
              <a:prstDash val="solid"/>
              <a:miter lim="800000"/>
              <a:headEnd type="none" w="sm" len="sm"/>
              <a:tailEnd type="none" w="sm" len="sm"/>
            </a:ln>
          </p:spPr>
        </p:cxnSp>
        <p:cxnSp>
          <p:nvCxnSpPr>
            <p:cNvPr id="3524" name="Google Shape;3524;p48"/>
            <p:cNvCxnSpPr>
              <a:stCxn id="3423" idx="2"/>
            </p:cNvCxnSpPr>
            <p:nvPr/>
          </p:nvCxnSpPr>
          <p:spPr>
            <a:xfrm flipH="1">
              <a:off x="4351997" y="5437546"/>
              <a:ext cx="1250700" cy="429600"/>
            </a:xfrm>
            <a:prstGeom prst="straightConnector1">
              <a:avLst/>
            </a:prstGeom>
            <a:noFill/>
            <a:ln w="9525" cap="flat" cmpd="sng">
              <a:solidFill>
                <a:srgbClr val="FF0000"/>
              </a:solidFill>
              <a:prstDash val="solid"/>
              <a:miter lim="800000"/>
              <a:headEnd type="none" w="sm" len="sm"/>
              <a:tailEnd type="none" w="sm" len="sm"/>
            </a:ln>
          </p:spPr>
        </p:cxnSp>
      </p:grpSp>
      <p:grpSp>
        <p:nvGrpSpPr>
          <p:cNvPr id="3525" name="Google Shape;3525;p48"/>
          <p:cNvGrpSpPr/>
          <p:nvPr/>
        </p:nvGrpSpPr>
        <p:grpSpPr>
          <a:xfrm>
            <a:off x="5125651" y="4114827"/>
            <a:ext cx="1774588" cy="687847"/>
            <a:chOff x="5125651" y="4114827"/>
            <a:chExt cx="1774588" cy="687847"/>
          </a:xfrm>
        </p:grpSpPr>
        <p:sp>
          <p:nvSpPr>
            <p:cNvPr id="3526" name="Google Shape;3526;p48"/>
            <p:cNvSpPr txBox="1"/>
            <p:nvPr/>
          </p:nvSpPr>
          <p:spPr>
            <a:xfrm>
              <a:off x="5532497" y="4114827"/>
              <a:ext cx="1135642" cy="3416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packet</a:t>
              </a:r>
              <a:endParaRPr/>
            </a:p>
          </p:txBody>
        </p:sp>
        <p:grpSp>
          <p:nvGrpSpPr>
            <p:cNvPr id="3527" name="Google Shape;3527;p48"/>
            <p:cNvGrpSpPr/>
            <p:nvPr/>
          </p:nvGrpSpPr>
          <p:grpSpPr>
            <a:xfrm rot="10800000" flipH="1">
              <a:off x="5125651" y="4373167"/>
              <a:ext cx="1774588" cy="429507"/>
              <a:chOff x="8970705" y="3780959"/>
              <a:chExt cx="2707737" cy="429507"/>
            </a:xfrm>
          </p:grpSpPr>
          <p:cxnSp>
            <p:nvCxnSpPr>
              <p:cNvPr id="3528" name="Google Shape;3528;p48"/>
              <p:cNvCxnSpPr/>
              <p:nvPr/>
            </p:nvCxnSpPr>
            <p:spPr>
              <a:xfrm>
                <a:off x="8970705" y="3808669"/>
                <a:ext cx="1454761" cy="401797"/>
              </a:xfrm>
              <a:prstGeom prst="straightConnector1">
                <a:avLst/>
              </a:prstGeom>
              <a:noFill/>
              <a:ln w="9525" cap="flat" cmpd="sng">
                <a:solidFill>
                  <a:srgbClr val="FF0000"/>
                </a:solidFill>
                <a:prstDash val="solid"/>
                <a:miter lim="800000"/>
                <a:headEnd type="none" w="sm" len="sm"/>
                <a:tailEnd type="none" w="sm" len="sm"/>
              </a:ln>
            </p:spPr>
          </p:cxnSp>
          <p:cxnSp>
            <p:nvCxnSpPr>
              <p:cNvPr id="3529" name="Google Shape;3529;p48"/>
              <p:cNvCxnSpPr/>
              <p:nvPr/>
            </p:nvCxnSpPr>
            <p:spPr>
              <a:xfrm flipH="1">
                <a:off x="10427754" y="3780959"/>
                <a:ext cx="1250688" cy="429507"/>
              </a:xfrm>
              <a:prstGeom prst="straightConnector1">
                <a:avLst/>
              </a:prstGeom>
              <a:noFill/>
              <a:ln w="9525" cap="flat" cmpd="sng">
                <a:solidFill>
                  <a:srgbClr val="FF0000"/>
                </a:solidFill>
                <a:prstDash val="solid"/>
                <a:miter lim="800000"/>
                <a:headEnd type="none" w="sm" len="sm"/>
                <a:tailEnd type="none" w="sm" len="sm"/>
              </a:ln>
            </p:spPr>
          </p:cxnSp>
        </p:grpSp>
      </p:grpSp>
      <p:sp>
        <p:nvSpPr>
          <p:cNvPr id="3530" name="Google Shape;3530;p48"/>
          <p:cNvSpPr/>
          <p:nvPr/>
        </p:nvSpPr>
        <p:spPr>
          <a:xfrm>
            <a:off x="3233978" y="3481952"/>
            <a:ext cx="2201622"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31" name="Google Shape;3531;p48"/>
          <p:cNvSpPr/>
          <p:nvPr/>
        </p:nvSpPr>
        <p:spPr>
          <a:xfrm>
            <a:off x="6574078" y="3494652"/>
            <a:ext cx="2201622"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32" name="Google Shape;3532;p4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97"/>
                                        </p:tgtEl>
                                        <p:attrNameLst>
                                          <p:attrName>style.visibility</p:attrName>
                                        </p:attrNameLst>
                                      </p:cBhvr>
                                      <p:to>
                                        <p:strVal val="visible"/>
                                      </p:to>
                                    </p:set>
                                    <p:anim calcmode="lin" valueType="num">
                                      <p:cBhvr additive="base">
                                        <p:cTn id="7" dur="500"/>
                                        <p:tgtEl>
                                          <p:spTgt spid="34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02"/>
                                        </p:tgtEl>
                                        <p:attrNameLst>
                                          <p:attrName>style.visibility</p:attrName>
                                        </p:attrNameLst>
                                      </p:cBhvr>
                                      <p:to>
                                        <p:strVal val="visible"/>
                                      </p:to>
                                    </p:set>
                                    <p:anim calcmode="lin" valueType="num">
                                      <p:cBhvr additive="base">
                                        <p:cTn id="12" dur="500"/>
                                        <p:tgtEl>
                                          <p:spTgt spid="350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507"/>
                                        </p:tgtEl>
                                        <p:attrNameLst>
                                          <p:attrName>style.visibility</p:attrName>
                                        </p:attrNameLst>
                                      </p:cBhvr>
                                      <p:to>
                                        <p:strVal val="visible"/>
                                      </p:to>
                                    </p:set>
                                    <p:anim calcmode="lin" valueType="num">
                                      <p:cBhvr additive="base">
                                        <p:cTn id="17" dur="500"/>
                                        <p:tgtEl>
                                          <p:spTgt spid="3507"/>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3512"/>
                                        </p:tgtEl>
                                        <p:attrNameLst>
                                          <p:attrName>style.visibility</p:attrName>
                                        </p:attrNameLst>
                                      </p:cBhvr>
                                      <p:to>
                                        <p:strVal val="visible"/>
                                      </p:to>
                                    </p:set>
                                    <p:anim calcmode="lin" valueType="num">
                                      <p:cBhvr additive="base">
                                        <p:cTn id="22" dur="500"/>
                                        <p:tgtEl>
                                          <p:spTgt spid="3512"/>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17"/>
                                        </p:tgtEl>
                                        <p:attrNameLst>
                                          <p:attrName>style.visibility</p:attrName>
                                        </p:attrNameLst>
                                      </p:cBhvr>
                                      <p:to>
                                        <p:strVal val="visible"/>
                                      </p:to>
                                    </p:set>
                                    <p:animEffect transition="in" filter="fade">
                                      <p:cBhvr>
                                        <p:cTn id="27" dur="500"/>
                                        <p:tgtEl>
                                          <p:spTgt spid="35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21"/>
                                        </p:tgtEl>
                                        <p:attrNameLst>
                                          <p:attrName>style.visibility</p:attrName>
                                        </p:attrNameLst>
                                      </p:cBhvr>
                                      <p:to>
                                        <p:strVal val="visible"/>
                                      </p:to>
                                    </p:set>
                                    <p:animEffect transition="in" filter="fade">
                                      <p:cBhvr>
                                        <p:cTn id="32" dur="500"/>
                                        <p:tgtEl>
                                          <p:spTgt spid="35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25"/>
                                        </p:tgtEl>
                                        <p:attrNameLst>
                                          <p:attrName>style.visibility</p:attrName>
                                        </p:attrNameLst>
                                      </p:cBhvr>
                                      <p:to>
                                        <p:strVal val="visible"/>
                                      </p:to>
                                    </p:set>
                                    <p:animEffect transition="in" filter="fade">
                                      <p:cBhvr>
                                        <p:cTn id="37" dur="500"/>
                                        <p:tgtEl>
                                          <p:spTgt spid="3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37"/>
        <p:cNvGrpSpPr/>
        <p:nvPr/>
      </p:nvGrpSpPr>
      <p:grpSpPr>
        <a:xfrm>
          <a:off x="0" y="0"/>
          <a:ext cx="0" cy="0"/>
          <a:chOff x="0" y="0"/>
          <a:chExt cx="0" cy="0"/>
        </a:xfrm>
      </p:grpSpPr>
      <p:sp>
        <p:nvSpPr>
          <p:cNvPr id="3538" name="Google Shape;3538;p49"/>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Reliable data transfer: getting started</a:t>
            </a:r>
            <a:endParaRPr/>
          </a:p>
        </p:txBody>
      </p:sp>
      <p:sp>
        <p:nvSpPr>
          <p:cNvPr id="3539" name="Google Shape;3539;p49"/>
          <p:cNvSpPr txBox="1"/>
          <p:nvPr/>
        </p:nvSpPr>
        <p:spPr>
          <a:xfrm>
            <a:off x="906239" y="1209675"/>
            <a:ext cx="11056577" cy="3352800"/>
          </a:xfrm>
          <a:prstGeom prst="rect">
            <a:avLst/>
          </a:prstGeom>
          <a:noFill/>
          <a:ln>
            <a:noFill/>
          </a:ln>
        </p:spPr>
        <p:txBody>
          <a:bodyPr spcFirstLastPara="1" wrap="square" lIns="91425" tIns="45700" rIns="91425" bIns="45700" anchor="t" anchorCtr="0">
            <a:noAutofit/>
          </a:bodyPr>
          <a:lstStyle/>
          <a:p>
            <a:pPr marL="284163" marR="0" lvl="0" indent="-284163" algn="l" rtl="0">
              <a:lnSpc>
                <a:spcPct val="85000"/>
              </a:lnSpc>
              <a:spcBef>
                <a:spcPts val="0"/>
              </a:spcBef>
              <a:spcAft>
                <a:spcPts val="0"/>
              </a:spcAft>
              <a:buClr>
                <a:srgbClr val="000099"/>
              </a:buClr>
              <a:buSzPts val="3200"/>
              <a:buFont typeface="Noto Sans Symbols"/>
              <a:buNone/>
            </a:pPr>
            <a:r>
              <a:rPr lang="en-US" sz="3200" b="0" i="0" u="none" strike="noStrike" cap="none">
                <a:solidFill>
                  <a:srgbClr val="C00000"/>
                </a:solidFill>
                <a:latin typeface="Calibri"/>
                <a:ea typeface="Calibri"/>
                <a:cs typeface="Calibri"/>
                <a:sym typeface="Calibri"/>
              </a:rPr>
              <a:t>We will:</a:t>
            </a:r>
            <a:endParaRPr/>
          </a:p>
          <a:p>
            <a:pPr marL="284163" marR="0" lvl="0" indent="-284163"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incrementally develop sender, receiver sides of </a:t>
            </a:r>
            <a:r>
              <a:rPr lang="en-US" sz="2800" b="0" i="0" u="sng" strike="noStrike" cap="none">
                <a:solidFill>
                  <a:srgbClr val="CC0000"/>
                </a:solidFill>
                <a:latin typeface="Calibri"/>
                <a:ea typeface="Calibri"/>
                <a:cs typeface="Calibri"/>
                <a:sym typeface="Calibri"/>
              </a:rPr>
              <a:t>r</a:t>
            </a:r>
            <a:r>
              <a:rPr lang="en-US" sz="2800" b="0" i="0" u="none" strike="noStrike" cap="none">
                <a:solidFill>
                  <a:srgbClr val="000000"/>
                </a:solidFill>
                <a:latin typeface="Calibri"/>
                <a:ea typeface="Calibri"/>
                <a:cs typeface="Calibri"/>
                <a:sym typeface="Calibri"/>
              </a:rPr>
              <a:t>eliable </a:t>
            </a:r>
            <a:r>
              <a:rPr lang="en-US" sz="2800" b="0" i="0" u="sng" strike="noStrike" cap="none">
                <a:solidFill>
                  <a:srgbClr val="CC0000"/>
                </a:solidFill>
                <a:latin typeface="Calibri"/>
                <a:ea typeface="Calibri"/>
                <a:cs typeface="Calibri"/>
                <a:sym typeface="Calibri"/>
              </a:rPr>
              <a:t>d</a:t>
            </a:r>
            <a:r>
              <a:rPr lang="en-US" sz="2800" b="0" i="0" u="none" strike="noStrike" cap="none">
                <a:solidFill>
                  <a:srgbClr val="000000"/>
                </a:solidFill>
                <a:latin typeface="Calibri"/>
                <a:ea typeface="Calibri"/>
                <a:cs typeface="Calibri"/>
                <a:sym typeface="Calibri"/>
              </a:rPr>
              <a:t>ata </a:t>
            </a:r>
            <a:r>
              <a:rPr lang="en-US" sz="2800" b="0" i="0" u="sng" strike="noStrike" cap="none">
                <a:solidFill>
                  <a:srgbClr val="CC0000"/>
                </a:solidFill>
                <a:latin typeface="Calibri"/>
                <a:ea typeface="Calibri"/>
                <a:cs typeface="Calibri"/>
                <a:sym typeface="Calibri"/>
              </a:rPr>
              <a:t>t</a:t>
            </a:r>
            <a:r>
              <a:rPr lang="en-US" sz="2800" b="0" i="0" u="none" strike="noStrike" cap="none">
                <a:solidFill>
                  <a:srgbClr val="000000"/>
                </a:solidFill>
                <a:latin typeface="Calibri"/>
                <a:ea typeface="Calibri"/>
                <a:cs typeface="Calibri"/>
                <a:sym typeface="Calibri"/>
              </a:rPr>
              <a:t>ransfer protocol (</a:t>
            </a:r>
            <a:r>
              <a:rPr lang="en-US" sz="2800" b="0" i="0" u="none" strike="noStrike" cap="none">
                <a:solidFill>
                  <a:srgbClr val="000000"/>
                </a:solidFill>
                <a:latin typeface="Courier"/>
                <a:ea typeface="Courier"/>
                <a:cs typeface="Courier"/>
                <a:sym typeface="Courier"/>
              </a:rPr>
              <a:t>rdt</a:t>
            </a:r>
            <a:r>
              <a:rPr lang="en-US" sz="2800" b="0" i="0" u="none" strike="noStrike" cap="none">
                <a:solidFill>
                  <a:srgbClr val="000000"/>
                </a:solidFill>
                <a:latin typeface="Calibri"/>
                <a:ea typeface="Calibri"/>
                <a:cs typeface="Calibri"/>
                <a:sym typeface="Calibri"/>
              </a:rPr>
              <a:t>)</a:t>
            </a:r>
            <a:endParaRPr/>
          </a:p>
          <a:p>
            <a:pPr marL="284163" marR="0" lvl="0" indent="-284163"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consider only unidirectional data transfer</a:t>
            </a:r>
            <a:endParaRPr/>
          </a:p>
          <a:p>
            <a:pPr marL="687388" marR="0" lvl="1" indent="-230187"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but control info will flow in both directions!</a:t>
            </a:r>
            <a:endParaRPr/>
          </a:p>
        </p:txBody>
      </p:sp>
      <p:sp>
        <p:nvSpPr>
          <p:cNvPr id="3540" name="Google Shape;3540;p49"/>
          <p:cNvSpPr/>
          <p:nvPr/>
        </p:nvSpPr>
        <p:spPr>
          <a:xfrm>
            <a:off x="4017605" y="4873894"/>
            <a:ext cx="885825" cy="876300"/>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541" name="Google Shape;3541;p49"/>
          <p:cNvSpPr/>
          <p:nvPr/>
        </p:nvSpPr>
        <p:spPr>
          <a:xfrm>
            <a:off x="3927117" y="4899294"/>
            <a:ext cx="942975" cy="8763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542" name="Google Shape;3542;p49"/>
          <p:cNvSpPr txBox="1"/>
          <p:nvPr/>
        </p:nvSpPr>
        <p:spPr>
          <a:xfrm>
            <a:off x="4038243" y="5013594"/>
            <a:ext cx="735012"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state</a:t>
            </a:r>
            <a:endParaRPr/>
          </a:p>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1</a:t>
            </a:r>
            <a:endParaRPr/>
          </a:p>
        </p:txBody>
      </p:sp>
      <p:sp>
        <p:nvSpPr>
          <p:cNvPr id="3543" name="Google Shape;3543;p49"/>
          <p:cNvSpPr/>
          <p:nvPr/>
        </p:nvSpPr>
        <p:spPr>
          <a:xfrm>
            <a:off x="4870092" y="4851669"/>
            <a:ext cx="3952875" cy="285750"/>
          </a:xfrm>
          <a:custGeom>
            <a:avLst/>
            <a:gdLst/>
            <a:ahLst/>
            <a:cxnLst/>
            <a:rect l="l" t="t" r="r" b="b"/>
            <a:pathLst>
              <a:path w="1446" h="180" extrusionOk="0">
                <a:moveTo>
                  <a:pt x="0" y="180"/>
                </a:moveTo>
                <a:cubicBezTo>
                  <a:pt x="540" y="30"/>
                  <a:pt x="972" y="0"/>
                  <a:pt x="1446" y="168"/>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544" name="Google Shape;3544;p49"/>
          <p:cNvSpPr/>
          <p:nvPr/>
        </p:nvSpPr>
        <p:spPr>
          <a:xfrm>
            <a:off x="8802330" y="4977635"/>
            <a:ext cx="873124" cy="876300"/>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545" name="Google Shape;3545;p49"/>
          <p:cNvSpPr/>
          <p:nvPr/>
        </p:nvSpPr>
        <p:spPr>
          <a:xfrm>
            <a:off x="8737242" y="5004069"/>
            <a:ext cx="885825" cy="8763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546" name="Google Shape;3546;p49"/>
          <p:cNvSpPr txBox="1"/>
          <p:nvPr/>
        </p:nvSpPr>
        <p:spPr>
          <a:xfrm>
            <a:off x="8802017" y="5112019"/>
            <a:ext cx="735012"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state</a:t>
            </a:r>
            <a:endParaRPr/>
          </a:p>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2</a:t>
            </a:r>
            <a:endParaRPr/>
          </a:p>
        </p:txBody>
      </p:sp>
      <p:sp>
        <p:nvSpPr>
          <p:cNvPr id="3547" name="Google Shape;3547;p49"/>
          <p:cNvSpPr txBox="1"/>
          <p:nvPr/>
        </p:nvSpPr>
        <p:spPr>
          <a:xfrm>
            <a:off x="5100280" y="4216669"/>
            <a:ext cx="31527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a:buNone/>
            </a:pPr>
            <a:r>
              <a:rPr lang="en-US" sz="1800" b="0" i="0" u="none" strike="noStrike" cap="none">
                <a:solidFill>
                  <a:srgbClr val="CC0000"/>
                </a:solidFill>
                <a:latin typeface="Tahoma"/>
                <a:ea typeface="Tahoma"/>
                <a:cs typeface="Tahoma"/>
                <a:sym typeface="Tahoma"/>
              </a:rPr>
              <a:t>event causing state transition</a:t>
            </a:r>
            <a:endParaRPr sz="2400" b="0" i="0" u="none" strike="noStrike" cap="none">
              <a:solidFill>
                <a:srgbClr val="CC0000"/>
              </a:solidFill>
              <a:latin typeface="Tahoma"/>
              <a:ea typeface="Tahoma"/>
              <a:cs typeface="Tahoma"/>
              <a:sym typeface="Tahoma"/>
            </a:endParaRPr>
          </a:p>
        </p:txBody>
      </p:sp>
      <p:sp>
        <p:nvSpPr>
          <p:cNvPr id="3548" name="Google Shape;3548;p49"/>
          <p:cNvSpPr txBox="1"/>
          <p:nvPr/>
        </p:nvSpPr>
        <p:spPr>
          <a:xfrm>
            <a:off x="5027255" y="4511944"/>
            <a:ext cx="3421062"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a:buNone/>
            </a:pPr>
            <a:r>
              <a:rPr lang="en-US" sz="1800" b="0" i="0" u="none" strike="noStrike" cap="none">
                <a:solidFill>
                  <a:srgbClr val="CC0000"/>
                </a:solidFill>
                <a:latin typeface="Tahoma"/>
                <a:ea typeface="Tahoma"/>
                <a:cs typeface="Tahoma"/>
                <a:sym typeface="Tahoma"/>
              </a:rPr>
              <a:t>actions taken on state transition</a:t>
            </a:r>
            <a:endParaRPr sz="2400" b="0" i="0" u="none" strike="noStrike" cap="none">
              <a:solidFill>
                <a:srgbClr val="CC0000"/>
              </a:solidFill>
              <a:latin typeface="Tahoma"/>
              <a:ea typeface="Tahoma"/>
              <a:cs typeface="Tahoma"/>
              <a:sym typeface="Tahoma"/>
            </a:endParaRPr>
          </a:p>
        </p:txBody>
      </p:sp>
      <p:cxnSp>
        <p:nvCxnSpPr>
          <p:cNvPr id="3549" name="Google Shape;3549;p49"/>
          <p:cNvCxnSpPr/>
          <p:nvPr/>
        </p:nvCxnSpPr>
        <p:spPr>
          <a:xfrm>
            <a:off x="4993917" y="4565919"/>
            <a:ext cx="3381375" cy="0"/>
          </a:xfrm>
          <a:prstGeom prst="straightConnector1">
            <a:avLst/>
          </a:prstGeom>
          <a:noFill/>
          <a:ln w="28575" cap="flat" cmpd="sng">
            <a:solidFill>
              <a:srgbClr val="CC0000"/>
            </a:solidFill>
            <a:prstDash val="solid"/>
            <a:round/>
            <a:headEnd type="none" w="med" len="med"/>
            <a:tailEnd type="none" w="med" len="med"/>
          </a:ln>
        </p:spPr>
      </p:cxnSp>
      <p:sp>
        <p:nvSpPr>
          <p:cNvPr id="3550" name="Google Shape;3550;p49"/>
          <p:cNvSpPr/>
          <p:nvPr/>
        </p:nvSpPr>
        <p:spPr>
          <a:xfrm>
            <a:off x="1012467" y="4899294"/>
            <a:ext cx="2771775" cy="1238250"/>
          </a:xfrm>
          <a:prstGeom prst="rect">
            <a:avLst/>
          </a:prstGeom>
          <a:noFill/>
          <a:ln>
            <a:noFill/>
          </a:ln>
        </p:spPr>
        <p:txBody>
          <a:bodyPr spcFirstLastPara="1" wrap="square" lIns="91425" tIns="45700" rIns="91425" bIns="45700" anchor="t" anchorCtr="0">
            <a:noAutofit/>
          </a:bodyPr>
          <a:lstStyle/>
          <a:p>
            <a:pPr marL="342900" marR="0" lvl="0" indent="-342900" algn="r" rtl="0">
              <a:lnSpc>
                <a:spcPct val="85000"/>
              </a:lnSpc>
              <a:spcBef>
                <a:spcPts val="0"/>
              </a:spcBef>
              <a:spcAft>
                <a:spcPts val="0"/>
              </a:spcAft>
              <a:buClr>
                <a:srgbClr val="000099"/>
              </a:buClr>
              <a:buSzPts val="1170"/>
              <a:buFont typeface="Noto Sans Symbols"/>
              <a:buNone/>
            </a:pPr>
            <a:r>
              <a:rPr lang="en-US" sz="1800" b="0" i="0" u="none" strike="noStrike" cap="none">
                <a:solidFill>
                  <a:srgbClr val="CC0000"/>
                </a:solidFill>
                <a:latin typeface="Calibri"/>
                <a:ea typeface="Calibri"/>
                <a:cs typeface="Calibri"/>
                <a:sym typeface="Calibri"/>
              </a:rPr>
              <a:t>state:</a:t>
            </a:r>
            <a:r>
              <a:rPr lang="en-US" sz="1800" b="0" i="0" u="none" strike="noStrike" cap="none">
                <a:solidFill>
                  <a:srgbClr val="000000"/>
                </a:solidFill>
                <a:latin typeface="Calibri"/>
                <a:ea typeface="Calibri"/>
                <a:cs typeface="Calibri"/>
                <a:sym typeface="Calibri"/>
              </a:rPr>
              <a:t> when in this “state” next state uniquely determined by next event</a:t>
            </a:r>
            <a:endParaRPr sz="1800" b="0" i="0" u="none" strike="noStrike" cap="none">
              <a:solidFill>
                <a:srgbClr val="000000"/>
              </a:solidFill>
              <a:latin typeface="Calibri"/>
              <a:ea typeface="Calibri"/>
              <a:cs typeface="Calibri"/>
              <a:sym typeface="Calibri"/>
            </a:endParaRPr>
          </a:p>
        </p:txBody>
      </p:sp>
      <p:sp>
        <p:nvSpPr>
          <p:cNvPr id="3551" name="Google Shape;3551;p49"/>
          <p:cNvSpPr/>
          <p:nvPr/>
        </p:nvSpPr>
        <p:spPr>
          <a:xfrm>
            <a:off x="4270017" y="5775594"/>
            <a:ext cx="95250" cy="581025"/>
          </a:xfrm>
          <a:custGeom>
            <a:avLst/>
            <a:gdLst/>
            <a:ahLst/>
            <a:cxnLst/>
            <a:rect l="l" t="t" r="r" b="b"/>
            <a:pathLst>
              <a:path w="60" h="366" extrusionOk="0">
                <a:moveTo>
                  <a:pt x="48" y="366"/>
                </a:moveTo>
                <a:cubicBezTo>
                  <a:pt x="0" y="204"/>
                  <a:pt x="60" y="55"/>
                  <a:pt x="6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552" name="Google Shape;3552;p49"/>
          <p:cNvSpPr/>
          <p:nvPr/>
        </p:nvSpPr>
        <p:spPr>
          <a:xfrm rot="10800000">
            <a:off x="9413517" y="5813694"/>
            <a:ext cx="95250" cy="581025"/>
          </a:xfrm>
          <a:custGeom>
            <a:avLst/>
            <a:gdLst/>
            <a:ahLst/>
            <a:cxnLst/>
            <a:rect l="l" t="t" r="r" b="b"/>
            <a:pathLst>
              <a:path w="60" h="366" extrusionOk="0">
                <a:moveTo>
                  <a:pt x="48" y="366"/>
                </a:moveTo>
                <a:cubicBezTo>
                  <a:pt x="0" y="204"/>
                  <a:pt x="60" y="55"/>
                  <a:pt x="6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3553" name="Google Shape;3553;p49"/>
          <p:cNvCxnSpPr/>
          <p:nvPr/>
        </p:nvCxnSpPr>
        <p:spPr>
          <a:xfrm>
            <a:off x="4824055" y="5532730"/>
            <a:ext cx="1541462" cy="738164"/>
          </a:xfrm>
          <a:prstGeom prst="straightConnector1">
            <a:avLst/>
          </a:prstGeom>
          <a:noFill/>
          <a:ln w="28575" cap="flat" cmpd="sng">
            <a:solidFill>
              <a:srgbClr val="CC0000"/>
            </a:solidFill>
            <a:prstDash val="solid"/>
            <a:round/>
            <a:headEnd type="none" w="med" len="med"/>
            <a:tailEnd type="triangle" w="med" len="med"/>
          </a:ln>
        </p:spPr>
      </p:cxnSp>
      <p:sp>
        <p:nvSpPr>
          <p:cNvPr id="3554" name="Google Shape;3554;p49"/>
          <p:cNvSpPr txBox="1"/>
          <p:nvPr/>
        </p:nvSpPr>
        <p:spPr>
          <a:xfrm>
            <a:off x="5560655" y="5312044"/>
            <a:ext cx="7429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a:buNone/>
            </a:pPr>
            <a:r>
              <a:rPr lang="en-US" sz="1800" b="0" i="0" u="none" strike="noStrike" cap="none">
                <a:solidFill>
                  <a:srgbClr val="CC0000"/>
                </a:solidFill>
                <a:latin typeface="Tahoma"/>
                <a:ea typeface="Tahoma"/>
                <a:cs typeface="Tahoma"/>
                <a:sym typeface="Tahoma"/>
              </a:rPr>
              <a:t>event</a:t>
            </a:r>
            <a:endParaRPr sz="2400" b="0" i="0" u="none" strike="noStrike" cap="none">
              <a:solidFill>
                <a:srgbClr val="CC0000"/>
              </a:solidFill>
              <a:latin typeface="Tahoma"/>
              <a:ea typeface="Tahoma"/>
              <a:cs typeface="Tahoma"/>
              <a:sym typeface="Tahoma"/>
            </a:endParaRPr>
          </a:p>
        </p:txBody>
      </p:sp>
      <p:sp>
        <p:nvSpPr>
          <p:cNvPr id="3555" name="Google Shape;3555;p49"/>
          <p:cNvSpPr txBox="1"/>
          <p:nvPr/>
        </p:nvSpPr>
        <p:spPr>
          <a:xfrm>
            <a:off x="5520967" y="5616844"/>
            <a:ext cx="890588"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a:buNone/>
            </a:pPr>
            <a:r>
              <a:rPr lang="en-US" sz="1800" b="0" i="0" u="none" strike="noStrike" cap="none">
                <a:solidFill>
                  <a:srgbClr val="CC0000"/>
                </a:solidFill>
                <a:latin typeface="Tahoma"/>
                <a:ea typeface="Tahoma"/>
                <a:cs typeface="Tahoma"/>
                <a:sym typeface="Tahoma"/>
              </a:rPr>
              <a:t>actions</a:t>
            </a:r>
            <a:endParaRPr sz="2400" b="0" i="0" u="none" strike="noStrike" cap="none">
              <a:solidFill>
                <a:srgbClr val="CC0000"/>
              </a:solidFill>
              <a:latin typeface="Tahoma"/>
              <a:ea typeface="Tahoma"/>
              <a:cs typeface="Tahoma"/>
              <a:sym typeface="Tahoma"/>
            </a:endParaRPr>
          </a:p>
        </p:txBody>
      </p:sp>
      <p:cxnSp>
        <p:nvCxnSpPr>
          <p:cNvPr id="3556" name="Google Shape;3556;p49"/>
          <p:cNvCxnSpPr/>
          <p:nvPr/>
        </p:nvCxnSpPr>
        <p:spPr>
          <a:xfrm>
            <a:off x="5470167" y="5670819"/>
            <a:ext cx="942975" cy="0"/>
          </a:xfrm>
          <a:prstGeom prst="straightConnector1">
            <a:avLst/>
          </a:prstGeom>
          <a:noFill/>
          <a:ln w="28575" cap="flat" cmpd="sng">
            <a:solidFill>
              <a:srgbClr val="CC0000"/>
            </a:solidFill>
            <a:prstDash val="solid"/>
            <a:round/>
            <a:headEnd type="none" w="med" len="med"/>
            <a:tailEnd type="none" w="med" len="med"/>
          </a:ln>
        </p:spPr>
      </p:cxnSp>
      <p:sp>
        <p:nvSpPr>
          <p:cNvPr id="3557" name="Google Shape;3557;p49"/>
          <p:cNvSpPr txBox="1"/>
          <p:nvPr/>
        </p:nvSpPr>
        <p:spPr>
          <a:xfrm>
            <a:off x="918939" y="3470275"/>
            <a:ext cx="11056577" cy="542925"/>
          </a:xfrm>
          <a:prstGeom prst="rect">
            <a:avLst/>
          </a:prstGeom>
          <a:noFill/>
          <a:ln>
            <a:noFill/>
          </a:ln>
        </p:spPr>
        <p:txBody>
          <a:bodyPr spcFirstLastPara="1" wrap="square" lIns="91425" tIns="45700" rIns="91425" bIns="45700" anchor="t" anchorCtr="0">
            <a:noAutofit/>
          </a:bodyPr>
          <a:lstStyle/>
          <a:p>
            <a:pPr marL="284163" marR="0" lvl="0" indent="-284163"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use finite state machines (FSM)  to specify sender, receiver</a:t>
            </a:r>
            <a:endParaRPr/>
          </a:p>
        </p:txBody>
      </p:sp>
      <p:sp>
        <p:nvSpPr>
          <p:cNvPr id="3558" name="Google Shape;3558;p4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0"/>
                                        </p:tgtEl>
                                        <p:attrNameLst>
                                          <p:attrName>style.visibility</p:attrName>
                                        </p:attrNameLst>
                                      </p:cBhvr>
                                      <p:to>
                                        <p:strVal val="visible"/>
                                      </p:to>
                                    </p:set>
                                    <p:animEffect transition="in" filter="fade">
                                      <p:cBhvr>
                                        <p:cTn id="7" dur="500"/>
                                        <p:tgtEl>
                                          <p:spTgt spid="3540"/>
                                        </p:tgtEl>
                                      </p:cBhvr>
                                    </p:animEffect>
                                  </p:childTnLst>
                                </p:cTn>
                              </p:par>
                              <p:par>
                                <p:cTn id="8" presetID="10" presetClass="entr" presetSubtype="0" fill="hold" nodeType="withEffect">
                                  <p:stCondLst>
                                    <p:cond delay="0"/>
                                  </p:stCondLst>
                                  <p:childTnLst>
                                    <p:set>
                                      <p:cBhvr>
                                        <p:cTn id="9" dur="1" fill="hold">
                                          <p:stCondLst>
                                            <p:cond delay="0"/>
                                          </p:stCondLst>
                                        </p:cTn>
                                        <p:tgtEl>
                                          <p:spTgt spid="3541"/>
                                        </p:tgtEl>
                                        <p:attrNameLst>
                                          <p:attrName>style.visibility</p:attrName>
                                        </p:attrNameLst>
                                      </p:cBhvr>
                                      <p:to>
                                        <p:strVal val="visible"/>
                                      </p:to>
                                    </p:set>
                                    <p:animEffect transition="in" filter="fade">
                                      <p:cBhvr>
                                        <p:cTn id="10" dur="500"/>
                                        <p:tgtEl>
                                          <p:spTgt spid="3541"/>
                                        </p:tgtEl>
                                      </p:cBhvr>
                                    </p:animEffect>
                                  </p:childTnLst>
                                </p:cTn>
                              </p:par>
                              <p:par>
                                <p:cTn id="11" presetID="10" presetClass="entr" presetSubtype="0" fill="hold" nodeType="withEffect">
                                  <p:stCondLst>
                                    <p:cond delay="0"/>
                                  </p:stCondLst>
                                  <p:childTnLst>
                                    <p:set>
                                      <p:cBhvr>
                                        <p:cTn id="12" dur="1" fill="hold">
                                          <p:stCondLst>
                                            <p:cond delay="0"/>
                                          </p:stCondLst>
                                        </p:cTn>
                                        <p:tgtEl>
                                          <p:spTgt spid="3542"/>
                                        </p:tgtEl>
                                        <p:attrNameLst>
                                          <p:attrName>style.visibility</p:attrName>
                                        </p:attrNameLst>
                                      </p:cBhvr>
                                      <p:to>
                                        <p:strVal val="visible"/>
                                      </p:to>
                                    </p:set>
                                    <p:animEffect transition="in" filter="fade">
                                      <p:cBhvr>
                                        <p:cTn id="13" dur="500"/>
                                        <p:tgtEl>
                                          <p:spTgt spid="3542"/>
                                        </p:tgtEl>
                                      </p:cBhvr>
                                    </p:animEffect>
                                  </p:childTnLst>
                                </p:cTn>
                              </p:par>
                              <p:par>
                                <p:cTn id="14" presetID="10" presetClass="entr" presetSubtype="0" fill="hold" nodeType="withEffect">
                                  <p:stCondLst>
                                    <p:cond delay="0"/>
                                  </p:stCondLst>
                                  <p:childTnLst>
                                    <p:set>
                                      <p:cBhvr>
                                        <p:cTn id="15" dur="1" fill="hold">
                                          <p:stCondLst>
                                            <p:cond delay="0"/>
                                          </p:stCondLst>
                                        </p:cTn>
                                        <p:tgtEl>
                                          <p:spTgt spid="3543"/>
                                        </p:tgtEl>
                                        <p:attrNameLst>
                                          <p:attrName>style.visibility</p:attrName>
                                        </p:attrNameLst>
                                      </p:cBhvr>
                                      <p:to>
                                        <p:strVal val="visible"/>
                                      </p:to>
                                    </p:set>
                                    <p:animEffect transition="in" filter="fade">
                                      <p:cBhvr>
                                        <p:cTn id="16" dur="500"/>
                                        <p:tgtEl>
                                          <p:spTgt spid="3543"/>
                                        </p:tgtEl>
                                      </p:cBhvr>
                                    </p:animEffect>
                                  </p:childTnLst>
                                </p:cTn>
                              </p:par>
                              <p:par>
                                <p:cTn id="17" presetID="10" presetClass="entr" presetSubtype="0" fill="hold" nodeType="withEffect">
                                  <p:stCondLst>
                                    <p:cond delay="0"/>
                                  </p:stCondLst>
                                  <p:childTnLst>
                                    <p:set>
                                      <p:cBhvr>
                                        <p:cTn id="18" dur="1" fill="hold">
                                          <p:stCondLst>
                                            <p:cond delay="0"/>
                                          </p:stCondLst>
                                        </p:cTn>
                                        <p:tgtEl>
                                          <p:spTgt spid="3544"/>
                                        </p:tgtEl>
                                        <p:attrNameLst>
                                          <p:attrName>style.visibility</p:attrName>
                                        </p:attrNameLst>
                                      </p:cBhvr>
                                      <p:to>
                                        <p:strVal val="visible"/>
                                      </p:to>
                                    </p:set>
                                    <p:animEffect transition="in" filter="fade">
                                      <p:cBhvr>
                                        <p:cTn id="19" dur="500"/>
                                        <p:tgtEl>
                                          <p:spTgt spid="3544"/>
                                        </p:tgtEl>
                                      </p:cBhvr>
                                    </p:animEffect>
                                  </p:childTnLst>
                                </p:cTn>
                              </p:par>
                              <p:par>
                                <p:cTn id="20" presetID="10" presetClass="entr" presetSubtype="0" fill="hold" nodeType="withEffect">
                                  <p:stCondLst>
                                    <p:cond delay="0"/>
                                  </p:stCondLst>
                                  <p:childTnLst>
                                    <p:set>
                                      <p:cBhvr>
                                        <p:cTn id="21" dur="1" fill="hold">
                                          <p:stCondLst>
                                            <p:cond delay="0"/>
                                          </p:stCondLst>
                                        </p:cTn>
                                        <p:tgtEl>
                                          <p:spTgt spid="3545"/>
                                        </p:tgtEl>
                                        <p:attrNameLst>
                                          <p:attrName>style.visibility</p:attrName>
                                        </p:attrNameLst>
                                      </p:cBhvr>
                                      <p:to>
                                        <p:strVal val="visible"/>
                                      </p:to>
                                    </p:set>
                                    <p:animEffect transition="in" filter="fade">
                                      <p:cBhvr>
                                        <p:cTn id="22" dur="500"/>
                                        <p:tgtEl>
                                          <p:spTgt spid="3545"/>
                                        </p:tgtEl>
                                      </p:cBhvr>
                                    </p:animEffect>
                                  </p:childTnLst>
                                </p:cTn>
                              </p:par>
                              <p:par>
                                <p:cTn id="23" presetID="10" presetClass="entr" presetSubtype="0" fill="hold" nodeType="withEffect">
                                  <p:stCondLst>
                                    <p:cond delay="0"/>
                                  </p:stCondLst>
                                  <p:childTnLst>
                                    <p:set>
                                      <p:cBhvr>
                                        <p:cTn id="24" dur="1" fill="hold">
                                          <p:stCondLst>
                                            <p:cond delay="0"/>
                                          </p:stCondLst>
                                        </p:cTn>
                                        <p:tgtEl>
                                          <p:spTgt spid="3546"/>
                                        </p:tgtEl>
                                        <p:attrNameLst>
                                          <p:attrName>style.visibility</p:attrName>
                                        </p:attrNameLst>
                                      </p:cBhvr>
                                      <p:to>
                                        <p:strVal val="visible"/>
                                      </p:to>
                                    </p:set>
                                    <p:animEffect transition="in" filter="fade">
                                      <p:cBhvr>
                                        <p:cTn id="25" dur="500"/>
                                        <p:tgtEl>
                                          <p:spTgt spid="3546"/>
                                        </p:tgtEl>
                                      </p:cBhvr>
                                    </p:animEffect>
                                  </p:childTnLst>
                                </p:cTn>
                              </p:par>
                              <p:par>
                                <p:cTn id="26" presetID="10" presetClass="entr" presetSubtype="0" fill="hold" nodeType="withEffect">
                                  <p:stCondLst>
                                    <p:cond delay="0"/>
                                  </p:stCondLst>
                                  <p:childTnLst>
                                    <p:set>
                                      <p:cBhvr>
                                        <p:cTn id="27" dur="1" fill="hold">
                                          <p:stCondLst>
                                            <p:cond delay="0"/>
                                          </p:stCondLst>
                                        </p:cTn>
                                        <p:tgtEl>
                                          <p:spTgt spid="3547"/>
                                        </p:tgtEl>
                                        <p:attrNameLst>
                                          <p:attrName>style.visibility</p:attrName>
                                        </p:attrNameLst>
                                      </p:cBhvr>
                                      <p:to>
                                        <p:strVal val="visible"/>
                                      </p:to>
                                    </p:set>
                                    <p:animEffect transition="in" filter="fade">
                                      <p:cBhvr>
                                        <p:cTn id="28" dur="500"/>
                                        <p:tgtEl>
                                          <p:spTgt spid="3547"/>
                                        </p:tgtEl>
                                      </p:cBhvr>
                                    </p:animEffect>
                                  </p:childTnLst>
                                </p:cTn>
                              </p:par>
                              <p:par>
                                <p:cTn id="29" presetID="10" presetClass="entr" presetSubtype="0" fill="hold" nodeType="withEffect">
                                  <p:stCondLst>
                                    <p:cond delay="0"/>
                                  </p:stCondLst>
                                  <p:childTnLst>
                                    <p:set>
                                      <p:cBhvr>
                                        <p:cTn id="30" dur="1" fill="hold">
                                          <p:stCondLst>
                                            <p:cond delay="0"/>
                                          </p:stCondLst>
                                        </p:cTn>
                                        <p:tgtEl>
                                          <p:spTgt spid="3548"/>
                                        </p:tgtEl>
                                        <p:attrNameLst>
                                          <p:attrName>style.visibility</p:attrName>
                                        </p:attrNameLst>
                                      </p:cBhvr>
                                      <p:to>
                                        <p:strVal val="visible"/>
                                      </p:to>
                                    </p:set>
                                    <p:animEffect transition="in" filter="fade">
                                      <p:cBhvr>
                                        <p:cTn id="31" dur="500"/>
                                        <p:tgtEl>
                                          <p:spTgt spid="3548"/>
                                        </p:tgtEl>
                                      </p:cBhvr>
                                    </p:animEffect>
                                  </p:childTnLst>
                                </p:cTn>
                              </p:par>
                              <p:par>
                                <p:cTn id="32" presetID="10" presetClass="entr" presetSubtype="0" fill="hold" nodeType="withEffect">
                                  <p:stCondLst>
                                    <p:cond delay="0"/>
                                  </p:stCondLst>
                                  <p:childTnLst>
                                    <p:set>
                                      <p:cBhvr>
                                        <p:cTn id="33" dur="1" fill="hold">
                                          <p:stCondLst>
                                            <p:cond delay="0"/>
                                          </p:stCondLst>
                                        </p:cTn>
                                        <p:tgtEl>
                                          <p:spTgt spid="3549"/>
                                        </p:tgtEl>
                                        <p:attrNameLst>
                                          <p:attrName>style.visibility</p:attrName>
                                        </p:attrNameLst>
                                      </p:cBhvr>
                                      <p:to>
                                        <p:strVal val="visible"/>
                                      </p:to>
                                    </p:set>
                                    <p:animEffect transition="in" filter="fade">
                                      <p:cBhvr>
                                        <p:cTn id="34" dur="500"/>
                                        <p:tgtEl>
                                          <p:spTgt spid="3549"/>
                                        </p:tgtEl>
                                      </p:cBhvr>
                                    </p:animEffect>
                                  </p:childTnLst>
                                </p:cTn>
                              </p:par>
                              <p:par>
                                <p:cTn id="35" presetID="10" presetClass="entr" presetSubtype="0" fill="hold" nodeType="withEffect">
                                  <p:stCondLst>
                                    <p:cond delay="0"/>
                                  </p:stCondLst>
                                  <p:childTnLst>
                                    <p:set>
                                      <p:cBhvr>
                                        <p:cTn id="36" dur="1" fill="hold">
                                          <p:stCondLst>
                                            <p:cond delay="0"/>
                                          </p:stCondLst>
                                        </p:cTn>
                                        <p:tgtEl>
                                          <p:spTgt spid="3550"/>
                                        </p:tgtEl>
                                        <p:attrNameLst>
                                          <p:attrName>style.visibility</p:attrName>
                                        </p:attrNameLst>
                                      </p:cBhvr>
                                      <p:to>
                                        <p:strVal val="visible"/>
                                      </p:to>
                                    </p:set>
                                    <p:animEffect transition="in" filter="fade">
                                      <p:cBhvr>
                                        <p:cTn id="37" dur="500"/>
                                        <p:tgtEl>
                                          <p:spTgt spid="3550"/>
                                        </p:tgtEl>
                                      </p:cBhvr>
                                    </p:animEffect>
                                  </p:childTnLst>
                                </p:cTn>
                              </p:par>
                              <p:par>
                                <p:cTn id="38" presetID="10" presetClass="entr" presetSubtype="0" fill="hold" nodeType="withEffect">
                                  <p:stCondLst>
                                    <p:cond delay="0"/>
                                  </p:stCondLst>
                                  <p:childTnLst>
                                    <p:set>
                                      <p:cBhvr>
                                        <p:cTn id="39" dur="1" fill="hold">
                                          <p:stCondLst>
                                            <p:cond delay="0"/>
                                          </p:stCondLst>
                                        </p:cTn>
                                        <p:tgtEl>
                                          <p:spTgt spid="3551"/>
                                        </p:tgtEl>
                                        <p:attrNameLst>
                                          <p:attrName>style.visibility</p:attrName>
                                        </p:attrNameLst>
                                      </p:cBhvr>
                                      <p:to>
                                        <p:strVal val="visible"/>
                                      </p:to>
                                    </p:set>
                                    <p:animEffect transition="in" filter="fade">
                                      <p:cBhvr>
                                        <p:cTn id="40" dur="500"/>
                                        <p:tgtEl>
                                          <p:spTgt spid="3551"/>
                                        </p:tgtEl>
                                      </p:cBhvr>
                                    </p:animEffect>
                                  </p:childTnLst>
                                </p:cTn>
                              </p:par>
                              <p:par>
                                <p:cTn id="41" presetID="10" presetClass="entr" presetSubtype="0" fill="hold" nodeType="withEffect">
                                  <p:stCondLst>
                                    <p:cond delay="0"/>
                                  </p:stCondLst>
                                  <p:childTnLst>
                                    <p:set>
                                      <p:cBhvr>
                                        <p:cTn id="42" dur="1" fill="hold">
                                          <p:stCondLst>
                                            <p:cond delay="0"/>
                                          </p:stCondLst>
                                        </p:cTn>
                                        <p:tgtEl>
                                          <p:spTgt spid="3552"/>
                                        </p:tgtEl>
                                        <p:attrNameLst>
                                          <p:attrName>style.visibility</p:attrName>
                                        </p:attrNameLst>
                                      </p:cBhvr>
                                      <p:to>
                                        <p:strVal val="visible"/>
                                      </p:to>
                                    </p:set>
                                    <p:animEffect transition="in" filter="fade">
                                      <p:cBhvr>
                                        <p:cTn id="43" dur="500"/>
                                        <p:tgtEl>
                                          <p:spTgt spid="3552"/>
                                        </p:tgtEl>
                                      </p:cBhvr>
                                    </p:animEffect>
                                  </p:childTnLst>
                                </p:cTn>
                              </p:par>
                              <p:par>
                                <p:cTn id="44" presetID="10" presetClass="entr" presetSubtype="0" fill="hold" nodeType="withEffect">
                                  <p:stCondLst>
                                    <p:cond delay="0"/>
                                  </p:stCondLst>
                                  <p:childTnLst>
                                    <p:set>
                                      <p:cBhvr>
                                        <p:cTn id="45" dur="1" fill="hold">
                                          <p:stCondLst>
                                            <p:cond delay="0"/>
                                          </p:stCondLst>
                                        </p:cTn>
                                        <p:tgtEl>
                                          <p:spTgt spid="3553"/>
                                        </p:tgtEl>
                                        <p:attrNameLst>
                                          <p:attrName>style.visibility</p:attrName>
                                        </p:attrNameLst>
                                      </p:cBhvr>
                                      <p:to>
                                        <p:strVal val="visible"/>
                                      </p:to>
                                    </p:set>
                                    <p:animEffect transition="in" filter="fade">
                                      <p:cBhvr>
                                        <p:cTn id="46" dur="500"/>
                                        <p:tgtEl>
                                          <p:spTgt spid="3553"/>
                                        </p:tgtEl>
                                      </p:cBhvr>
                                    </p:animEffect>
                                  </p:childTnLst>
                                </p:cTn>
                              </p:par>
                              <p:par>
                                <p:cTn id="47" presetID="10" presetClass="entr" presetSubtype="0" fill="hold" nodeType="withEffect">
                                  <p:stCondLst>
                                    <p:cond delay="0"/>
                                  </p:stCondLst>
                                  <p:childTnLst>
                                    <p:set>
                                      <p:cBhvr>
                                        <p:cTn id="48" dur="1" fill="hold">
                                          <p:stCondLst>
                                            <p:cond delay="0"/>
                                          </p:stCondLst>
                                        </p:cTn>
                                        <p:tgtEl>
                                          <p:spTgt spid="3554"/>
                                        </p:tgtEl>
                                        <p:attrNameLst>
                                          <p:attrName>style.visibility</p:attrName>
                                        </p:attrNameLst>
                                      </p:cBhvr>
                                      <p:to>
                                        <p:strVal val="visible"/>
                                      </p:to>
                                    </p:set>
                                    <p:animEffect transition="in" filter="fade">
                                      <p:cBhvr>
                                        <p:cTn id="49" dur="500"/>
                                        <p:tgtEl>
                                          <p:spTgt spid="3554"/>
                                        </p:tgtEl>
                                      </p:cBhvr>
                                    </p:animEffect>
                                  </p:childTnLst>
                                </p:cTn>
                              </p:par>
                              <p:par>
                                <p:cTn id="50" presetID="10" presetClass="entr" presetSubtype="0" fill="hold" nodeType="withEffect">
                                  <p:stCondLst>
                                    <p:cond delay="0"/>
                                  </p:stCondLst>
                                  <p:childTnLst>
                                    <p:set>
                                      <p:cBhvr>
                                        <p:cTn id="51" dur="1" fill="hold">
                                          <p:stCondLst>
                                            <p:cond delay="0"/>
                                          </p:stCondLst>
                                        </p:cTn>
                                        <p:tgtEl>
                                          <p:spTgt spid="3555"/>
                                        </p:tgtEl>
                                        <p:attrNameLst>
                                          <p:attrName>style.visibility</p:attrName>
                                        </p:attrNameLst>
                                      </p:cBhvr>
                                      <p:to>
                                        <p:strVal val="visible"/>
                                      </p:to>
                                    </p:set>
                                    <p:animEffect transition="in" filter="fade">
                                      <p:cBhvr>
                                        <p:cTn id="52" dur="500"/>
                                        <p:tgtEl>
                                          <p:spTgt spid="3555"/>
                                        </p:tgtEl>
                                      </p:cBhvr>
                                    </p:animEffect>
                                  </p:childTnLst>
                                </p:cTn>
                              </p:par>
                              <p:par>
                                <p:cTn id="53" presetID="10" presetClass="entr" presetSubtype="0" fill="hold" nodeType="withEffect">
                                  <p:stCondLst>
                                    <p:cond delay="0"/>
                                  </p:stCondLst>
                                  <p:childTnLst>
                                    <p:set>
                                      <p:cBhvr>
                                        <p:cTn id="54" dur="1" fill="hold">
                                          <p:stCondLst>
                                            <p:cond delay="0"/>
                                          </p:stCondLst>
                                        </p:cTn>
                                        <p:tgtEl>
                                          <p:spTgt spid="3556"/>
                                        </p:tgtEl>
                                        <p:attrNameLst>
                                          <p:attrName>style.visibility</p:attrName>
                                        </p:attrNameLst>
                                      </p:cBhvr>
                                      <p:to>
                                        <p:strVal val="visible"/>
                                      </p:to>
                                    </p:set>
                                    <p:animEffect transition="in" filter="fade">
                                      <p:cBhvr>
                                        <p:cTn id="55" dur="500"/>
                                        <p:tgtEl>
                                          <p:spTgt spid="3556"/>
                                        </p:tgtEl>
                                      </p:cBhvr>
                                    </p:animEffect>
                                  </p:childTnLst>
                                </p:cTn>
                              </p:par>
                              <p:par>
                                <p:cTn id="56" presetID="10" presetClass="entr" presetSubtype="0" fill="hold" nodeType="withEffect">
                                  <p:stCondLst>
                                    <p:cond delay="0"/>
                                  </p:stCondLst>
                                  <p:childTnLst>
                                    <p:set>
                                      <p:cBhvr>
                                        <p:cTn id="57" dur="1" fill="hold">
                                          <p:stCondLst>
                                            <p:cond delay="0"/>
                                          </p:stCondLst>
                                        </p:cTn>
                                        <p:tgtEl>
                                          <p:spTgt spid="3557"/>
                                        </p:tgtEl>
                                        <p:attrNameLst>
                                          <p:attrName>style.visibility</p:attrName>
                                        </p:attrNameLst>
                                      </p:cBhvr>
                                      <p:to>
                                        <p:strVal val="visible"/>
                                      </p:to>
                                    </p:set>
                                    <p:animEffect transition="in" filter="fade">
                                      <p:cBhvr>
                                        <p:cTn id="58" dur="500"/>
                                        <p:tgtEl>
                                          <p:spTgt spid="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63"/>
        <p:cNvGrpSpPr/>
        <p:nvPr/>
      </p:nvGrpSpPr>
      <p:grpSpPr>
        <a:xfrm>
          <a:off x="0" y="0"/>
          <a:ext cx="0" cy="0"/>
          <a:chOff x="0" y="0"/>
          <a:chExt cx="0" cy="0"/>
        </a:xfrm>
      </p:grpSpPr>
      <p:sp>
        <p:nvSpPr>
          <p:cNvPr id="3564" name="Google Shape;3564;p5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rdt1.0: </a:t>
            </a:r>
            <a:r>
              <a:rPr lang="en-US" sz="4400"/>
              <a:t>reliable transfer over a reliable channel</a:t>
            </a:r>
            <a:endParaRPr/>
          </a:p>
        </p:txBody>
      </p:sp>
      <p:sp>
        <p:nvSpPr>
          <p:cNvPr id="3565" name="Google Shape;3565;p50"/>
          <p:cNvSpPr txBox="1"/>
          <p:nvPr/>
        </p:nvSpPr>
        <p:spPr>
          <a:xfrm>
            <a:off x="798690" y="1370551"/>
            <a:ext cx="7896225" cy="3019425"/>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underlying channel perfectly reliable</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no bit errors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no loss of packets</a:t>
            </a:r>
            <a:endParaRPr/>
          </a:p>
        </p:txBody>
      </p:sp>
      <p:sp>
        <p:nvSpPr>
          <p:cNvPr id="3566" name="Google Shape;3566;p50"/>
          <p:cNvSpPr/>
          <p:nvPr/>
        </p:nvSpPr>
        <p:spPr>
          <a:xfrm>
            <a:off x="2850759" y="4627024"/>
            <a:ext cx="611187" cy="1027112"/>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567" name="Google Shape;3567;p50"/>
          <p:cNvSpPr txBox="1"/>
          <p:nvPr/>
        </p:nvSpPr>
        <p:spPr>
          <a:xfrm>
            <a:off x="3251680" y="5048046"/>
            <a:ext cx="2682875" cy="5984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packet = make_pkt(data)</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udt_send(packet)</a:t>
            </a:r>
            <a:endParaRPr sz="1600" b="0" i="0" u="none" strike="noStrike" cap="none">
              <a:solidFill>
                <a:srgbClr val="000000"/>
              </a:solidFill>
              <a:latin typeface="Times New Roman"/>
              <a:ea typeface="Times New Roman"/>
              <a:cs typeface="Times New Roman"/>
              <a:sym typeface="Times New Roman"/>
            </a:endParaRPr>
          </a:p>
        </p:txBody>
      </p:sp>
      <p:grpSp>
        <p:nvGrpSpPr>
          <p:cNvPr id="3568" name="Google Shape;3568;p50"/>
          <p:cNvGrpSpPr/>
          <p:nvPr/>
        </p:nvGrpSpPr>
        <p:grpSpPr>
          <a:xfrm>
            <a:off x="3261921" y="4671474"/>
            <a:ext cx="2255838" cy="428625"/>
            <a:chOff x="3084121" y="4379374"/>
            <a:chExt cx="2255838" cy="428625"/>
          </a:xfrm>
        </p:grpSpPr>
        <p:sp>
          <p:nvSpPr>
            <p:cNvPr id="3569" name="Google Shape;3569;p50"/>
            <p:cNvSpPr txBox="1"/>
            <p:nvPr/>
          </p:nvSpPr>
          <p:spPr>
            <a:xfrm>
              <a:off x="3084121" y="4379374"/>
              <a:ext cx="2255838"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rdt_send(data)</a:t>
              </a:r>
              <a:endParaRPr sz="1600" b="0" i="0" u="none" strike="noStrike" cap="none">
                <a:solidFill>
                  <a:srgbClr val="000000"/>
                </a:solidFill>
                <a:latin typeface="Times New Roman"/>
                <a:ea typeface="Times New Roman"/>
                <a:cs typeface="Times New Roman"/>
                <a:sym typeface="Times New Roman"/>
              </a:endParaRPr>
            </a:p>
          </p:txBody>
        </p:sp>
        <p:cxnSp>
          <p:nvCxnSpPr>
            <p:cNvPr id="3570" name="Google Shape;3570;p50"/>
            <p:cNvCxnSpPr/>
            <p:nvPr/>
          </p:nvCxnSpPr>
          <p:spPr>
            <a:xfrm>
              <a:off x="3184134" y="4722274"/>
              <a:ext cx="1296987" cy="0"/>
            </a:xfrm>
            <a:prstGeom prst="straightConnector1">
              <a:avLst/>
            </a:prstGeom>
            <a:noFill/>
            <a:ln w="19050" cap="flat" cmpd="sng">
              <a:solidFill>
                <a:srgbClr val="000000"/>
              </a:solidFill>
              <a:prstDash val="solid"/>
              <a:round/>
              <a:headEnd type="none" w="med" len="med"/>
              <a:tailEnd type="none" w="med" len="med"/>
            </a:ln>
          </p:spPr>
        </p:cxnSp>
      </p:grpSp>
      <p:sp>
        <p:nvSpPr>
          <p:cNvPr id="3571" name="Google Shape;3571;p50"/>
          <p:cNvSpPr txBox="1"/>
          <p:nvPr/>
        </p:nvSpPr>
        <p:spPr>
          <a:xfrm>
            <a:off x="9581566" y="5063272"/>
            <a:ext cx="2487612"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extract (packet,data)</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deliver_data(data)</a:t>
            </a:r>
            <a:endParaRPr sz="1600" b="0" i="0" u="none" strike="noStrike" cap="none">
              <a:solidFill>
                <a:srgbClr val="000000"/>
              </a:solidFill>
              <a:latin typeface="Times New Roman"/>
              <a:ea typeface="Times New Roman"/>
              <a:cs typeface="Times New Roman"/>
              <a:sym typeface="Times New Roman"/>
            </a:endParaRPr>
          </a:p>
        </p:txBody>
      </p:sp>
      <p:sp>
        <p:nvSpPr>
          <p:cNvPr id="3572" name="Google Shape;3572;p50"/>
          <p:cNvSpPr/>
          <p:nvPr/>
        </p:nvSpPr>
        <p:spPr>
          <a:xfrm>
            <a:off x="9171991" y="4666397"/>
            <a:ext cx="611187" cy="1027113"/>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573" name="Google Shape;3573;p50"/>
          <p:cNvGrpSpPr/>
          <p:nvPr/>
        </p:nvGrpSpPr>
        <p:grpSpPr>
          <a:xfrm>
            <a:off x="9597441" y="4742597"/>
            <a:ext cx="1541462" cy="336550"/>
            <a:chOff x="9419641" y="4450497"/>
            <a:chExt cx="1541462" cy="336550"/>
          </a:xfrm>
        </p:grpSpPr>
        <p:cxnSp>
          <p:nvCxnSpPr>
            <p:cNvPr id="3574" name="Google Shape;3574;p50"/>
            <p:cNvCxnSpPr/>
            <p:nvPr/>
          </p:nvCxnSpPr>
          <p:spPr>
            <a:xfrm>
              <a:off x="9505366" y="4774347"/>
              <a:ext cx="1296987" cy="0"/>
            </a:xfrm>
            <a:prstGeom prst="straightConnector1">
              <a:avLst/>
            </a:prstGeom>
            <a:noFill/>
            <a:ln w="19050" cap="flat" cmpd="sng">
              <a:solidFill>
                <a:srgbClr val="000000"/>
              </a:solidFill>
              <a:prstDash val="solid"/>
              <a:round/>
              <a:headEnd type="none" w="med" len="med"/>
              <a:tailEnd type="none" w="med" len="med"/>
            </a:ln>
          </p:spPr>
        </p:cxnSp>
        <p:sp>
          <p:nvSpPr>
            <p:cNvPr id="3575" name="Google Shape;3575;p50"/>
            <p:cNvSpPr/>
            <p:nvPr/>
          </p:nvSpPr>
          <p:spPr>
            <a:xfrm>
              <a:off x="9419641" y="4450497"/>
              <a:ext cx="1541462" cy="3365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rdt_rcv(packet)</a:t>
              </a:r>
              <a:endParaRPr/>
            </a:p>
          </p:txBody>
        </p:sp>
      </p:grpSp>
      <p:grpSp>
        <p:nvGrpSpPr>
          <p:cNvPr id="3576" name="Google Shape;3576;p50"/>
          <p:cNvGrpSpPr/>
          <p:nvPr/>
        </p:nvGrpSpPr>
        <p:grpSpPr>
          <a:xfrm>
            <a:off x="6812375" y="4666397"/>
            <a:ext cx="2496141" cy="1027113"/>
            <a:chOff x="6075775" y="5479197"/>
            <a:chExt cx="2496141" cy="1027113"/>
          </a:xfrm>
        </p:grpSpPr>
        <p:sp>
          <p:nvSpPr>
            <p:cNvPr id="3577" name="Google Shape;3577;p50"/>
            <p:cNvSpPr/>
            <p:nvPr/>
          </p:nvSpPr>
          <p:spPr>
            <a:xfrm>
              <a:off x="7536866" y="5495072"/>
              <a:ext cx="955675" cy="1011238"/>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578" name="Google Shape;3578;p50"/>
            <p:cNvSpPr txBox="1"/>
            <p:nvPr/>
          </p:nvSpPr>
          <p:spPr>
            <a:xfrm>
              <a:off x="7473366" y="5580797"/>
              <a:ext cx="1098550" cy="9128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call from below</a:t>
              </a:r>
              <a:endParaRPr sz="1600" b="0" i="0" u="none" strike="noStrike" cap="none">
                <a:solidFill>
                  <a:srgbClr val="000000"/>
                </a:solidFill>
                <a:latin typeface="Times New Roman"/>
                <a:ea typeface="Times New Roman"/>
                <a:cs typeface="Times New Roman"/>
                <a:sym typeface="Times New Roman"/>
              </a:endParaRPr>
            </a:p>
          </p:txBody>
        </p:sp>
        <p:cxnSp>
          <p:nvCxnSpPr>
            <p:cNvPr id="3579" name="Google Shape;3579;p50"/>
            <p:cNvCxnSpPr/>
            <p:nvPr/>
          </p:nvCxnSpPr>
          <p:spPr>
            <a:xfrm>
              <a:off x="7213016" y="5479197"/>
              <a:ext cx="385762" cy="242888"/>
            </a:xfrm>
            <a:prstGeom prst="straightConnector1">
              <a:avLst/>
            </a:prstGeom>
            <a:noFill/>
            <a:ln w="9525" cap="flat" cmpd="sng">
              <a:solidFill>
                <a:srgbClr val="000000"/>
              </a:solidFill>
              <a:prstDash val="dash"/>
              <a:round/>
              <a:headEnd type="none" w="med" len="med"/>
              <a:tailEnd type="triangle" w="med" len="med"/>
            </a:ln>
          </p:spPr>
        </p:cxnSp>
        <p:sp>
          <p:nvSpPr>
            <p:cNvPr id="3580" name="Google Shape;3580;p50"/>
            <p:cNvSpPr txBox="1"/>
            <p:nvPr/>
          </p:nvSpPr>
          <p:spPr>
            <a:xfrm>
              <a:off x="6075775" y="5745404"/>
              <a:ext cx="124777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a:buNone/>
              </a:pPr>
              <a:r>
                <a:rPr lang="en-US" sz="2400" b="0" i="0" u="none" strike="noStrike" cap="none">
                  <a:solidFill>
                    <a:srgbClr val="CC0000"/>
                  </a:solidFill>
                  <a:latin typeface="Tahoma"/>
                  <a:ea typeface="Tahoma"/>
                  <a:cs typeface="Tahoma"/>
                  <a:sym typeface="Tahoma"/>
                </a:rPr>
                <a:t>receiver</a:t>
              </a:r>
              <a:endParaRPr/>
            </a:p>
          </p:txBody>
        </p:sp>
      </p:grpSp>
      <p:pic>
        <p:nvPicPr>
          <p:cNvPr id="3581" name="Google Shape;3581;p50" descr="Image result for easy button&quot;"/>
          <p:cNvPicPr preferRelativeResize="0"/>
          <p:nvPr/>
        </p:nvPicPr>
        <p:blipFill rotWithShape="1">
          <a:blip r:embed="rId3">
            <a:alphaModFix/>
          </a:blip>
          <a:srcRect/>
          <a:stretch/>
        </p:blipFill>
        <p:spPr>
          <a:xfrm>
            <a:off x="8237940" y="1871323"/>
            <a:ext cx="2139751" cy="2139751"/>
          </a:xfrm>
          <a:prstGeom prst="rect">
            <a:avLst/>
          </a:prstGeom>
          <a:noFill/>
          <a:ln>
            <a:noFill/>
          </a:ln>
        </p:spPr>
      </p:pic>
      <p:sp>
        <p:nvSpPr>
          <p:cNvPr id="3582" name="Google Shape;3582;p50"/>
          <p:cNvSpPr txBox="1"/>
          <p:nvPr/>
        </p:nvSpPr>
        <p:spPr>
          <a:xfrm>
            <a:off x="798690" y="2794001"/>
            <a:ext cx="7896225" cy="15113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1" u="none" strike="noStrike" cap="none">
                <a:solidFill>
                  <a:srgbClr val="C00000"/>
                </a:solidFill>
                <a:latin typeface="Calibri"/>
                <a:ea typeface="Calibri"/>
                <a:cs typeface="Calibri"/>
                <a:sym typeface="Calibri"/>
              </a:rPr>
              <a:t>separate</a:t>
            </a:r>
            <a:r>
              <a:rPr lang="en-US" sz="2800" b="0" i="0" u="none" strike="noStrike" cap="none">
                <a:solidFill>
                  <a:srgbClr val="000000"/>
                </a:solidFill>
                <a:latin typeface="Calibri"/>
                <a:ea typeface="Calibri"/>
                <a:cs typeface="Calibri"/>
                <a:sym typeface="Calibri"/>
              </a:rPr>
              <a:t> FSMs for sender, receiver:</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sender sends data into underlying channel</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receiver reads data from underlying channel</a:t>
            </a:r>
            <a:endParaRPr/>
          </a:p>
        </p:txBody>
      </p:sp>
      <p:grpSp>
        <p:nvGrpSpPr>
          <p:cNvPr id="3583" name="Google Shape;3583;p50"/>
          <p:cNvGrpSpPr/>
          <p:nvPr/>
        </p:nvGrpSpPr>
        <p:grpSpPr>
          <a:xfrm>
            <a:off x="706840" y="4601624"/>
            <a:ext cx="2271310" cy="1027112"/>
            <a:chOff x="262340" y="5579524"/>
            <a:chExt cx="2271310" cy="1027112"/>
          </a:xfrm>
        </p:grpSpPr>
        <p:grpSp>
          <p:nvGrpSpPr>
            <p:cNvPr id="3584" name="Google Shape;3584;p50"/>
            <p:cNvGrpSpPr/>
            <p:nvPr/>
          </p:nvGrpSpPr>
          <p:grpSpPr>
            <a:xfrm>
              <a:off x="262340" y="5579524"/>
              <a:ext cx="2201069" cy="1027112"/>
              <a:chOff x="795740" y="4614324"/>
              <a:chExt cx="2201069" cy="1027112"/>
            </a:xfrm>
          </p:grpSpPr>
          <p:cxnSp>
            <p:nvCxnSpPr>
              <p:cNvPr id="3585" name="Google Shape;3585;p50"/>
              <p:cNvCxnSpPr/>
              <p:nvPr/>
            </p:nvCxnSpPr>
            <p:spPr>
              <a:xfrm>
                <a:off x="1717284" y="4614324"/>
                <a:ext cx="385762" cy="242887"/>
              </a:xfrm>
              <a:prstGeom prst="straightConnector1">
                <a:avLst/>
              </a:prstGeom>
              <a:noFill/>
              <a:ln w="9525" cap="flat" cmpd="sng">
                <a:solidFill>
                  <a:srgbClr val="000000"/>
                </a:solidFill>
                <a:prstDash val="dash"/>
                <a:round/>
                <a:headEnd type="none" w="med" len="med"/>
                <a:tailEnd type="triangle" w="med" len="med"/>
              </a:ln>
            </p:spPr>
          </p:cxnSp>
          <p:sp>
            <p:nvSpPr>
              <p:cNvPr id="3586" name="Google Shape;3586;p50"/>
              <p:cNvSpPr txBox="1"/>
              <p:nvPr/>
            </p:nvSpPr>
            <p:spPr>
              <a:xfrm>
                <a:off x="795740" y="4985781"/>
                <a:ext cx="108902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a:buNone/>
                </a:pPr>
                <a:r>
                  <a:rPr lang="en-US" sz="2400" b="0" i="0" u="none" strike="noStrike" cap="none">
                    <a:solidFill>
                      <a:srgbClr val="CC0000"/>
                    </a:solidFill>
                    <a:latin typeface="Tahoma"/>
                    <a:ea typeface="Tahoma"/>
                    <a:cs typeface="Tahoma"/>
                    <a:sym typeface="Tahoma"/>
                  </a:rPr>
                  <a:t>sender</a:t>
                </a:r>
                <a:endParaRPr/>
              </a:p>
            </p:txBody>
          </p:sp>
          <p:sp>
            <p:nvSpPr>
              <p:cNvPr id="3587" name="Google Shape;3587;p50"/>
              <p:cNvSpPr/>
              <p:nvPr/>
            </p:nvSpPr>
            <p:spPr>
              <a:xfrm>
                <a:off x="2041134" y="4630199"/>
                <a:ext cx="955675" cy="1011237"/>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sp>
          <p:nvSpPr>
            <p:cNvPr id="3588" name="Google Shape;3588;p50"/>
            <p:cNvSpPr txBox="1"/>
            <p:nvPr/>
          </p:nvSpPr>
          <p:spPr>
            <a:xfrm>
              <a:off x="1435100" y="5693824"/>
              <a:ext cx="1098550" cy="9128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call from above</a:t>
              </a:r>
              <a:endParaRPr sz="1600" b="0" i="0" u="none" strike="noStrike" cap="none">
                <a:solidFill>
                  <a:srgbClr val="000000"/>
                </a:solidFill>
                <a:latin typeface="Times New Roman"/>
                <a:ea typeface="Times New Roman"/>
                <a:cs typeface="Times New Roman"/>
                <a:sym typeface="Times New Roman"/>
              </a:endParaRPr>
            </a:p>
          </p:txBody>
        </p:sp>
      </p:grpSp>
      <p:sp>
        <p:nvSpPr>
          <p:cNvPr id="3589" name="Google Shape;3589;p5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2"/>
                                        </p:tgtEl>
                                        <p:attrNameLst>
                                          <p:attrName>style.visibility</p:attrName>
                                        </p:attrNameLst>
                                      </p:cBhvr>
                                      <p:to>
                                        <p:strVal val="visible"/>
                                      </p:to>
                                    </p:set>
                                    <p:animEffect transition="in" filter="fade">
                                      <p:cBhvr>
                                        <p:cTn id="7" dur="500"/>
                                        <p:tgtEl>
                                          <p:spTgt spid="35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3"/>
                                        </p:tgtEl>
                                        <p:attrNameLst>
                                          <p:attrName>style.visibility</p:attrName>
                                        </p:attrNameLst>
                                      </p:cBhvr>
                                      <p:to>
                                        <p:strVal val="visible"/>
                                      </p:to>
                                    </p:set>
                                    <p:animEffect transition="in" filter="fade">
                                      <p:cBhvr>
                                        <p:cTn id="12" dur="500"/>
                                        <p:tgtEl>
                                          <p:spTgt spid="35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66"/>
                                        </p:tgtEl>
                                        <p:attrNameLst>
                                          <p:attrName>style.visibility</p:attrName>
                                        </p:attrNameLst>
                                      </p:cBhvr>
                                      <p:to>
                                        <p:strVal val="visible"/>
                                      </p:to>
                                    </p:set>
                                    <p:animEffect transition="in" filter="fade">
                                      <p:cBhvr>
                                        <p:cTn id="17" dur="500"/>
                                        <p:tgtEl>
                                          <p:spTgt spid="356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568"/>
                                        </p:tgtEl>
                                        <p:attrNameLst>
                                          <p:attrName>style.visibility</p:attrName>
                                        </p:attrNameLst>
                                      </p:cBhvr>
                                      <p:to>
                                        <p:strVal val="visible"/>
                                      </p:to>
                                    </p:set>
                                    <p:animEffect transition="in" filter="fade">
                                      <p:cBhvr>
                                        <p:cTn id="21" dur="500"/>
                                        <p:tgtEl>
                                          <p:spTgt spid="356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567"/>
                                        </p:tgtEl>
                                        <p:attrNameLst>
                                          <p:attrName>style.visibility</p:attrName>
                                        </p:attrNameLst>
                                      </p:cBhvr>
                                      <p:to>
                                        <p:strVal val="visible"/>
                                      </p:to>
                                    </p:set>
                                    <p:animEffect transition="in" filter="fade">
                                      <p:cBhvr>
                                        <p:cTn id="25" dur="500"/>
                                        <p:tgtEl>
                                          <p:spTgt spid="356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76"/>
                                        </p:tgtEl>
                                        <p:attrNameLst>
                                          <p:attrName>style.visibility</p:attrName>
                                        </p:attrNameLst>
                                      </p:cBhvr>
                                      <p:to>
                                        <p:strVal val="visible"/>
                                      </p:to>
                                    </p:set>
                                    <p:animEffect transition="in" filter="fade">
                                      <p:cBhvr>
                                        <p:cTn id="30" dur="500"/>
                                        <p:tgtEl>
                                          <p:spTgt spid="357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72"/>
                                        </p:tgtEl>
                                        <p:attrNameLst>
                                          <p:attrName>style.visibility</p:attrName>
                                        </p:attrNameLst>
                                      </p:cBhvr>
                                      <p:to>
                                        <p:strVal val="visible"/>
                                      </p:to>
                                    </p:set>
                                    <p:animEffect transition="in" filter="fade">
                                      <p:cBhvr>
                                        <p:cTn id="35" dur="500"/>
                                        <p:tgtEl>
                                          <p:spTgt spid="3572"/>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573"/>
                                        </p:tgtEl>
                                        <p:attrNameLst>
                                          <p:attrName>style.visibility</p:attrName>
                                        </p:attrNameLst>
                                      </p:cBhvr>
                                      <p:to>
                                        <p:strVal val="visible"/>
                                      </p:to>
                                    </p:set>
                                    <p:animEffect transition="in" filter="fade">
                                      <p:cBhvr>
                                        <p:cTn id="39" dur="500"/>
                                        <p:tgtEl>
                                          <p:spTgt spid="3573"/>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3571"/>
                                        </p:tgtEl>
                                        <p:attrNameLst>
                                          <p:attrName>style.visibility</p:attrName>
                                        </p:attrNameLst>
                                      </p:cBhvr>
                                      <p:to>
                                        <p:strVal val="visible"/>
                                      </p:to>
                                    </p:set>
                                    <p:animEffect transition="in" filter="fade">
                                      <p:cBhvr>
                                        <p:cTn id="43" dur="500"/>
                                        <p:tgtEl>
                                          <p:spTgt spid="357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581"/>
                                        </p:tgtEl>
                                        <p:attrNameLst>
                                          <p:attrName>style.visibility</p:attrName>
                                        </p:attrNameLst>
                                      </p:cBhvr>
                                      <p:to>
                                        <p:strVal val="visible"/>
                                      </p:to>
                                    </p:set>
                                    <p:animEffect transition="in" filter="fade">
                                      <p:cBhvr>
                                        <p:cTn id="48" dur="500"/>
                                        <p:tgtEl>
                                          <p:spTgt spid="3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sp>
        <p:nvSpPr>
          <p:cNvPr id="3595" name="Google Shape;3595;p5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rdt2.0: channel with bit errors</a:t>
            </a:r>
            <a:endParaRPr sz="4400"/>
          </a:p>
        </p:txBody>
      </p:sp>
      <p:sp>
        <p:nvSpPr>
          <p:cNvPr id="3596" name="Google Shape;3596;p51"/>
          <p:cNvSpPr txBox="1"/>
          <p:nvPr/>
        </p:nvSpPr>
        <p:spPr>
          <a:xfrm>
            <a:off x="673994" y="1482748"/>
            <a:ext cx="11100625" cy="4448175"/>
          </a:xfrm>
          <a:prstGeom prst="rect">
            <a:avLst/>
          </a:prstGeom>
          <a:noFill/>
          <a:ln>
            <a:noFill/>
          </a:ln>
        </p:spPr>
        <p:txBody>
          <a:bodyPr spcFirstLastPara="1" wrap="square" lIns="91425" tIns="45700" rIns="91425" bIns="45700" anchor="t" anchorCtr="0">
            <a:normAutofit/>
          </a:bodyPr>
          <a:lstStyle/>
          <a:p>
            <a:pPr marL="457200" marR="0" lvl="0" indent="-292100" algn="l" rtl="0">
              <a:lnSpc>
                <a:spcPct val="75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underlying channel may flip bits in packet</a:t>
            </a:r>
            <a:endParaRPr/>
          </a:p>
          <a:p>
            <a:pPr marL="800100" marR="0" lvl="1" indent="-228600" algn="l" rtl="0">
              <a:lnSpc>
                <a:spcPct val="75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checksum (e.g., Internet checksum) to detect bit errors</a:t>
            </a:r>
            <a:endParaRPr/>
          </a:p>
          <a:p>
            <a:pPr marL="457200" marR="0" lvl="0" indent="-292100" algn="l" rtl="0">
              <a:lnSpc>
                <a:spcPct val="75000"/>
              </a:lnSpc>
              <a:spcBef>
                <a:spcPts val="1000"/>
              </a:spcBef>
              <a:spcAft>
                <a:spcPts val="0"/>
              </a:spcAft>
              <a:buClr>
                <a:srgbClr val="0000A3"/>
              </a:buClr>
              <a:buSzPts val="3200"/>
              <a:buFont typeface="Noto Sans Symbols"/>
              <a:buChar char="▪"/>
            </a:pPr>
            <a:r>
              <a:rPr lang="en-US" sz="3200" b="0" i="1" u="none" strike="noStrike" cap="none">
                <a:solidFill>
                  <a:srgbClr val="000000"/>
                </a:solidFill>
                <a:latin typeface="Calibri"/>
                <a:ea typeface="Calibri"/>
                <a:cs typeface="Calibri"/>
                <a:sym typeface="Calibri"/>
              </a:rPr>
              <a:t>the</a:t>
            </a:r>
            <a:r>
              <a:rPr lang="en-US" sz="3200" b="0" i="0" u="none" strike="noStrike" cap="none">
                <a:solidFill>
                  <a:srgbClr val="000000"/>
                </a:solidFill>
                <a:latin typeface="Calibri"/>
                <a:ea typeface="Calibri"/>
                <a:cs typeface="Calibri"/>
                <a:sym typeface="Calibri"/>
              </a:rPr>
              <a:t> question: how to recover from errors?</a:t>
            </a:r>
            <a:endParaRPr sz="2800" b="0" i="0" u="none" strike="noStrike" cap="none">
              <a:solidFill>
                <a:srgbClr val="000000"/>
              </a:solidFill>
              <a:latin typeface="Calibri"/>
              <a:ea typeface="Calibri"/>
              <a:cs typeface="Calibri"/>
              <a:sym typeface="Calibri"/>
            </a:endParaRPr>
          </a:p>
        </p:txBody>
      </p:sp>
      <p:sp>
        <p:nvSpPr>
          <p:cNvPr id="3597" name="Google Shape;3597;p51"/>
          <p:cNvSpPr txBox="1"/>
          <p:nvPr/>
        </p:nvSpPr>
        <p:spPr>
          <a:xfrm>
            <a:off x="1328236" y="3911182"/>
            <a:ext cx="1004153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3200"/>
              <a:buFont typeface="Calibri"/>
              <a:buNone/>
            </a:pPr>
            <a:r>
              <a:rPr lang="en-US" sz="3200" b="0" i="1" u="none" strike="noStrike" cap="none">
                <a:solidFill>
                  <a:srgbClr val="CC0000"/>
                </a:solidFill>
                <a:latin typeface="Calibri"/>
                <a:ea typeface="Calibri"/>
                <a:cs typeface="Calibri"/>
                <a:sym typeface="Calibri"/>
              </a:rPr>
              <a:t>How do humans recover from “errors” during conversation?</a:t>
            </a:r>
            <a:endParaRPr/>
          </a:p>
        </p:txBody>
      </p:sp>
      <p:sp>
        <p:nvSpPr>
          <p:cNvPr id="3598" name="Google Shape;3598;p5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3"/>
        <p:cNvGrpSpPr/>
        <p:nvPr/>
      </p:nvGrpSpPr>
      <p:grpSpPr>
        <a:xfrm>
          <a:off x="0" y="0"/>
          <a:ext cx="0" cy="0"/>
          <a:chOff x="0" y="0"/>
          <a:chExt cx="0" cy="0"/>
        </a:xfrm>
      </p:grpSpPr>
      <p:sp>
        <p:nvSpPr>
          <p:cNvPr id="3604" name="Google Shape;3604;p52"/>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rdt2.0: channel with bit errors</a:t>
            </a:r>
            <a:endParaRPr sz="4400"/>
          </a:p>
        </p:txBody>
      </p:sp>
      <p:sp>
        <p:nvSpPr>
          <p:cNvPr id="3605" name="Google Shape;3605;p52"/>
          <p:cNvSpPr txBox="1"/>
          <p:nvPr/>
        </p:nvSpPr>
        <p:spPr>
          <a:xfrm>
            <a:off x="673994" y="1274398"/>
            <a:ext cx="11100625" cy="4448175"/>
          </a:xfrm>
          <a:prstGeom prst="rect">
            <a:avLst/>
          </a:prstGeom>
          <a:noFill/>
          <a:ln>
            <a:noFill/>
          </a:ln>
        </p:spPr>
        <p:txBody>
          <a:bodyPr spcFirstLastPara="1" wrap="square" lIns="91425" tIns="45700" rIns="91425" bIns="45700" anchor="t" anchorCtr="0">
            <a:normAutofit/>
          </a:bodyPr>
          <a:lstStyle/>
          <a:p>
            <a:pPr marL="409575" marR="0" lvl="0" indent="-295275" algn="l" rtl="0">
              <a:lnSpc>
                <a:spcPct val="75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underlying channel may flip bits in packet</a:t>
            </a:r>
            <a:endParaRPr/>
          </a:p>
          <a:p>
            <a:pPr marL="695325" marR="0" lvl="1" indent="-231775" algn="l" rtl="0">
              <a:lnSpc>
                <a:spcPct val="80000"/>
              </a:lnSpc>
              <a:spcBef>
                <a:spcPts val="8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checksum to detect bit errors</a:t>
            </a:r>
            <a:endParaRPr/>
          </a:p>
          <a:p>
            <a:pPr marL="409575" marR="0" lvl="0" indent="-279400" algn="l" rtl="0">
              <a:lnSpc>
                <a:spcPct val="75000"/>
              </a:lnSpc>
              <a:spcBef>
                <a:spcPts val="1000"/>
              </a:spcBef>
              <a:spcAft>
                <a:spcPts val="0"/>
              </a:spcAft>
              <a:buClr>
                <a:srgbClr val="0000A3"/>
              </a:buClr>
              <a:buSzPts val="3200"/>
              <a:buFont typeface="Noto Sans Symbols"/>
              <a:buChar char="▪"/>
            </a:pPr>
            <a:r>
              <a:rPr lang="en-US" sz="3200" b="0" i="1" u="none" strike="noStrike" cap="none">
                <a:solidFill>
                  <a:srgbClr val="000000"/>
                </a:solidFill>
                <a:latin typeface="Calibri"/>
                <a:ea typeface="Calibri"/>
                <a:cs typeface="Calibri"/>
                <a:sym typeface="Calibri"/>
              </a:rPr>
              <a:t>the</a:t>
            </a:r>
            <a:r>
              <a:rPr lang="en-US" sz="3200" b="0" i="0" u="none" strike="noStrike" cap="none">
                <a:solidFill>
                  <a:srgbClr val="000000"/>
                </a:solidFill>
                <a:latin typeface="Calibri"/>
                <a:ea typeface="Calibri"/>
                <a:cs typeface="Calibri"/>
                <a:sym typeface="Calibri"/>
              </a:rPr>
              <a:t> question: how to recover from errors?</a:t>
            </a:r>
            <a:endParaRPr sz="2800" b="0" i="0" u="none" strike="noStrike" cap="none">
              <a:solidFill>
                <a:srgbClr val="000000"/>
              </a:solidFill>
              <a:latin typeface="Calibri"/>
              <a:ea typeface="Calibri"/>
              <a:cs typeface="Calibri"/>
              <a:sym typeface="Calibri"/>
            </a:endParaRPr>
          </a:p>
        </p:txBody>
      </p:sp>
      <p:sp>
        <p:nvSpPr>
          <p:cNvPr id="3606" name="Google Shape;3606;p52"/>
          <p:cNvSpPr txBox="1"/>
          <p:nvPr/>
        </p:nvSpPr>
        <p:spPr>
          <a:xfrm>
            <a:off x="662419" y="2680738"/>
            <a:ext cx="11004862" cy="2157003"/>
          </a:xfrm>
          <a:prstGeom prst="rect">
            <a:avLst/>
          </a:prstGeom>
          <a:noFill/>
          <a:ln>
            <a:noFill/>
          </a:ln>
        </p:spPr>
        <p:txBody>
          <a:bodyPr spcFirstLastPara="1" wrap="square" lIns="91425" tIns="45700" rIns="91425" bIns="45700" anchor="t" anchorCtr="0">
            <a:normAutofit/>
          </a:bodyPr>
          <a:lstStyle/>
          <a:p>
            <a:pPr marL="695325" marR="0" lvl="1" indent="-231775" algn="l" rtl="0">
              <a:lnSpc>
                <a:spcPct val="90000"/>
              </a:lnSpc>
              <a:spcBef>
                <a:spcPts val="0"/>
              </a:spcBef>
              <a:spcAft>
                <a:spcPts val="0"/>
              </a:spcAft>
              <a:buClr>
                <a:srgbClr val="0000A8"/>
              </a:buClr>
              <a:buSzPts val="2800"/>
              <a:buFont typeface="Arial"/>
              <a:buChar char="•"/>
            </a:pPr>
            <a:r>
              <a:rPr lang="en-US" sz="2800" b="0" i="1" u="none" strike="noStrike" cap="none">
                <a:solidFill>
                  <a:srgbClr val="CC0000"/>
                </a:solidFill>
                <a:latin typeface="Calibri"/>
                <a:ea typeface="Calibri"/>
                <a:cs typeface="Calibri"/>
                <a:sym typeface="Calibri"/>
              </a:rPr>
              <a:t>acknowledgements (ACKs):</a:t>
            </a:r>
            <a:r>
              <a:rPr lang="en-US" sz="2800" b="0" i="0" u="none" strike="noStrike" cap="none">
                <a:solidFill>
                  <a:srgbClr val="000000"/>
                </a:solidFill>
                <a:latin typeface="Calibri"/>
                <a:ea typeface="Calibri"/>
                <a:cs typeface="Calibri"/>
                <a:sym typeface="Calibri"/>
              </a:rPr>
              <a:t> receiver explicitly tells sender that pkt received OK</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1" u="none" strike="noStrike" cap="none">
                <a:solidFill>
                  <a:srgbClr val="CC0000"/>
                </a:solidFill>
                <a:latin typeface="Calibri"/>
                <a:ea typeface="Calibri"/>
                <a:cs typeface="Calibri"/>
                <a:sym typeface="Calibri"/>
              </a:rPr>
              <a:t>negative acknowledgements (NAKs):</a:t>
            </a:r>
            <a:r>
              <a:rPr lang="en-US" sz="2800" b="0" i="0" u="none" strike="noStrike" cap="none">
                <a:solidFill>
                  <a:srgbClr val="000000"/>
                </a:solidFill>
                <a:latin typeface="Calibri"/>
                <a:ea typeface="Calibri"/>
                <a:cs typeface="Calibri"/>
                <a:sym typeface="Calibri"/>
              </a:rPr>
              <a:t> receiver explicitly tells sender that pkt had errors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sender </a:t>
            </a:r>
            <a:r>
              <a:rPr lang="en-US" sz="2800" b="0" i="1" u="none" strike="noStrike" cap="none">
                <a:solidFill>
                  <a:srgbClr val="C00000"/>
                </a:solidFill>
                <a:latin typeface="Calibri"/>
                <a:ea typeface="Calibri"/>
                <a:cs typeface="Calibri"/>
                <a:sym typeface="Calibri"/>
              </a:rPr>
              <a:t>retransmits</a:t>
            </a:r>
            <a:r>
              <a:rPr lang="en-US" sz="2800" b="0" i="0" u="none" strike="noStrike" cap="none">
                <a:solidFill>
                  <a:srgbClr val="000000"/>
                </a:solidFill>
                <a:latin typeface="Calibri"/>
                <a:ea typeface="Calibri"/>
                <a:cs typeface="Calibri"/>
                <a:sym typeface="Calibri"/>
              </a:rPr>
              <a:t> pkt on receipt of NAK</a:t>
            </a:r>
            <a:endParaRPr/>
          </a:p>
        </p:txBody>
      </p:sp>
      <p:grpSp>
        <p:nvGrpSpPr>
          <p:cNvPr id="3607" name="Google Shape;3607;p52"/>
          <p:cNvGrpSpPr/>
          <p:nvPr/>
        </p:nvGrpSpPr>
        <p:grpSpPr>
          <a:xfrm>
            <a:off x="937549" y="5087784"/>
            <a:ext cx="10729731" cy="1466850"/>
            <a:chOff x="1552" y="2800"/>
            <a:chExt cx="2578" cy="924"/>
          </a:xfrm>
        </p:grpSpPr>
        <p:sp>
          <p:nvSpPr>
            <p:cNvPr id="3608" name="Google Shape;3608;p52"/>
            <p:cNvSpPr/>
            <p:nvPr/>
          </p:nvSpPr>
          <p:spPr>
            <a:xfrm>
              <a:off x="1552" y="2974"/>
              <a:ext cx="2578" cy="595"/>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3609" name="Google Shape;3609;p52"/>
            <p:cNvSpPr/>
            <p:nvPr/>
          </p:nvSpPr>
          <p:spPr>
            <a:xfrm>
              <a:off x="2226" y="2864"/>
              <a:ext cx="88" cy="223"/>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3610" name="Google Shape;3610;p52"/>
            <p:cNvSpPr txBox="1"/>
            <p:nvPr/>
          </p:nvSpPr>
          <p:spPr>
            <a:xfrm>
              <a:off x="1724" y="2800"/>
              <a:ext cx="687" cy="36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3200"/>
                <a:buFont typeface="Calibri"/>
                <a:buNone/>
              </a:pPr>
              <a:r>
                <a:rPr lang="en-US" sz="3200" b="0" i="0" u="none" strike="noStrike" cap="none">
                  <a:solidFill>
                    <a:srgbClr val="CC0000"/>
                  </a:solidFill>
                  <a:latin typeface="Calibri"/>
                  <a:ea typeface="Calibri"/>
                  <a:cs typeface="Calibri"/>
                  <a:sym typeface="Calibri"/>
                </a:rPr>
                <a:t>stop and wait</a:t>
              </a:r>
              <a:endParaRPr/>
            </a:p>
          </p:txBody>
        </p:sp>
        <p:sp>
          <p:nvSpPr>
            <p:cNvPr id="3611" name="Google Shape;3611;p52"/>
            <p:cNvSpPr txBox="1"/>
            <p:nvPr/>
          </p:nvSpPr>
          <p:spPr>
            <a:xfrm>
              <a:off x="1678" y="3136"/>
              <a:ext cx="2452" cy="588"/>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3200"/>
                <a:buFont typeface="Calibri"/>
                <a:buNone/>
              </a:pPr>
              <a:r>
                <a:rPr lang="en-US" sz="3200" b="0" i="0" u="none" strike="noStrike" cap="none">
                  <a:solidFill>
                    <a:srgbClr val="000000"/>
                  </a:solidFill>
                  <a:latin typeface="Calibri"/>
                  <a:ea typeface="Calibri"/>
                  <a:cs typeface="Calibri"/>
                  <a:sym typeface="Calibri"/>
                </a:rPr>
                <a:t>sender sends one packet,  then waits for receiver  response</a:t>
              </a:r>
              <a:endParaRPr/>
            </a:p>
          </p:txBody>
        </p:sp>
      </p:grpSp>
      <p:sp>
        <p:nvSpPr>
          <p:cNvPr id="3612" name="Google Shape;3612;p5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5"/>
                                        </p:tgtEl>
                                        <p:attrNameLst>
                                          <p:attrName>style.visibility</p:attrName>
                                        </p:attrNameLst>
                                      </p:cBhvr>
                                      <p:to>
                                        <p:strVal val="visible"/>
                                      </p:to>
                                    </p:set>
                                    <p:animEffect transition="in" filter="fade">
                                      <p:cBhvr>
                                        <p:cTn id="7" dur="500"/>
                                        <p:tgtEl>
                                          <p:spTgt spid="36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06">
                                            <p:txEl>
                                              <p:pRg st="0" end="0"/>
                                            </p:txEl>
                                          </p:spTgt>
                                        </p:tgtEl>
                                        <p:attrNameLst>
                                          <p:attrName>style.visibility</p:attrName>
                                        </p:attrNameLst>
                                      </p:cBhvr>
                                      <p:to>
                                        <p:strVal val="visible"/>
                                      </p:to>
                                    </p:set>
                                    <p:animEffect transition="in" filter="fade">
                                      <p:cBhvr>
                                        <p:cTn id="12" dur="500"/>
                                        <p:tgtEl>
                                          <p:spTgt spid="36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06">
                                            <p:txEl>
                                              <p:pRg st="1" end="1"/>
                                            </p:txEl>
                                          </p:spTgt>
                                        </p:tgtEl>
                                        <p:attrNameLst>
                                          <p:attrName>style.visibility</p:attrName>
                                        </p:attrNameLst>
                                      </p:cBhvr>
                                      <p:to>
                                        <p:strVal val="visible"/>
                                      </p:to>
                                    </p:set>
                                    <p:animEffect transition="in" filter="fade">
                                      <p:cBhvr>
                                        <p:cTn id="17" dur="500"/>
                                        <p:tgtEl>
                                          <p:spTgt spid="36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06">
                                            <p:txEl>
                                              <p:pRg st="2" end="2"/>
                                            </p:txEl>
                                          </p:spTgt>
                                        </p:tgtEl>
                                        <p:attrNameLst>
                                          <p:attrName>style.visibility</p:attrName>
                                        </p:attrNameLst>
                                      </p:cBhvr>
                                      <p:to>
                                        <p:strVal val="visible"/>
                                      </p:to>
                                    </p:set>
                                    <p:animEffect transition="in" filter="fade">
                                      <p:cBhvr>
                                        <p:cTn id="22" dur="500"/>
                                        <p:tgtEl>
                                          <p:spTgt spid="36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07"/>
                                        </p:tgtEl>
                                        <p:attrNameLst>
                                          <p:attrName>style.visibility</p:attrName>
                                        </p:attrNameLst>
                                      </p:cBhvr>
                                      <p:to>
                                        <p:strVal val="visible"/>
                                      </p:to>
                                    </p:set>
                                    <p:animEffect transition="in" filter="fade">
                                      <p:cBhvr>
                                        <p:cTn id="27" dur="500"/>
                                        <p:tgtEl>
                                          <p:spTgt spid="3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17"/>
        <p:cNvGrpSpPr/>
        <p:nvPr/>
      </p:nvGrpSpPr>
      <p:grpSpPr>
        <a:xfrm>
          <a:off x="0" y="0"/>
          <a:ext cx="0" cy="0"/>
          <a:chOff x="0" y="0"/>
          <a:chExt cx="0" cy="0"/>
        </a:xfrm>
      </p:grpSpPr>
      <p:sp>
        <p:nvSpPr>
          <p:cNvPr id="3618" name="Google Shape;3618;p53"/>
          <p:cNvSpPr/>
          <p:nvPr/>
        </p:nvSpPr>
        <p:spPr>
          <a:xfrm>
            <a:off x="9870220" y="5077299"/>
            <a:ext cx="1669250" cy="311042"/>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619" name="Google Shape;3619;p53"/>
          <p:cNvSpPr/>
          <p:nvPr/>
        </p:nvSpPr>
        <p:spPr>
          <a:xfrm>
            <a:off x="10103160" y="2734197"/>
            <a:ext cx="1333279" cy="311042"/>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620" name="Google Shape;3620;p5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rdt2.0: FSM specifications</a:t>
            </a:r>
            <a:endParaRPr sz="4400"/>
          </a:p>
        </p:txBody>
      </p:sp>
      <p:sp>
        <p:nvSpPr>
          <p:cNvPr id="3621" name="Google Shape;3621;p53"/>
          <p:cNvSpPr/>
          <p:nvPr/>
        </p:nvSpPr>
        <p:spPr>
          <a:xfrm>
            <a:off x="2448951" y="23498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622" name="Google Shape;3622;p53"/>
          <p:cNvSpPr txBox="1"/>
          <p:nvPr/>
        </p:nvSpPr>
        <p:spPr>
          <a:xfrm>
            <a:off x="2347351" y="24339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call from above</a:t>
            </a:r>
            <a:endParaRPr sz="1600" b="0" i="0" u="none" strike="noStrike" cap="none">
              <a:solidFill>
                <a:srgbClr val="000000"/>
              </a:solidFill>
              <a:latin typeface="Times New Roman"/>
              <a:ea typeface="Times New Roman"/>
              <a:cs typeface="Times New Roman"/>
              <a:sym typeface="Times New Roman"/>
            </a:endParaRPr>
          </a:p>
        </p:txBody>
      </p:sp>
      <p:grpSp>
        <p:nvGrpSpPr>
          <p:cNvPr id="3623" name="Google Shape;3623;p53"/>
          <p:cNvGrpSpPr/>
          <p:nvPr/>
        </p:nvGrpSpPr>
        <p:grpSpPr>
          <a:xfrm>
            <a:off x="5004826" y="2400535"/>
            <a:ext cx="3673475" cy="919271"/>
            <a:chOff x="5004826" y="2400535"/>
            <a:chExt cx="3673475" cy="919271"/>
          </a:xfrm>
        </p:grpSpPr>
        <p:sp>
          <p:nvSpPr>
            <p:cNvPr id="3624" name="Google Shape;3624;p53"/>
            <p:cNvSpPr/>
            <p:nvPr/>
          </p:nvSpPr>
          <p:spPr>
            <a:xfrm>
              <a:off x="5004826" y="2426043"/>
              <a:ext cx="466725" cy="893763"/>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625" name="Google Shape;3625;p53"/>
            <p:cNvSpPr txBox="1"/>
            <p:nvPr/>
          </p:nvSpPr>
          <p:spPr>
            <a:xfrm>
              <a:off x="5314388" y="2740368"/>
              <a:ext cx="176371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sp>
          <p:nvSpPr>
            <p:cNvPr id="3626" name="Google Shape;3626;p53"/>
            <p:cNvSpPr txBox="1"/>
            <p:nvPr/>
          </p:nvSpPr>
          <p:spPr>
            <a:xfrm>
              <a:off x="5288988" y="2400535"/>
              <a:ext cx="3389313"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imes New Roman"/>
                <a:ea typeface="Times New Roman"/>
                <a:cs typeface="Times New Roman"/>
                <a:sym typeface="Times New Roman"/>
              </a:endParaRPr>
            </a:p>
          </p:txBody>
        </p:sp>
        <p:cxnSp>
          <p:nvCxnSpPr>
            <p:cNvPr id="3627" name="Google Shape;3627;p53"/>
            <p:cNvCxnSpPr/>
            <p:nvPr/>
          </p:nvCxnSpPr>
          <p:spPr>
            <a:xfrm>
              <a:off x="5408051" y="2740368"/>
              <a:ext cx="990600" cy="0"/>
            </a:xfrm>
            <a:prstGeom prst="straightConnector1">
              <a:avLst/>
            </a:prstGeom>
            <a:noFill/>
            <a:ln w="28575" cap="flat" cmpd="sng">
              <a:solidFill>
                <a:srgbClr val="000000"/>
              </a:solidFill>
              <a:prstDash val="solid"/>
              <a:round/>
              <a:headEnd type="none" w="med" len="med"/>
              <a:tailEnd type="none" w="med" len="med"/>
            </a:ln>
          </p:spPr>
        </p:cxnSp>
      </p:grpSp>
      <p:grpSp>
        <p:nvGrpSpPr>
          <p:cNvPr id="3628" name="Google Shape;3628;p53"/>
          <p:cNvGrpSpPr/>
          <p:nvPr/>
        </p:nvGrpSpPr>
        <p:grpSpPr>
          <a:xfrm>
            <a:off x="4044388" y="2362543"/>
            <a:ext cx="1074738" cy="962025"/>
            <a:chOff x="1540" y="2116"/>
            <a:chExt cx="677" cy="606"/>
          </a:xfrm>
        </p:grpSpPr>
        <p:sp>
          <p:nvSpPr>
            <p:cNvPr id="3629" name="Google Shape;3629;p53"/>
            <p:cNvSpPr/>
            <p:nvPr/>
          </p:nvSpPr>
          <p:spPr>
            <a:xfrm>
              <a:off x="1565" y="2116"/>
              <a:ext cx="621" cy="60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630" name="Google Shape;3630;p53"/>
            <p:cNvSpPr txBox="1"/>
            <p:nvPr/>
          </p:nvSpPr>
          <p:spPr>
            <a:xfrm>
              <a:off x="1540" y="2163"/>
              <a:ext cx="677"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ACK or NAK</a:t>
              </a:r>
              <a:endParaRPr sz="1600" b="0" i="0" u="none" strike="noStrike" cap="none">
                <a:solidFill>
                  <a:srgbClr val="000000"/>
                </a:solidFill>
                <a:latin typeface="Times New Roman"/>
                <a:ea typeface="Times New Roman"/>
                <a:cs typeface="Times New Roman"/>
                <a:sym typeface="Times New Roman"/>
              </a:endParaRPr>
            </a:p>
          </p:txBody>
        </p:sp>
      </p:grpSp>
      <p:grpSp>
        <p:nvGrpSpPr>
          <p:cNvPr id="3631" name="Google Shape;3631;p53"/>
          <p:cNvGrpSpPr/>
          <p:nvPr/>
        </p:nvGrpSpPr>
        <p:grpSpPr>
          <a:xfrm>
            <a:off x="8325876" y="2721318"/>
            <a:ext cx="3394075" cy="1036638"/>
            <a:chOff x="8325876" y="2721318"/>
            <a:chExt cx="3394075" cy="1036638"/>
          </a:xfrm>
        </p:grpSpPr>
        <p:grpSp>
          <p:nvGrpSpPr>
            <p:cNvPr id="3632" name="Google Shape;3632;p53"/>
            <p:cNvGrpSpPr/>
            <p:nvPr/>
          </p:nvGrpSpPr>
          <p:grpSpPr>
            <a:xfrm>
              <a:off x="8325876" y="2721318"/>
              <a:ext cx="3394075" cy="630238"/>
              <a:chOff x="2222" y="2804"/>
              <a:chExt cx="2138" cy="397"/>
            </a:xfrm>
          </p:grpSpPr>
          <p:sp>
            <p:nvSpPr>
              <p:cNvPr id="3633" name="Google Shape;3633;p53"/>
              <p:cNvSpPr txBox="1"/>
              <p:nvPr/>
            </p:nvSpPr>
            <p:spPr>
              <a:xfrm>
                <a:off x="2222" y="3039"/>
                <a:ext cx="1152" cy="1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udt_send(NAK)</a:t>
                </a:r>
                <a:endParaRPr sz="1600" b="0" i="0" u="none" strike="noStrike" cap="none">
                  <a:solidFill>
                    <a:srgbClr val="000000"/>
                  </a:solidFill>
                  <a:latin typeface="Times New Roman"/>
                  <a:ea typeface="Times New Roman"/>
                  <a:cs typeface="Times New Roman"/>
                  <a:sym typeface="Times New Roman"/>
                </a:endParaRPr>
              </a:p>
            </p:txBody>
          </p:sp>
          <p:sp>
            <p:nvSpPr>
              <p:cNvPr id="3634" name="Google Shape;3634;p53"/>
              <p:cNvSpPr txBox="1"/>
              <p:nvPr/>
            </p:nvSpPr>
            <p:spPr>
              <a:xfrm>
                <a:off x="2225" y="2804"/>
                <a:ext cx="2135" cy="1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corrupt(rcvpkt)</a:t>
                </a:r>
                <a:endParaRPr sz="1600" b="0" i="0" u="none" strike="noStrike" cap="none">
                  <a:solidFill>
                    <a:srgbClr val="000000"/>
                  </a:solidFill>
                  <a:latin typeface="Times New Roman"/>
                  <a:ea typeface="Times New Roman"/>
                  <a:cs typeface="Times New Roman"/>
                  <a:sym typeface="Times New Roman"/>
                </a:endParaRPr>
              </a:p>
            </p:txBody>
          </p:sp>
          <p:cxnSp>
            <p:nvCxnSpPr>
              <p:cNvPr id="3635" name="Google Shape;3635;p53"/>
              <p:cNvCxnSpPr/>
              <p:nvPr/>
            </p:nvCxnSpPr>
            <p:spPr>
              <a:xfrm>
                <a:off x="2285" y="3040"/>
                <a:ext cx="624" cy="0"/>
              </a:xfrm>
              <a:prstGeom prst="straightConnector1">
                <a:avLst/>
              </a:prstGeom>
              <a:noFill/>
              <a:ln w="28575" cap="flat" cmpd="sng">
                <a:solidFill>
                  <a:srgbClr val="000000"/>
                </a:solidFill>
                <a:prstDash val="solid"/>
                <a:round/>
                <a:headEnd type="none" w="med" len="med"/>
                <a:tailEnd type="none" w="med" len="med"/>
              </a:ln>
            </p:spPr>
          </p:cxnSp>
        </p:grpSp>
        <p:sp>
          <p:nvSpPr>
            <p:cNvPr id="3636" name="Google Shape;3636;p53"/>
            <p:cNvSpPr/>
            <p:nvPr/>
          </p:nvSpPr>
          <p:spPr>
            <a:xfrm>
              <a:off x="8424301" y="3288056"/>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637" name="Google Shape;3637;p53"/>
          <p:cNvSpPr/>
          <p:nvPr/>
        </p:nvSpPr>
        <p:spPr>
          <a:xfrm>
            <a:off x="8516376" y="37087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638" name="Google Shape;3638;p53"/>
          <p:cNvSpPr txBox="1"/>
          <p:nvPr/>
        </p:nvSpPr>
        <p:spPr>
          <a:xfrm>
            <a:off x="8429063" y="37928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call from below</a:t>
            </a:r>
            <a:endParaRPr sz="1600" b="0" i="0" u="none" strike="noStrike" cap="none">
              <a:solidFill>
                <a:srgbClr val="000000"/>
              </a:solidFill>
              <a:latin typeface="Times New Roman"/>
              <a:ea typeface="Times New Roman"/>
              <a:cs typeface="Times New Roman"/>
              <a:sym typeface="Times New Roman"/>
            </a:endParaRPr>
          </a:p>
        </p:txBody>
      </p:sp>
      <p:grpSp>
        <p:nvGrpSpPr>
          <p:cNvPr id="3639" name="Google Shape;3639;p53"/>
          <p:cNvGrpSpPr/>
          <p:nvPr/>
        </p:nvGrpSpPr>
        <p:grpSpPr>
          <a:xfrm>
            <a:off x="8049650" y="4591214"/>
            <a:ext cx="4142349" cy="1379872"/>
            <a:chOff x="8049650" y="4591214"/>
            <a:chExt cx="4142349" cy="1379872"/>
          </a:xfrm>
        </p:grpSpPr>
        <p:grpSp>
          <p:nvGrpSpPr>
            <p:cNvPr id="3640" name="Google Shape;3640;p53"/>
            <p:cNvGrpSpPr/>
            <p:nvPr/>
          </p:nvGrpSpPr>
          <p:grpSpPr>
            <a:xfrm>
              <a:off x="8049650" y="5037504"/>
              <a:ext cx="4142349" cy="933582"/>
              <a:chOff x="8049650" y="5037504"/>
              <a:chExt cx="4142349" cy="933582"/>
            </a:xfrm>
          </p:grpSpPr>
          <p:sp>
            <p:nvSpPr>
              <p:cNvPr id="3641" name="Google Shape;3641;p53"/>
              <p:cNvSpPr txBox="1"/>
              <p:nvPr/>
            </p:nvSpPr>
            <p:spPr>
              <a:xfrm>
                <a:off x="8071876" y="5351961"/>
                <a:ext cx="2143125" cy="619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extract(rcvpkt,data)</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deliver_data(data)</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udt_send(ACK)</a:t>
                </a:r>
                <a:endParaRPr sz="1600" b="0" i="0" u="none" strike="noStrike" cap="none">
                  <a:solidFill>
                    <a:srgbClr val="000000"/>
                  </a:solidFill>
                  <a:latin typeface="Times New Roman"/>
                  <a:ea typeface="Times New Roman"/>
                  <a:cs typeface="Times New Roman"/>
                  <a:sym typeface="Times New Roman"/>
                </a:endParaRPr>
              </a:p>
            </p:txBody>
          </p:sp>
          <p:sp>
            <p:nvSpPr>
              <p:cNvPr id="3642" name="Google Shape;3642;p53"/>
              <p:cNvSpPr txBox="1"/>
              <p:nvPr/>
            </p:nvSpPr>
            <p:spPr>
              <a:xfrm>
                <a:off x="8049650" y="5037504"/>
                <a:ext cx="4142349" cy="701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notcorrupt(rcvpkt)</a:t>
                </a:r>
                <a:endParaRPr sz="1600" b="0" i="0" u="none" strike="noStrike" cap="none">
                  <a:solidFill>
                    <a:srgbClr val="000000"/>
                  </a:solidFill>
                  <a:latin typeface="Times New Roman"/>
                  <a:ea typeface="Times New Roman"/>
                  <a:cs typeface="Times New Roman"/>
                  <a:sym typeface="Times New Roman"/>
                </a:endParaRPr>
              </a:p>
            </p:txBody>
          </p:sp>
          <p:cxnSp>
            <p:nvCxnSpPr>
              <p:cNvPr id="3643" name="Google Shape;3643;p53"/>
              <p:cNvCxnSpPr/>
              <p:nvPr/>
            </p:nvCxnSpPr>
            <p:spPr>
              <a:xfrm>
                <a:off x="8171888" y="5407524"/>
                <a:ext cx="1489075" cy="0"/>
              </a:xfrm>
              <a:prstGeom prst="straightConnector1">
                <a:avLst/>
              </a:prstGeom>
              <a:noFill/>
              <a:ln w="28575" cap="flat" cmpd="sng">
                <a:solidFill>
                  <a:srgbClr val="000000"/>
                </a:solidFill>
                <a:prstDash val="solid"/>
                <a:round/>
                <a:headEnd type="none" w="med" len="med"/>
                <a:tailEnd type="none" w="med" len="med"/>
              </a:ln>
            </p:spPr>
          </p:cxnSp>
        </p:grpSp>
        <p:sp>
          <p:nvSpPr>
            <p:cNvPr id="3644" name="Google Shape;3644;p53"/>
            <p:cNvSpPr/>
            <p:nvPr/>
          </p:nvSpPr>
          <p:spPr>
            <a:xfrm rot="10800000" flipH="1">
              <a:off x="8437001" y="4591214"/>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645" name="Google Shape;3645;p53"/>
          <p:cNvGrpSpPr/>
          <p:nvPr/>
        </p:nvGrpSpPr>
        <p:grpSpPr>
          <a:xfrm>
            <a:off x="2756926" y="1340193"/>
            <a:ext cx="3643312" cy="1027113"/>
            <a:chOff x="2756926" y="1340193"/>
            <a:chExt cx="3643312" cy="1027113"/>
          </a:xfrm>
        </p:grpSpPr>
        <p:sp>
          <p:nvSpPr>
            <p:cNvPr id="3646" name="Google Shape;3646;p53"/>
            <p:cNvSpPr txBox="1"/>
            <p:nvPr/>
          </p:nvSpPr>
          <p:spPr>
            <a:xfrm>
              <a:off x="2756926" y="1630706"/>
              <a:ext cx="364331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snkpkt = make_pkt(data, checksum)</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cxnSp>
          <p:nvCxnSpPr>
            <p:cNvPr id="3647" name="Google Shape;3647;p53"/>
            <p:cNvCxnSpPr/>
            <p:nvPr/>
          </p:nvCxnSpPr>
          <p:spPr>
            <a:xfrm>
              <a:off x="2861701" y="1675156"/>
              <a:ext cx="990600" cy="0"/>
            </a:xfrm>
            <a:prstGeom prst="straightConnector1">
              <a:avLst/>
            </a:prstGeom>
            <a:noFill/>
            <a:ln w="28575" cap="flat" cmpd="sng">
              <a:solidFill>
                <a:srgbClr val="000000"/>
              </a:solidFill>
              <a:prstDash val="solid"/>
              <a:round/>
              <a:headEnd type="none" w="med" len="med"/>
              <a:tailEnd type="none" w="med" len="med"/>
            </a:ln>
          </p:spPr>
        </p:cxnSp>
        <p:sp>
          <p:nvSpPr>
            <p:cNvPr id="3648" name="Google Shape;3648;p53"/>
            <p:cNvSpPr/>
            <p:nvPr/>
          </p:nvSpPr>
          <p:spPr>
            <a:xfrm rot="10800000" flipH="1">
              <a:off x="2809313" y="2119656"/>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649" name="Google Shape;3649;p53"/>
            <p:cNvSpPr txBox="1"/>
            <p:nvPr/>
          </p:nvSpPr>
          <p:spPr>
            <a:xfrm>
              <a:off x="2782326" y="1340193"/>
              <a:ext cx="2255837"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rdt_send(data)</a:t>
              </a:r>
              <a:endParaRPr sz="1600" b="0" i="0" u="none" strike="noStrike" cap="none">
                <a:solidFill>
                  <a:srgbClr val="000000"/>
                </a:solidFill>
                <a:latin typeface="Times New Roman"/>
                <a:ea typeface="Times New Roman"/>
                <a:cs typeface="Times New Roman"/>
                <a:sym typeface="Times New Roman"/>
              </a:endParaRPr>
            </a:p>
          </p:txBody>
        </p:sp>
      </p:grpSp>
      <p:grpSp>
        <p:nvGrpSpPr>
          <p:cNvPr id="3650" name="Google Shape;3650;p53"/>
          <p:cNvGrpSpPr/>
          <p:nvPr/>
        </p:nvGrpSpPr>
        <p:grpSpPr>
          <a:xfrm>
            <a:off x="2270357" y="3283338"/>
            <a:ext cx="3548062" cy="989290"/>
            <a:chOff x="2270357" y="3283338"/>
            <a:chExt cx="3548062" cy="989290"/>
          </a:xfrm>
        </p:grpSpPr>
        <p:sp>
          <p:nvSpPr>
            <p:cNvPr id="3651" name="Google Shape;3651;p53"/>
            <p:cNvSpPr/>
            <p:nvPr/>
          </p:nvSpPr>
          <p:spPr>
            <a:xfrm>
              <a:off x="2882338" y="328333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a:p>
          </p:txBody>
        </p:sp>
        <p:grpSp>
          <p:nvGrpSpPr>
            <p:cNvPr id="3652" name="Google Shape;3652;p53"/>
            <p:cNvGrpSpPr/>
            <p:nvPr/>
          </p:nvGrpSpPr>
          <p:grpSpPr>
            <a:xfrm>
              <a:off x="2270357" y="3545923"/>
              <a:ext cx="3548062" cy="726705"/>
              <a:chOff x="2270357" y="3545923"/>
              <a:chExt cx="3548062" cy="726705"/>
            </a:xfrm>
          </p:grpSpPr>
          <p:sp>
            <p:nvSpPr>
              <p:cNvPr id="3653" name="Google Shape;3653;p53"/>
              <p:cNvSpPr txBox="1"/>
              <p:nvPr/>
            </p:nvSpPr>
            <p:spPr>
              <a:xfrm>
                <a:off x="2270357" y="3545923"/>
                <a:ext cx="3548062"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isACK(rcvpkt)</a:t>
                </a:r>
                <a:endParaRPr sz="1600" b="0" i="0" u="none" strike="noStrike" cap="none">
                  <a:solidFill>
                    <a:srgbClr val="000000"/>
                  </a:solidFill>
                  <a:latin typeface="Times New Roman"/>
                  <a:ea typeface="Times New Roman"/>
                  <a:cs typeface="Times New Roman"/>
                  <a:sym typeface="Times New Roman"/>
                </a:endParaRPr>
              </a:p>
            </p:txBody>
          </p:sp>
          <p:cxnSp>
            <p:nvCxnSpPr>
              <p:cNvPr id="3654" name="Google Shape;3654;p53"/>
              <p:cNvCxnSpPr/>
              <p:nvPr/>
            </p:nvCxnSpPr>
            <p:spPr>
              <a:xfrm>
                <a:off x="3330476" y="3919619"/>
                <a:ext cx="990600" cy="0"/>
              </a:xfrm>
              <a:prstGeom prst="straightConnector1">
                <a:avLst/>
              </a:prstGeom>
              <a:noFill/>
              <a:ln w="28575" cap="flat" cmpd="sng">
                <a:solidFill>
                  <a:srgbClr val="000000"/>
                </a:solidFill>
                <a:prstDash val="solid"/>
                <a:round/>
                <a:headEnd type="none" w="med" len="med"/>
                <a:tailEnd type="none" w="med" len="med"/>
              </a:ln>
            </p:spPr>
          </p:cxnSp>
          <p:sp>
            <p:nvSpPr>
              <p:cNvPr id="3655" name="Google Shape;3655;p53"/>
              <p:cNvSpPr txBox="1"/>
              <p:nvPr/>
            </p:nvSpPr>
            <p:spPr>
              <a:xfrm>
                <a:off x="3665151" y="3936078"/>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grpSp>
      </p:grpSp>
      <p:sp>
        <p:nvSpPr>
          <p:cNvPr id="3656" name="Google Shape;3656;p53"/>
          <p:cNvSpPr txBox="1"/>
          <p:nvPr/>
        </p:nvSpPr>
        <p:spPr>
          <a:xfrm>
            <a:off x="1163066" y="2517724"/>
            <a:ext cx="108902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a:buNone/>
            </a:pPr>
            <a:r>
              <a:rPr lang="en-US" sz="2400" b="0" i="0" u="none" strike="noStrike" cap="none">
                <a:solidFill>
                  <a:srgbClr val="CC0000"/>
                </a:solidFill>
                <a:latin typeface="Tahoma"/>
                <a:ea typeface="Tahoma"/>
                <a:cs typeface="Tahoma"/>
                <a:sym typeface="Tahoma"/>
              </a:rPr>
              <a:t>sender</a:t>
            </a:r>
            <a:endParaRPr/>
          </a:p>
        </p:txBody>
      </p:sp>
      <p:sp>
        <p:nvSpPr>
          <p:cNvPr id="3657" name="Google Shape;3657;p53"/>
          <p:cNvSpPr txBox="1"/>
          <p:nvPr/>
        </p:nvSpPr>
        <p:spPr>
          <a:xfrm>
            <a:off x="9660963" y="3961155"/>
            <a:ext cx="124777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a:buNone/>
            </a:pPr>
            <a:r>
              <a:rPr lang="en-US" sz="2400" b="0" i="0" u="none" strike="noStrike" cap="none">
                <a:solidFill>
                  <a:srgbClr val="CC0000"/>
                </a:solidFill>
                <a:latin typeface="Tahoma"/>
                <a:ea typeface="Tahoma"/>
                <a:cs typeface="Tahoma"/>
                <a:sym typeface="Tahoma"/>
              </a:rPr>
              <a:t>receiver</a:t>
            </a:r>
            <a:endParaRPr/>
          </a:p>
        </p:txBody>
      </p:sp>
      <p:sp>
        <p:nvSpPr>
          <p:cNvPr id="3658" name="Google Shape;3658;p53"/>
          <p:cNvSpPr txBox="1"/>
          <p:nvPr/>
        </p:nvSpPr>
        <p:spPr>
          <a:xfrm>
            <a:off x="5288477" y="2154581"/>
            <a:ext cx="2085975"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isNAK(rcvpkt)</a:t>
            </a:r>
            <a:endParaRPr sz="1600" b="0" i="0" u="none" strike="noStrike" cap="none">
              <a:solidFill>
                <a:srgbClr val="000000"/>
              </a:solidFill>
              <a:latin typeface="Times New Roman"/>
              <a:ea typeface="Times New Roman"/>
              <a:cs typeface="Times New Roman"/>
              <a:sym typeface="Times New Roman"/>
            </a:endParaRPr>
          </a:p>
        </p:txBody>
      </p:sp>
      <p:sp>
        <p:nvSpPr>
          <p:cNvPr id="3659" name="Google Shape;3659;p53"/>
          <p:cNvSpPr/>
          <p:nvPr/>
        </p:nvSpPr>
        <p:spPr>
          <a:xfrm>
            <a:off x="7841292" y="2480153"/>
            <a:ext cx="4246323" cy="40083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660" name="Google Shape;3660;p5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5"/>
                                        </p:tgtEl>
                                        <p:attrNameLst>
                                          <p:attrName>style.visibility</p:attrName>
                                        </p:attrNameLst>
                                      </p:cBhvr>
                                      <p:to>
                                        <p:strVal val="visible"/>
                                      </p:to>
                                    </p:set>
                                    <p:animEffect transition="in" filter="fade">
                                      <p:cBhvr>
                                        <p:cTn id="7" dur="500"/>
                                        <p:tgtEl>
                                          <p:spTgt spid="36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0"/>
                                        </p:tgtEl>
                                        <p:attrNameLst>
                                          <p:attrName>style.visibility</p:attrName>
                                        </p:attrNameLst>
                                      </p:cBhvr>
                                      <p:to>
                                        <p:strVal val="visible"/>
                                      </p:to>
                                    </p:set>
                                    <p:animEffect transition="in" filter="fade">
                                      <p:cBhvr>
                                        <p:cTn id="12" dur="500"/>
                                        <p:tgtEl>
                                          <p:spTgt spid="36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23"/>
                                        </p:tgtEl>
                                        <p:attrNameLst>
                                          <p:attrName>style.visibility</p:attrName>
                                        </p:attrNameLst>
                                      </p:cBhvr>
                                      <p:to>
                                        <p:strVal val="visible"/>
                                      </p:to>
                                    </p:set>
                                    <p:animEffect transition="in" filter="fade">
                                      <p:cBhvr>
                                        <p:cTn id="17" dur="500"/>
                                        <p:tgtEl>
                                          <p:spTgt spid="3623"/>
                                        </p:tgtEl>
                                      </p:cBhvr>
                                    </p:animEffect>
                                  </p:childTnLst>
                                </p:cTn>
                              </p:par>
                              <p:par>
                                <p:cTn id="18" presetID="10" presetClass="entr" presetSubtype="0" fill="hold" nodeType="withEffect">
                                  <p:stCondLst>
                                    <p:cond delay="0"/>
                                  </p:stCondLst>
                                  <p:childTnLst>
                                    <p:set>
                                      <p:cBhvr>
                                        <p:cTn id="19" dur="1" fill="hold">
                                          <p:stCondLst>
                                            <p:cond delay="0"/>
                                          </p:stCondLst>
                                        </p:cTn>
                                        <p:tgtEl>
                                          <p:spTgt spid="3658"/>
                                        </p:tgtEl>
                                        <p:attrNameLst>
                                          <p:attrName>style.visibility</p:attrName>
                                        </p:attrNameLst>
                                      </p:cBhvr>
                                      <p:to>
                                        <p:strVal val="visible"/>
                                      </p:to>
                                    </p:set>
                                    <p:animEffect transition="in" filter="fade">
                                      <p:cBhvr>
                                        <p:cTn id="20" dur="500"/>
                                        <p:tgtEl>
                                          <p:spTgt spid="36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659"/>
                                        </p:tgtEl>
                                      </p:cBhvr>
                                    </p:animEffect>
                                    <p:set>
                                      <p:cBhvr>
                                        <p:cTn id="25" dur="1" fill="hold">
                                          <p:stCondLst>
                                            <p:cond delay="500"/>
                                          </p:stCondLst>
                                        </p:cTn>
                                        <p:tgtEl>
                                          <p:spTgt spid="365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31"/>
                                        </p:tgtEl>
                                        <p:attrNameLst>
                                          <p:attrName>style.visibility</p:attrName>
                                        </p:attrNameLst>
                                      </p:cBhvr>
                                      <p:to>
                                        <p:strVal val="visible"/>
                                      </p:to>
                                    </p:set>
                                    <p:animEffect transition="in" filter="fade">
                                      <p:cBhvr>
                                        <p:cTn id="30" dur="500"/>
                                        <p:tgtEl>
                                          <p:spTgt spid="3631"/>
                                        </p:tgtEl>
                                      </p:cBhvr>
                                    </p:animEffect>
                                  </p:childTnLst>
                                </p:cTn>
                              </p:par>
                              <p:par>
                                <p:cTn id="31" presetID="10" presetClass="entr" presetSubtype="0" fill="hold" nodeType="withEffect">
                                  <p:stCondLst>
                                    <p:cond delay="0"/>
                                  </p:stCondLst>
                                  <p:childTnLst>
                                    <p:set>
                                      <p:cBhvr>
                                        <p:cTn id="32" dur="1" fill="hold">
                                          <p:stCondLst>
                                            <p:cond delay="0"/>
                                          </p:stCondLst>
                                        </p:cTn>
                                        <p:tgtEl>
                                          <p:spTgt spid="3619"/>
                                        </p:tgtEl>
                                        <p:attrNameLst>
                                          <p:attrName>style.visibility</p:attrName>
                                        </p:attrNameLst>
                                      </p:cBhvr>
                                      <p:to>
                                        <p:strVal val="visible"/>
                                      </p:to>
                                    </p:set>
                                    <p:animEffect transition="in" filter="fade">
                                      <p:cBhvr>
                                        <p:cTn id="33" dur="500"/>
                                        <p:tgtEl>
                                          <p:spTgt spid="36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639"/>
                                        </p:tgtEl>
                                        <p:attrNameLst>
                                          <p:attrName>style.visibility</p:attrName>
                                        </p:attrNameLst>
                                      </p:cBhvr>
                                      <p:to>
                                        <p:strVal val="visible"/>
                                      </p:to>
                                    </p:set>
                                    <p:animEffect transition="in" filter="fade">
                                      <p:cBhvr>
                                        <p:cTn id="38" dur="500"/>
                                        <p:tgtEl>
                                          <p:spTgt spid="3639"/>
                                        </p:tgtEl>
                                      </p:cBhvr>
                                    </p:animEffect>
                                  </p:childTnLst>
                                </p:cTn>
                              </p:par>
                              <p:par>
                                <p:cTn id="39" presetID="10" presetClass="entr" presetSubtype="0" fill="hold" nodeType="withEffect">
                                  <p:stCondLst>
                                    <p:cond delay="0"/>
                                  </p:stCondLst>
                                  <p:childTnLst>
                                    <p:set>
                                      <p:cBhvr>
                                        <p:cTn id="40" dur="1" fill="hold">
                                          <p:stCondLst>
                                            <p:cond delay="0"/>
                                          </p:stCondLst>
                                        </p:cTn>
                                        <p:tgtEl>
                                          <p:spTgt spid="3618"/>
                                        </p:tgtEl>
                                        <p:attrNameLst>
                                          <p:attrName>style.visibility</p:attrName>
                                        </p:attrNameLst>
                                      </p:cBhvr>
                                      <p:to>
                                        <p:strVal val="visible"/>
                                      </p:to>
                                    </p:set>
                                    <p:animEffect transition="in" filter="fade">
                                      <p:cBhvr>
                                        <p:cTn id="41" dur="500"/>
                                        <p:tgtEl>
                                          <p:spTgt spid="3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65"/>
        <p:cNvGrpSpPr/>
        <p:nvPr/>
      </p:nvGrpSpPr>
      <p:grpSpPr>
        <a:xfrm>
          <a:off x="0" y="0"/>
          <a:ext cx="0" cy="0"/>
          <a:chOff x="0" y="0"/>
          <a:chExt cx="0" cy="0"/>
        </a:xfrm>
      </p:grpSpPr>
      <p:sp>
        <p:nvSpPr>
          <p:cNvPr id="3666" name="Google Shape;3666;p5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rdt2.0: FSM specification</a:t>
            </a:r>
            <a:endParaRPr sz="4400"/>
          </a:p>
        </p:txBody>
      </p:sp>
      <p:sp>
        <p:nvSpPr>
          <p:cNvPr id="3667" name="Google Shape;3667;p54"/>
          <p:cNvSpPr/>
          <p:nvPr/>
        </p:nvSpPr>
        <p:spPr>
          <a:xfrm>
            <a:off x="2448951" y="23498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668" name="Google Shape;3668;p54"/>
          <p:cNvSpPr txBox="1"/>
          <p:nvPr/>
        </p:nvSpPr>
        <p:spPr>
          <a:xfrm>
            <a:off x="2347351" y="24339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call from above</a:t>
            </a:r>
            <a:endParaRPr sz="1600" b="0" i="0" u="none" strike="noStrike" cap="none">
              <a:solidFill>
                <a:srgbClr val="000000"/>
              </a:solidFill>
              <a:latin typeface="Times New Roman"/>
              <a:ea typeface="Times New Roman"/>
              <a:cs typeface="Times New Roman"/>
              <a:sym typeface="Times New Roman"/>
            </a:endParaRPr>
          </a:p>
        </p:txBody>
      </p:sp>
      <p:grpSp>
        <p:nvGrpSpPr>
          <p:cNvPr id="3669" name="Google Shape;3669;p54"/>
          <p:cNvGrpSpPr/>
          <p:nvPr/>
        </p:nvGrpSpPr>
        <p:grpSpPr>
          <a:xfrm>
            <a:off x="5004826" y="2400535"/>
            <a:ext cx="3673475" cy="919271"/>
            <a:chOff x="5004826" y="2400535"/>
            <a:chExt cx="3673475" cy="919271"/>
          </a:xfrm>
        </p:grpSpPr>
        <p:sp>
          <p:nvSpPr>
            <p:cNvPr id="3670" name="Google Shape;3670;p54"/>
            <p:cNvSpPr/>
            <p:nvPr/>
          </p:nvSpPr>
          <p:spPr>
            <a:xfrm>
              <a:off x="5004826" y="2426043"/>
              <a:ext cx="466725" cy="893763"/>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671" name="Google Shape;3671;p54"/>
            <p:cNvSpPr txBox="1"/>
            <p:nvPr/>
          </p:nvSpPr>
          <p:spPr>
            <a:xfrm>
              <a:off x="5314388" y="2740368"/>
              <a:ext cx="176371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sp>
          <p:nvSpPr>
            <p:cNvPr id="3672" name="Google Shape;3672;p54"/>
            <p:cNvSpPr txBox="1"/>
            <p:nvPr/>
          </p:nvSpPr>
          <p:spPr>
            <a:xfrm>
              <a:off x="5288988" y="2400535"/>
              <a:ext cx="3389313"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imes New Roman"/>
                <a:ea typeface="Times New Roman"/>
                <a:cs typeface="Times New Roman"/>
                <a:sym typeface="Times New Roman"/>
              </a:endParaRPr>
            </a:p>
          </p:txBody>
        </p:sp>
        <p:cxnSp>
          <p:nvCxnSpPr>
            <p:cNvPr id="3673" name="Google Shape;3673;p54"/>
            <p:cNvCxnSpPr/>
            <p:nvPr/>
          </p:nvCxnSpPr>
          <p:spPr>
            <a:xfrm>
              <a:off x="5408051" y="2740368"/>
              <a:ext cx="990600" cy="0"/>
            </a:xfrm>
            <a:prstGeom prst="straightConnector1">
              <a:avLst/>
            </a:prstGeom>
            <a:noFill/>
            <a:ln w="28575" cap="flat" cmpd="sng">
              <a:solidFill>
                <a:srgbClr val="000000"/>
              </a:solidFill>
              <a:prstDash val="solid"/>
              <a:round/>
              <a:headEnd type="none" w="med" len="med"/>
              <a:tailEnd type="none" w="med" len="med"/>
            </a:ln>
          </p:spPr>
        </p:cxnSp>
      </p:grpSp>
      <p:grpSp>
        <p:nvGrpSpPr>
          <p:cNvPr id="3674" name="Google Shape;3674;p54"/>
          <p:cNvGrpSpPr/>
          <p:nvPr/>
        </p:nvGrpSpPr>
        <p:grpSpPr>
          <a:xfrm>
            <a:off x="4044388" y="2362543"/>
            <a:ext cx="1074738" cy="962025"/>
            <a:chOff x="1540" y="2116"/>
            <a:chExt cx="677" cy="606"/>
          </a:xfrm>
        </p:grpSpPr>
        <p:sp>
          <p:nvSpPr>
            <p:cNvPr id="3675" name="Google Shape;3675;p54"/>
            <p:cNvSpPr/>
            <p:nvPr/>
          </p:nvSpPr>
          <p:spPr>
            <a:xfrm>
              <a:off x="1565" y="2116"/>
              <a:ext cx="621" cy="60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676" name="Google Shape;3676;p54"/>
            <p:cNvSpPr txBox="1"/>
            <p:nvPr/>
          </p:nvSpPr>
          <p:spPr>
            <a:xfrm>
              <a:off x="1540" y="2163"/>
              <a:ext cx="677"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ACK or NAK</a:t>
              </a:r>
              <a:endParaRPr sz="1600" b="0" i="0" u="none" strike="noStrike" cap="none">
                <a:solidFill>
                  <a:srgbClr val="000000"/>
                </a:solidFill>
                <a:latin typeface="Times New Roman"/>
                <a:ea typeface="Times New Roman"/>
                <a:cs typeface="Times New Roman"/>
                <a:sym typeface="Times New Roman"/>
              </a:endParaRPr>
            </a:p>
          </p:txBody>
        </p:sp>
      </p:grpSp>
      <p:grpSp>
        <p:nvGrpSpPr>
          <p:cNvPr id="3677" name="Google Shape;3677;p54"/>
          <p:cNvGrpSpPr/>
          <p:nvPr/>
        </p:nvGrpSpPr>
        <p:grpSpPr>
          <a:xfrm>
            <a:off x="8325876" y="2721318"/>
            <a:ext cx="3394075" cy="1036638"/>
            <a:chOff x="8325876" y="2721318"/>
            <a:chExt cx="3394075" cy="1036638"/>
          </a:xfrm>
        </p:grpSpPr>
        <p:grpSp>
          <p:nvGrpSpPr>
            <p:cNvPr id="3678" name="Google Shape;3678;p54"/>
            <p:cNvGrpSpPr/>
            <p:nvPr/>
          </p:nvGrpSpPr>
          <p:grpSpPr>
            <a:xfrm>
              <a:off x="8325876" y="2721318"/>
              <a:ext cx="3394075" cy="630238"/>
              <a:chOff x="2222" y="2804"/>
              <a:chExt cx="2138" cy="397"/>
            </a:xfrm>
          </p:grpSpPr>
          <p:sp>
            <p:nvSpPr>
              <p:cNvPr id="3679" name="Google Shape;3679;p54"/>
              <p:cNvSpPr txBox="1"/>
              <p:nvPr/>
            </p:nvSpPr>
            <p:spPr>
              <a:xfrm>
                <a:off x="2222" y="3039"/>
                <a:ext cx="1152" cy="1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udt_send(NAK)</a:t>
                </a:r>
                <a:endParaRPr sz="1600" b="0" i="0" u="none" strike="noStrike" cap="none">
                  <a:solidFill>
                    <a:srgbClr val="000000"/>
                  </a:solidFill>
                  <a:latin typeface="Times New Roman"/>
                  <a:ea typeface="Times New Roman"/>
                  <a:cs typeface="Times New Roman"/>
                  <a:sym typeface="Times New Roman"/>
                </a:endParaRPr>
              </a:p>
            </p:txBody>
          </p:sp>
          <p:sp>
            <p:nvSpPr>
              <p:cNvPr id="3680" name="Google Shape;3680;p54"/>
              <p:cNvSpPr txBox="1"/>
              <p:nvPr/>
            </p:nvSpPr>
            <p:spPr>
              <a:xfrm>
                <a:off x="2225" y="2804"/>
                <a:ext cx="2135" cy="1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corrupt(rcvpkt)</a:t>
                </a:r>
                <a:endParaRPr sz="1600" b="0" i="0" u="none" strike="noStrike" cap="none">
                  <a:solidFill>
                    <a:srgbClr val="000000"/>
                  </a:solidFill>
                  <a:latin typeface="Times New Roman"/>
                  <a:ea typeface="Times New Roman"/>
                  <a:cs typeface="Times New Roman"/>
                  <a:sym typeface="Times New Roman"/>
                </a:endParaRPr>
              </a:p>
            </p:txBody>
          </p:sp>
          <p:cxnSp>
            <p:nvCxnSpPr>
              <p:cNvPr id="3681" name="Google Shape;3681;p54"/>
              <p:cNvCxnSpPr/>
              <p:nvPr/>
            </p:nvCxnSpPr>
            <p:spPr>
              <a:xfrm>
                <a:off x="2285" y="3040"/>
                <a:ext cx="624" cy="0"/>
              </a:xfrm>
              <a:prstGeom prst="straightConnector1">
                <a:avLst/>
              </a:prstGeom>
              <a:noFill/>
              <a:ln w="28575" cap="flat" cmpd="sng">
                <a:solidFill>
                  <a:srgbClr val="000000"/>
                </a:solidFill>
                <a:prstDash val="solid"/>
                <a:round/>
                <a:headEnd type="none" w="med" len="med"/>
                <a:tailEnd type="none" w="med" len="med"/>
              </a:ln>
            </p:spPr>
          </p:cxnSp>
        </p:grpSp>
        <p:sp>
          <p:nvSpPr>
            <p:cNvPr id="3682" name="Google Shape;3682;p54"/>
            <p:cNvSpPr/>
            <p:nvPr/>
          </p:nvSpPr>
          <p:spPr>
            <a:xfrm>
              <a:off x="8424301" y="3288056"/>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683" name="Google Shape;3683;p54"/>
          <p:cNvSpPr/>
          <p:nvPr/>
        </p:nvSpPr>
        <p:spPr>
          <a:xfrm>
            <a:off x="8516376" y="37087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684" name="Google Shape;3684;p54"/>
          <p:cNvSpPr txBox="1"/>
          <p:nvPr/>
        </p:nvSpPr>
        <p:spPr>
          <a:xfrm>
            <a:off x="8429063" y="37928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call from below</a:t>
            </a:r>
            <a:endParaRPr sz="1600" b="0" i="0" u="none" strike="noStrike" cap="none">
              <a:solidFill>
                <a:srgbClr val="000000"/>
              </a:solidFill>
              <a:latin typeface="Times New Roman"/>
              <a:ea typeface="Times New Roman"/>
              <a:cs typeface="Times New Roman"/>
              <a:sym typeface="Times New Roman"/>
            </a:endParaRPr>
          </a:p>
        </p:txBody>
      </p:sp>
      <p:grpSp>
        <p:nvGrpSpPr>
          <p:cNvPr id="3685" name="Google Shape;3685;p54"/>
          <p:cNvGrpSpPr/>
          <p:nvPr/>
        </p:nvGrpSpPr>
        <p:grpSpPr>
          <a:xfrm>
            <a:off x="8049650" y="4591214"/>
            <a:ext cx="4142349" cy="1379872"/>
            <a:chOff x="8049650" y="4591214"/>
            <a:chExt cx="4142349" cy="1379872"/>
          </a:xfrm>
        </p:grpSpPr>
        <p:grpSp>
          <p:nvGrpSpPr>
            <p:cNvPr id="3686" name="Google Shape;3686;p54"/>
            <p:cNvGrpSpPr/>
            <p:nvPr/>
          </p:nvGrpSpPr>
          <p:grpSpPr>
            <a:xfrm>
              <a:off x="8049650" y="5037504"/>
              <a:ext cx="4142349" cy="933582"/>
              <a:chOff x="8049650" y="5037504"/>
              <a:chExt cx="4142349" cy="933582"/>
            </a:xfrm>
          </p:grpSpPr>
          <p:sp>
            <p:nvSpPr>
              <p:cNvPr id="3687" name="Google Shape;3687;p54"/>
              <p:cNvSpPr txBox="1"/>
              <p:nvPr/>
            </p:nvSpPr>
            <p:spPr>
              <a:xfrm>
                <a:off x="8071876" y="5351961"/>
                <a:ext cx="2143125" cy="619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extract(rcvpkt,data)</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deliver_data(data)</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udt_send(ACK)</a:t>
                </a:r>
                <a:endParaRPr sz="1600" b="0" i="0" u="none" strike="noStrike" cap="none">
                  <a:solidFill>
                    <a:srgbClr val="000000"/>
                  </a:solidFill>
                  <a:latin typeface="Times New Roman"/>
                  <a:ea typeface="Times New Roman"/>
                  <a:cs typeface="Times New Roman"/>
                  <a:sym typeface="Times New Roman"/>
                </a:endParaRPr>
              </a:p>
            </p:txBody>
          </p:sp>
          <p:sp>
            <p:nvSpPr>
              <p:cNvPr id="3688" name="Google Shape;3688;p54"/>
              <p:cNvSpPr txBox="1"/>
              <p:nvPr/>
            </p:nvSpPr>
            <p:spPr>
              <a:xfrm>
                <a:off x="8049650" y="5037504"/>
                <a:ext cx="4142349" cy="701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notcorrupt(rcvpkt)</a:t>
                </a:r>
                <a:endParaRPr sz="1600" b="0" i="0" u="none" strike="noStrike" cap="none">
                  <a:solidFill>
                    <a:srgbClr val="000000"/>
                  </a:solidFill>
                  <a:latin typeface="Times New Roman"/>
                  <a:ea typeface="Times New Roman"/>
                  <a:cs typeface="Times New Roman"/>
                  <a:sym typeface="Times New Roman"/>
                </a:endParaRPr>
              </a:p>
            </p:txBody>
          </p:sp>
          <p:cxnSp>
            <p:nvCxnSpPr>
              <p:cNvPr id="3689" name="Google Shape;3689;p54"/>
              <p:cNvCxnSpPr/>
              <p:nvPr/>
            </p:nvCxnSpPr>
            <p:spPr>
              <a:xfrm>
                <a:off x="8171888" y="5407524"/>
                <a:ext cx="1489075" cy="0"/>
              </a:xfrm>
              <a:prstGeom prst="straightConnector1">
                <a:avLst/>
              </a:prstGeom>
              <a:noFill/>
              <a:ln w="28575" cap="flat" cmpd="sng">
                <a:solidFill>
                  <a:srgbClr val="000000"/>
                </a:solidFill>
                <a:prstDash val="solid"/>
                <a:round/>
                <a:headEnd type="none" w="med" len="med"/>
                <a:tailEnd type="none" w="med" len="med"/>
              </a:ln>
            </p:spPr>
          </p:cxnSp>
        </p:grpSp>
        <p:sp>
          <p:nvSpPr>
            <p:cNvPr id="3690" name="Google Shape;3690;p54"/>
            <p:cNvSpPr/>
            <p:nvPr/>
          </p:nvSpPr>
          <p:spPr>
            <a:xfrm rot="10800000" flipH="1">
              <a:off x="8437001" y="4591214"/>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691" name="Google Shape;3691;p54"/>
          <p:cNvGrpSpPr/>
          <p:nvPr/>
        </p:nvGrpSpPr>
        <p:grpSpPr>
          <a:xfrm>
            <a:off x="2756926" y="1340193"/>
            <a:ext cx="3643312" cy="1027113"/>
            <a:chOff x="2756926" y="1340193"/>
            <a:chExt cx="3643312" cy="1027113"/>
          </a:xfrm>
        </p:grpSpPr>
        <p:sp>
          <p:nvSpPr>
            <p:cNvPr id="3692" name="Google Shape;3692;p54"/>
            <p:cNvSpPr txBox="1"/>
            <p:nvPr/>
          </p:nvSpPr>
          <p:spPr>
            <a:xfrm>
              <a:off x="2756926" y="1630706"/>
              <a:ext cx="364331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snkpkt = make_pkt(data, checksum)</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cxnSp>
          <p:nvCxnSpPr>
            <p:cNvPr id="3693" name="Google Shape;3693;p54"/>
            <p:cNvCxnSpPr/>
            <p:nvPr/>
          </p:nvCxnSpPr>
          <p:spPr>
            <a:xfrm>
              <a:off x="2861701" y="1675156"/>
              <a:ext cx="990600" cy="0"/>
            </a:xfrm>
            <a:prstGeom prst="straightConnector1">
              <a:avLst/>
            </a:prstGeom>
            <a:noFill/>
            <a:ln w="28575" cap="flat" cmpd="sng">
              <a:solidFill>
                <a:srgbClr val="000000"/>
              </a:solidFill>
              <a:prstDash val="solid"/>
              <a:round/>
              <a:headEnd type="none" w="med" len="med"/>
              <a:tailEnd type="none" w="med" len="med"/>
            </a:ln>
          </p:spPr>
        </p:cxnSp>
        <p:sp>
          <p:nvSpPr>
            <p:cNvPr id="3694" name="Google Shape;3694;p54"/>
            <p:cNvSpPr/>
            <p:nvPr/>
          </p:nvSpPr>
          <p:spPr>
            <a:xfrm rot="10800000" flipH="1">
              <a:off x="2809313" y="2119656"/>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695" name="Google Shape;3695;p54"/>
            <p:cNvSpPr txBox="1"/>
            <p:nvPr/>
          </p:nvSpPr>
          <p:spPr>
            <a:xfrm>
              <a:off x="2782326" y="1340193"/>
              <a:ext cx="2255837"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rdt_send(data)</a:t>
              </a:r>
              <a:endParaRPr sz="1600" b="0" i="0" u="none" strike="noStrike" cap="none">
                <a:solidFill>
                  <a:srgbClr val="000000"/>
                </a:solidFill>
                <a:latin typeface="Times New Roman"/>
                <a:ea typeface="Times New Roman"/>
                <a:cs typeface="Times New Roman"/>
                <a:sym typeface="Times New Roman"/>
              </a:endParaRPr>
            </a:p>
          </p:txBody>
        </p:sp>
      </p:grpSp>
      <p:grpSp>
        <p:nvGrpSpPr>
          <p:cNvPr id="3696" name="Google Shape;3696;p54"/>
          <p:cNvGrpSpPr/>
          <p:nvPr/>
        </p:nvGrpSpPr>
        <p:grpSpPr>
          <a:xfrm>
            <a:off x="2270357" y="3283338"/>
            <a:ext cx="3548062" cy="989290"/>
            <a:chOff x="2270357" y="3283338"/>
            <a:chExt cx="3548062" cy="989290"/>
          </a:xfrm>
        </p:grpSpPr>
        <p:sp>
          <p:nvSpPr>
            <p:cNvPr id="3697" name="Google Shape;3697;p54"/>
            <p:cNvSpPr/>
            <p:nvPr/>
          </p:nvSpPr>
          <p:spPr>
            <a:xfrm>
              <a:off x="2882338" y="328333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a:p>
          </p:txBody>
        </p:sp>
        <p:grpSp>
          <p:nvGrpSpPr>
            <p:cNvPr id="3698" name="Google Shape;3698;p54"/>
            <p:cNvGrpSpPr/>
            <p:nvPr/>
          </p:nvGrpSpPr>
          <p:grpSpPr>
            <a:xfrm>
              <a:off x="2270357" y="3545923"/>
              <a:ext cx="3548062" cy="726705"/>
              <a:chOff x="2270357" y="3545923"/>
              <a:chExt cx="3548062" cy="726705"/>
            </a:xfrm>
          </p:grpSpPr>
          <p:sp>
            <p:nvSpPr>
              <p:cNvPr id="3699" name="Google Shape;3699;p54"/>
              <p:cNvSpPr txBox="1"/>
              <p:nvPr/>
            </p:nvSpPr>
            <p:spPr>
              <a:xfrm>
                <a:off x="2270357" y="3545923"/>
                <a:ext cx="3548062"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isACK(rcvpkt)</a:t>
                </a:r>
                <a:endParaRPr sz="1600" b="0" i="0" u="none" strike="noStrike" cap="none">
                  <a:solidFill>
                    <a:srgbClr val="000000"/>
                  </a:solidFill>
                  <a:latin typeface="Times New Roman"/>
                  <a:ea typeface="Times New Roman"/>
                  <a:cs typeface="Times New Roman"/>
                  <a:sym typeface="Times New Roman"/>
                </a:endParaRPr>
              </a:p>
            </p:txBody>
          </p:sp>
          <p:cxnSp>
            <p:nvCxnSpPr>
              <p:cNvPr id="3700" name="Google Shape;3700;p54"/>
              <p:cNvCxnSpPr/>
              <p:nvPr/>
            </p:nvCxnSpPr>
            <p:spPr>
              <a:xfrm>
                <a:off x="3330476" y="3919619"/>
                <a:ext cx="990600" cy="0"/>
              </a:xfrm>
              <a:prstGeom prst="straightConnector1">
                <a:avLst/>
              </a:prstGeom>
              <a:noFill/>
              <a:ln w="28575" cap="flat" cmpd="sng">
                <a:solidFill>
                  <a:srgbClr val="000000"/>
                </a:solidFill>
                <a:prstDash val="solid"/>
                <a:round/>
                <a:headEnd type="none" w="med" len="med"/>
                <a:tailEnd type="none" w="med" len="med"/>
              </a:ln>
            </p:spPr>
          </p:cxnSp>
          <p:sp>
            <p:nvSpPr>
              <p:cNvPr id="3701" name="Google Shape;3701;p54"/>
              <p:cNvSpPr txBox="1"/>
              <p:nvPr/>
            </p:nvSpPr>
            <p:spPr>
              <a:xfrm>
                <a:off x="3665151" y="3936078"/>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grpSp>
      </p:grpSp>
      <p:sp>
        <p:nvSpPr>
          <p:cNvPr id="3702" name="Google Shape;3702;p54"/>
          <p:cNvSpPr txBox="1"/>
          <p:nvPr/>
        </p:nvSpPr>
        <p:spPr>
          <a:xfrm>
            <a:off x="1163066" y="2517724"/>
            <a:ext cx="108902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a:buNone/>
            </a:pPr>
            <a:r>
              <a:rPr lang="en-US" sz="2400" b="0" i="0" u="none" strike="noStrike" cap="none">
                <a:solidFill>
                  <a:srgbClr val="CC0000"/>
                </a:solidFill>
                <a:latin typeface="Tahoma"/>
                <a:ea typeface="Tahoma"/>
                <a:cs typeface="Tahoma"/>
                <a:sym typeface="Tahoma"/>
              </a:rPr>
              <a:t>sender</a:t>
            </a:r>
            <a:endParaRPr/>
          </a:p>
        </p:txBody>
      </p:sp>
      <p:sp>
        <p:nvSpPr>
          <p:cNvPr id="3703" name="Google Shape;3703;p54"/>
          <p:cNvSpPr txBox="1"/>
          <p:nvPr/>
        </p:nvSpPr>
        <p:spPr>
          <a:xfrm>
            <a:off x="9660963" y="3961155"/>
            <a:ext cx="124777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a:buNone/>
            </a:pPr>
            <a:r>
              <a:rPr lang="en-US" sz="2400" b="0" i="0" u="none" strike="noStrike" cap="none">
                <a:solidFill>
                  <a:srgbClr val="CC0000"/>
                </a:solidFill>
                <a:latin typeface="Tahoma"/>
                <a:ea typeface="Tahoma"/>
                <a:cs typeface="Tahoma"/>
                <a:sym typeface="Tahoma"/>
              </a:rPr>
              <a:t>receiver</a:t>
            </a:r>
            <a:endParaRPr/>
          </a:p>
        </p:txBody>
      </p:sp>
      <p:sp>
        <p:nvSpPr>
          <p:cNvPr id="3704" name="Google Shape;3704;p54"/>
          <p:cNvSpPr txBox="1"/>
          <p:nvPr/>
        </p:nvSpPr>
        <p:spPr>
          <a:xfrm>
            <a:off x="965915" y="4680633"/>
            <a:ext cx="653281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Note: </a:t>
            </a:r>
            <a:r>
              <a:rPr lang="en-US" sz="2400" b="0" i="0" u="none" strike="noStrike" cap="none">
                <a:solidFill>
                  <a:srgbClr val="000000"/>
                </a:solidFill>
                <a:latin typeface="Calibri"/>
                <a:ea typeface="Calibri"/>
                <a:cs typeface="Calibri"/>
                <a:sym typeface="Calibri"/>
              </a:rPr>
              <a:t>“state” of receiver (did the receiver get my message correctly?) isn’t known to sender unless somehow communicated from receiver to sender</a:t>
            </a:r>
            <a:endParaRPr/>
          </a:p>
          <a:p>
            <a:pPr marL="342900" marR="0" lvl="0" indent="-228600" algn="l" rtl="0">
              <a:lnSpc>
                <a:spcPct val="100000"/>
              </a:lnSpc>
              <a:spcBef>
                <a:spcPts val="0"/>
              </a:spcBef>
              <a:spcAft>
                <a:spcPts val="0"/>
              </a:spcAft>
              <a:buClr>
                <a:srgbClr val="0000A8"/>
              </a:buClr>
              <a:buSzPts val="2400"/>
              <a:buFont typeface="Noto Sans Symbols"/>
              <a:buChar char="▪"/>
            </a:pPr>
            <a:r>
              <a:rPr lang="en-US" sz="2400" b="0" i="0" u="none" strike="noStrike" cap="none">
                <a:solidFill>
                  <a:srgbClr val="000000"/>
                </a:solidFill>
                <a:latin typeface="Calibri"/>
                <a:ea typeface="Calibri"/>
                <a:cs typeface="Calibri"/>
                <a:sym typeface="Calibri"/>
              </a:rPr>
              <a:t>that’s why we need a protocol!</a:t>
            </a:r>
            <a:endParaRPr/>
          </a:p>
        </p:txBody>
      </p:sp>
      <p:sp>
        <p:nvSpPr>
          <p:cNvPr id="3705" name="Google Shape;3705;p54"/>
          <p:cNvSpPr txBox="1"/>
          <p:nvPr/>
        </p:nvSpPr>
        <p:spPr>
          <a:xfrm>
            <a:off x="5288477" y="2154581"/>
            <a:ext cx="2085975"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isNAK(rcvpkt)</a:t>
            </a:r>
            <a:endParaRPr sz="1600" b="0" i="0" u="none" strike="noStrike" cap="none">
              <a:solidFill>
                <a:srgbClr val="000000"/>
              </a:solidFill>
              <a:latin typeface="Times New Roman"/>
              <a:ea typeface="Times New Roman"/>
              <a:cs typeface="Times New Roman"/>
              <a:sym typeface="Times New Roman"/>
            </a:endParaRPr>
          </a:p>
        </p:txBody>
      </p:sp>
      <p:pic>
        <p:nvPicPr>
          <p:cNvPr id="3706" name="Google Shape;3706;p54" descr="A shower curtain&#10;&#10;Description automatically generated"/>
          <p:cNvPicPr preferRelativeResize="0"/>
          <p:nvPr/>
        </p:nvPicPr>
        <p:blipFill rotWithShape="1">
          <a:blip r:embed="rId3">
            <a:alphaModFix/>
          </a:blip>
          <a:srcRect/>
          <a:stretch/>
        </p:blipFill>
        <p:spPr>
          <a:xfrm>
            <a:off x="7333303" y="2155771"/>
            <a:ext cx="4642797" cy="4579749"/>
          </a:xfrm>
          <a:prstGeom prst="rect">
            <a:avLst/>
          </a:prstGeom>
          <a:noFill/>
          <a:ln>
            <a:noFill/>
          </a:ln>
        </p:spPr>
      </p:pic>
      <p:sp>
        <p:nvSpPr>
          <p:cNvPr id="3707" name="Google Shape;3707;p54"/>
          <p:cNvSpPr txBox="1"/>
          <p:nvPr/>
        </p:nvSpPr>
        <p:spPr>
          <a:xfrm>
            <a:off x="5459797" y="2400795"/>
            <a:ext cx="2085975" cy="3986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highlight>
                  <a:srgbClr val="FFFF00"/>
                </a:highlight>
                <a:latin typeface="Arial"/>
                <a:ea typeface="Arial"/>
                <a:cs typeface="Arial"/>
                <a:sym typeface="Arial"/>
              </a:rPr>
              <a:t>isNAK(rcvpkt)</a:t>
            </a:r>
            <a:endParaRPr sz="1600" b="0" i="0" u="none" strike="noStrike" cap="none">
              <a:solidFill>
                <a:srgbClr val="000000"/>
              </a:solidFill>
              <a:highlight>
                <a:srgbClr val="FFFF00"/>
              </a:highlight>
              <a:latin typeface="Times New Roman"/>
              <a:ea typeface="Times New Roman"/>
              <a:cs typeface="Times New Roman"/>
              <a:sym typeface="Times New Roman"/>
            </a:endParaRPr>
          </a:p>
        </p:txBody>
      </p:sp>
      <p:sp>
        <p:nvSpPr>
          <p:cNvPr id="3708" name="Google Shape;3708;p54"/>
          <p:cNvSpPr txBox="1"/>
          <p:nvPr/>
        </p:nvSpPr>
        <p:spPr>
          <a:xfrm>
            <a:off x="3949171" y="3557373"/>
            <a:ext cx="2085975" cy="3986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highlight>
                  <a:srgbClr val="FFFF00"/>
                </a:highlight>
                <a:latin typeface="Arial"/>
                <a:ea typeface="Arial"/>
                <a:cs typeface="Arial"/>
                <a:sym typeface="Arial"/>
              </a:rPr>
              <a:t>isACK(rcvpkt)</a:t>
            </a:r>
            <a:endParaRPr sz="1600" b="0" i="0" u="none" strike="noStrike" cap="none">
              <a:solidFill>
                <a:srgbClr val="000000"/>
              </a:solidFill>
              <a:highlight>
                <a:srgbClr val="FFFF00"/>
              </a:highlight>
              <a:latin typeface="Times New Roman"/>
              <a:ea typeface="Times New Roman"/>
              <a:cs typeface="Times New Roman"/>
              <a:sym typeface="Times New Roman"/>
            </a:endParaRPr>
          </a:p>
        </p:txBody>
      </p:sp>
      <p:sp>
        <p:nvSpPr>
          <p:cNvPr id="3709" name="Google Shape;3709;p5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6"/>
                                        </p:tgtEl>
                                        <p:attrNameLst>
                                          <p:attrName>style.visibility</p:attrName>
                                        </p:attrNameLst>
                                      </p:cBhvr>
                                      <p:to>
                                        <p:strVal val="visible"/>
                                      </p:to>
                                    </p:set>
                                    <p:animEffect transition="in" filter="fade">
                                      <p:cBhvr>
                                        <p:cTn id="7" dur="1000"/>
                                        <p:tgtEl>
                                          <p:spTgt spid="37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7"/>
                                        </p:tgtEl>
                                        <p:attrNameLst>
                                          <p:attrName>style.visibility</p:attrName>
                                        </p:attrNameLst>
                                      </p:cBhvr>
                                      <p:to>
                                        <p:strVal val="visible"/>
                                      </p:to>
                                    </p:set>
                                    <p:animEffect transition="in" filter="fade">
                                      <p:cBhvr>
                                        <p:cTn id="12" dur="500"/>
                                        <p:tgtEl>
                                          <p:spTgt spid="3707"/>
                                        </p:tgtEl>
                                      </p:cBhvr>
                                    </p:animEffect>
                                  </p:childTnLst>
                                </p:cTn>
                              </p:par>
                              <p:par>
                                <p:cTn id="13" presetID="10" presetClass="entr" presetSubtype="0" fill="hold" nodeType="withEffect">
                                  <p:stCondLst>
                                    <p:cond delay="0"/>
                                  </p:stCondLst>
                                  <p:childTnLst>
                                    <p:set>
                                      <p:cBhvr>
                                        <p:cTn id="14" dur="1" fill="hold">
                                          <p:stCondLst>
                                            <p:cond delay="0"/>
                                          </p:stCondLst>
                                        </p:cTn>
                                        <p:tgtEl>
                                          <p:spTgt spid="3708"/>
                                        </p:tgtEl>
                                        <p:attrNameLst>
                                          <p:attrName>style.visibility</p:attrName>
                                        </p:attrNameLst>
                                      </p:cBhvr>
                                      <p:to>
                                        <p:strVal val="visible"/>
                                      </p:to>
                                    </p:set>
                                    <p:animEffect transition="in" filter="fade">
                                      <p:cBhvr>
                                        <p:cTn id="15" dur="500"/>
                                        <p:tgtEl>
                                          <p:spTgt spid="3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a:buNone/>
            </a:pPr>
            <a:r>
              <a:rPr lang="en-US"/>
              <a:t>Transport vs. network layer services and protocols</a:t>
            </a:r>
            <a:endParaRPr/>
          </a:p>
        </p:txBody>
      </p:sp>
      <p:grpSp>
        <p:nvGrpSpPr>
          <p:cNvPr id="571" name="Google Shape;571;p10"/>
          <p:cNvGrpSpPr/>
          <p:nvPr/>
        </p:nvGrpSpPr>
        <p:grpSpPr>
          <a:xfrm>
            <a:off x="6278709" y="1094882"/>
            <a:ext cx="5468536" cy="5077175"/>
            <a:chOff x="6430780" y="1365914"/>
            <a:chExt cx="5468536" cy="5077175"/>
          </a:xfrm>
        </p:grpSpPr>
        <p:sp>
          <p:nvSpPr>
            <p:cNvPr id="572" name="Google Shape;572;p10"/>
            <p:cNvSpPr/>
            <p:nvPr/>
          </p:nvSpPr>
          <p:spPr>
            <a:xfrm>
              <a:off x="6539916" y="1365914"/>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3" name="Google Shape;573;p10"/>
            <p:cNvSpPr/>
            <p:nvPr/>
          </p:nvSpPr>
          <p:spPr>
            <a:xfrm>
              <a:off x="6430780" y="1910777"/>
              <a:ext cx="5230917" cy="4409765"/>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74" name="Google Shape;574;p10"/>
            <p:cNvSpPr txBox="1"/>
            <p:nvPr/>
          </p:nvSpPr>
          <p:spPr>
            <a:xfrm>
              <a:off x="7104167" y="1686939"/>
              <a:ext cx="3025187" cy="44563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99"/>
                </a:buClr>
                <a:buSzPts val="1820"/>
                <a:buFont typeface="Noto Sans Symbols"/>
                <a:buNone/>
              </a:pPr>
              <a:r>
                <a:rPr lang="en-US" sz="2800" b="0" i="1" u="none" strike="noStrike" cap="none">
                  <a:solidFill>
                    <a:srgbClr val="000099"/>
                  </a:solidFill>
                  <a:latin typeface="Calibri"/>
                  <a:ea typeface="Calibri"/>
                  <a:cs typeface="Calibri"/>
                  <a:sym typeface="Calibri"/>
                </a:rPr>
                <a:t>household analogy:</a:t>
              </a:r>
              <a:endParaRPr sz="2800" b="0" i="1" u="none" strike="noStrike" cap="none">
                <a:solidFill>
                  <a:srgbClr val="000000"/>
                </a:solidFill>
                <a:latin typeface="Calibri"/>
                <a:ea typeface="Calibri"/>
                <a:cs typeface="Calibri"/>
                <a:sym typeface="Calibri"/>
              </a:endParaRPr>
            </a:p>
          </p:txBody>
        </p:sp>
        <p:sp>
          <p:nvSpPr>
            <p:cNvPr id="575" name="Google Shape;575;p10"/>
            <p:cNvSpPr txBox="1"/>
            <p:nvPr/>
          </p:nvSpPr>
          <p:spPr>
            <a:xfrm>
              <a:off x="6539915" y="2193352"/>
              <a:ext cx="4916773" cy="4249737"/>
            </a:xfrm>
            <a:prstGeom prst="rect">
              <a:avLst/>
            </a:prstGeom>
            <a:noFill/>
            <a:ln>
              <a:noFill/>
            </a:ln>
          </p:spPr>
          <p:txBody>
            <a:bodyPr spcFirstLastPara="1" wrap="square" lIns="91425" tIns="45700" rIns="91425" bIns="45700" anchor="t" anchorCtr="0">
              <a:normAutofit fontScale="92500" lnSpcReduction="20000"/>
            </a:bodyPr>
            <a:lstStyle/>
            <a:p>
              <a:pPr marL="352425" marR="0" lvl="0" indent="-222250" algn="l" rtl="0">
                <a:lnSpc>
                  <a:spcPct val="100000"/>
                </a:lnSpc>
                <a:spcBef>
                  <a:spcPts val="0"/>
                </a:spcBef>
                <a:spcAft>
                  <a:spcPts val="0"/>
                </a:spcAft>
                <a:buClr>
                  <a:srgbClr val="0000A3"/>
                </a:buClr>
                <a:buSzPct val="100000"/>
                <a:buFont typeface="Noto Sans Symbols"/>
                <a:buNone/>
              </a:pPr>
              <a:r>
                <a:rPr lang="en-US" sz="3000" b="0" i="1" u="none" strike="noStrike" cap="none">
                  <a:solidFill>
                    <a:srgbClr val="000000"/>
                  </a:solidFill>
                  <a:latin typeface="Calibri"/>
                  <a:ea typeface="Calibri"/>
                  <a:cs typeface="Calibri"/>
                  <a:sym typeface="Calibri"/>
                </a:rPr>
                <a:t>12 kids in Ann’s house sending letters to 12 kids in Bill’s house:</a:t>
              </a:r>
              <a:endParaRPr sz="3000" b="0" i="0" u="none" strike="noStrike" cap="none">
                <a:solidFill>
                  <a:srgbClr val="000000"/>
                </a:solidFill>
                <a:latin typeface="Calibri"/>
                <a:ea typeface="Calibri"/>
                <a:cs typeface="Calibri"/>
                <a:sym typeface="Calibri"/>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a:ea typeface="Calibri"/>
                  <a:cs typeface="Calibri"/>
                  <a:sym typeface="Calibri"/>
                </a:rPr>
                <a:t>hosts = houses</a:t>
              </a:r>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a:ea typeface="Calibri"/>
                  <a:cs typeface="Calibri"/>
                  <a:sym typeface="Calibri"/>
                </a:rPr>
                <a:t>processes = kids</a:t>
              </a:r>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a:ea typeface="Calibri"/>
                  <a:cs typeface="Calibri"/>
                  <a:sym typeface="Calibri"/>
                </a:rPr>
                <a:t>app messages = letters in envelopes</a:t>
              </a:r>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a:ea typeface="Calibri"/>
                  <a:cs typeface="Calibri"/>
                  <a:sym typeface="Calibri"/>
                </a:rPr>
                <a:t>transport protocol = Ann and Bill who demux to in-house siblings</a:t>
              </a:r>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a:ea typeface="Calibri"/>
                  <a:cs typeface="Calibri"/>
                  <a:sym typeface="Calibri"/>
                </a:rPr>
                <a:t>network-layer protocol = postal service</a:t>
              </a:r>
              <a:endParaRPr/>
            </a:p>
            <a:p>
              <a:pPr marL="352425" marR="0" lvl="0" indent="-222250" algn="l" rtl="0">
                <a:lnSpc>
                  <a:spcPct val="70000"/>
                </a:lnSpc>
                <a:spcBef>
                  <a:spcPts val="1000"/>
                </a:spcBef>
                <a:spcAft>
                  <a:spcPts val="0"/>
                </a:spcAft>
                <a:buClr>
                  <a:srgbClr val="0000A3"/>
                </a:buClr>
                <a:buSzPct val="100000"/>
                <a:buFont typeface="Noto Sans Symbols"/>
                <a:buNone/>
              </a:pPr>
              <a:endParaRPr sz="2400" b="0" i="0" u="none" strike="noStrike" cap="none">
                <a:solidFill>
                  <a:srgbClr val="000000"/>
                </a:solidFill>
                <a:latin typeface="Calibri"/>
                <a:ea typeface="Calibri"/>
                <a:cs typeface="Calibri"/>
                <a:sym typeface="Calibri"/>
              </a:endParaRPr>
            </a:p>
          </p:txBody>
        </p:sp>
      </p:grpSp>
      <p:pic>
        <p:nvPicPr>
          <p:cNvPr id="576" name="Google Shape;576;p10"/>
          <p:cNvPicPr preferRelativeResize="0"/>
          <p:nvPr/>
        </p:nvPicPr>
        <p:blipFill rotWithShape="1">
          <a:blip r:embed="rId3">
            <a:alphaModFix/>
          </a:blip>
          <a:srcRect/>
          <a:stretch/>
        </p:blipFill>
        <p:spPr>
          <a:xfrm>
            <a:off x="1423754" y="1415907"/>
            <a:ext cx="3622416" cy="5035158"/>
          </a:xfrm>
          <a:prstGeom prst="rect">
            <a:avLst/>
          </a:prstGeom>
          <a:noFill/>
          <a:ln>
            <a:noFill/>
          </a:ln>
        </p:spPr>
      </p:pic>
      <p:sp>
        <p:nvSpPr>
          <p:cNvPr id="577" name="Google Shape;577;p10"/>
          <p:cNvSpPr/>
          <p:nvPr/>
        </p:nvSpPr>
        <p:spPr>
          <a:xfrm>
            <a:off x="6387844" y="4452079"/>
            <a:ext cx="5121782" cy="13641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8" name="Google Shape;578;p1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6"/>
                                        </p:tgtEl>
                                        <p:attrNameLst>
                                          <p:attrName>style.visibility</p:attrName>
                                        </p:attrNameLst>
                                      </p:cBhvr>
                                      <p:to>
                                        <p:strVal val="visible"/>
                                      </p:to>
                                    </p:set>
                                    <p:animEffect transition="in" filter="fade">
                                      <p:cBhvr>
                                        <p:cTn id="7" dur="10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14"/>
        <p:cNvGrpSpPr/>
        <p:nvPr/>
      </p:nvGrpSpPr>
      <p:grpSpPr>
        <a:xfrm>
          <a:off x="0" y="0"/>
          <a:ext cx="0" cy="0"/>
          <a:chOff x="0" y="0"/>
          <a:chExt cx="0" cy="0"/>
        </a:xfrm>
      </p:grpSpPr>
      <p:sp>
        <p:nvSpPr>
          <p:cNvPr id="3715" name="Google Shape;3715;p5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rdt2.0: operation with no errors</a:t>
            </a:r>
            <a:endParaRPr sz="4400"/>
          </a:p>
        </p:txBody>
      </p:sp>
      <p:sp>
        <p:nvSpPr>
          <p:cNvPr id="3716" name="Google Shape;3716;p55"/>
          <p:cNvSpPr/>
          <p:nvPr/>
        </p:nvSpPr>
        <p:spPr>
          <a:xfrm>
            <a:off x="2448951" y="23498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717" name="Google Shape;3717;p55"/>
          <p:cNvSpPr txBox="1"/>
          <p:nvPr/>
        </p:nvSpPr>
        <p:spPr>
          <a:xfrm>
            <a:off x="2347351" y="24339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call from above</a:t>
            </a:r>
            <a:endParaRPr sz="1600" b="0" i="0" u="none" strike="noStrike" cap="none">
              <a:solidFill>
                <a:srgbClr val="000000"/>
              </a:solidFill>
              <a:latin typeface="Times New Roman"/>
              <a:ea typeface="Times New Roman"/>
              <a:cs typeface="Times New Roman"/>
              <a:sym typeface="Times New Roman"/>
            </a:endParaRPr>
          </a:p>
        </p:txBody>
      </p:sp>
      <p:sp>
        <p:nvSpPr>
          <p:cNvPr id="3718" name="Google Shape;3718;p55"/>
          <p:cNvSpPr txBox="1"/>
          <p:nvPr/>
        </p:nvSpPr>
        <p:spPr>
          <a:xfrm>
            <a:off x="2756926" y="1630706"/>
            <a:ext cx="364331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snkpkt = make_pkt(data, checksum)</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cxnSp>
        <p:nvCxnSpPr>
          <p:cNvPr id="3719" name="Google Shape;3719;p55"/>
          <p:cNvCxnSpPr/>
          <p:nvPr/>
        </p:nvCxnSpPr>
        <p:spPr>
          <a:xfrm>
            <a:off x="2861701" y="1675156"/>
            <a:ext cx="990600" cy="0"/>
          </a:xfrm>
          <a:prstGeom prst="straightConnector1">
            <a:avLst/>
          </a:prstGeom>
          <a:noFill/>
          <a:ln w="28575" cap="flat" cmpd="sng">
            <a:solidFill>
              <a:srgbClr val="000000"/>
            </a:solidFill>
            <a:prstDash val="solid"/>
            <a:round/>
            <a:headEnd type="none" w="med" len="med"/>
            <a:tailEnd type="none" w="med" len="med"/>
          </a:ln>
        </p:spPr>
      </p:cxnSp>
      <p:sp>
        <p:nvSpPr>
          <p:cNvPr id="3720" name="Google Shape;3720;p55"/>
          <p:cNvSpPr/>
          <p:nvPr/>
        </p:nvSpPr>
        <p:spPr>
          <a:xfrm rot="10800000" flipH="1">
            <a:off x="2809313" y="2119656"/>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21" name="Google Shape;3721;p55"/>
          <p:cNvSpPr/>
          <p:nvPr/>
        </p:nvSpPr>
        <p:spPr>
          <a:xfrm>
            <a:off x="2856938" y="328011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22" name="Google Shape;3722;p55"/>
          <p:cNvSpPr/>
          <p:nvPr/>
        </p:nvSpPr>
        <p:spPr>
          <a:xfrm>
            <a:off x="5004826" y="2426043"/>
            <a:ext cx="466725" cy="893763"/>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23" name="Google Shape;3723;p55"/>
          <p:cNvSpPr txBox="1"/>
          <p:nvPr/>
        </p:nvSpPr>
        <p:spPr>
          <a:xfrm>
            <a:off x="5314388" y="2740368"/>
            <a:ext cx="176371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cxnSp>
        <p:nvCxnSpPr>
          <p:cNvPr id="3724" name="Google Shape;3724;p55"/>
          <p:cNvCxnSpPr/>
          <p:nvPr/>
        </p:nvCxnSpPr>
        <p:spPr>
          <a:xfrm>
            <a:off x="5408051" y="2740368"/>
            <a:ext cx="990600" cy="0"/>
          </a:xfrm>
          <a:prstGeom prst="straightConnector1">
            <a:avLst/>
          </a:prstGeom>
          <a:noFill/>
          <a:ln w="28575" cap="flat" cmpd="sng">
            <a:solidFill>
              <a:srgbClr val="000000"/>
            </a:solidFill>
            <a:prstDash val="solid"/>
            <a:round/>
            <a:headEnd type="none" w="med" len="med"/>
            <a:tailEnd type="none" w="med" len="med"/>
          </a:ln>
        </p:spPr>
      </p:cxnSp>
      <p:grpSp>
        <p:nvGrpSpPr>
          <p:cNvPr id="3725" name="Google Shape;3725;p55"/>
          <p:cNvGrpSpPr/>
          <p:nvPr/>
        </p:nvGrpSpPr>
        <p:grpSpPr>
          <a:xfrm>
            <a:off x="8325876" y="3094378"/>
            <a:ext cx="1828800" cy="257175"/>
            <a:chOff x="2222" y="3039"/>
            <a:chExt cx="1152" cy="162"/>
          </a:xfrm>
        </p:grpSpPr>
        <p:sp>
          <p:nvSpPr>
            <p:cNvPr id="3726" name="Google Shape;3726;p55"/>
            <p:cNvSpPr txBox="1"/>
            <p:nvPr/>
          </p:nvSpPr>
          <p:spPr>
            <a:xfrm>
              <a:off x="2222" y="3039"/>
              <a:ext cx="1152" cy="1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udt_send(NAK)</a:t>
              </a:r>
              <a:endParaRPr sz="1600" b="0" i="0" u="none" strike="noStrike" cap="none">
                <a:solidFill>
                  <a:srgbClr val="000000"/>
                </a:solidFill>
                <a:latin typeface="Times New Roman"/>
                <a:ea typeface="Times New Roman"/>
                <a:cs typeface="Times New Roman"/>
                <a:sym typeface="Times New Roman"/>
              </a:endParaRPr>
            </a:p>
          </p:txBody>
        </p:sp>
        <p:cxnSp>
          <p:nvCxnSpPr>
            <p:cNvPr id="3727" name="Google Shape;3727;p55"/>
            <p:cNvCxnSpPr/>
            <p:nvPr/>
          </p:nvCxnSpPr>
          <p:spPr>
            <a:xfrm>
              <a:off x="2285" y="3040"/>
              <a:ext cx="624" cy="0"/>
            </a:xfrm>
            <a:prstGeom prst="straightConnector1">
              <a:avLst/>
            </a:prstGeom>
            <a:noFill/>
            <a:ln w="28575" cap="flat" cmpd="sng">
              <a:solidFill>
                <a:srgbClr val="000000"/>
              </a:solidFill>
              <a:prstDash val="solid"/>
              <a:round/>
              <a:headEnd type="none" w="med" len="med"/>
              <a:tailEnd type="none" w="med" len="med"/>
            </a:ln>
          </p:spPr>
        </p:cxnSp>
      </p:grpSp>
      <p:grpSp>
        <p:nvGrpSpPr>
          <p:cNvPr id="3728" name="Google Shape;3728;p55"/>
          <p:cNvGrpSpPr/>
          <p:nvPr/>
        </p:nvGrpSpPr>
        <p:grpSpPr>
          <a:xfrm>
            <a:off x="4044388" y="2362543"/>
            <a:ext cx="1074738" cy="962025"/>
            <a:chOff x="1540" y="2116"/>
            <a:chExt cx="677" cy="606"/>
          </a:xfrm>
        </p:grpSpPr>
        <p:sp>
          <p:nvSpPr>
            <p:cNvPr id="3729" name="Google Shape;3729;p55"/>
            <p:cNvSpPr/>
            <p:nvPr/>
          </p:nvSpPr>
          <p:spPr>
            <a:xfrm>
              <a:off x="1565" y="2116"/>
              <a:ext cx="621" cy="60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730" name="Google Shape;3730;p55"/>
            <p:cNvSpPr txBox="1"/>
            <p:nvPr/>
          </p:nvSpPr>
          <p:spPr>
            <a:xfrm>
              <a:off x="1540" y="2163"/>
              <a:ext cx="677"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ACK or NAK</a:t>
              </a:r>
              <a:endParaRPr sz="1600" b="0" i="0" u="none" strike="noStrike" cap="none">
                <a:solidFill>
                  <a:srgbClr val="000000"/>
                </a:solidFill>
                <a:latin typeface="Times New Roman"/>
                <a:ea typeface="Times New Roman"/>
                <a:cs typeface="Times New Roman"/>
                <a:sym typeface="Times New Roman"/>
              </a:endParaRPr>
            </a:p>
          </p:txBody>
        </p:sp>
      </p:grpSp>
      <p:sp>
        <p:nvSpPr>
          <p:cNvPr id="3731" name="Google Shape;3731;p55"/>
          <p:cNvSpPr/>
          <p:nvPr/>
        </p:nvSpPr>
        <p:spPr>
          <a:xfrm>
            <a:off x="8424301" y="3288056"/>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32" name="Google Shape;3732;p55"/>
          <p:cNvSpPr/>
          <p:nvPr/>
        </p:nvSpPr>
        <p:spPr>
          <a:xfrm>
            <a:off x="8516376" y="37087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733" name="Google Shape;3733;p55"/>
          <p:cNvSpPr txBox="1"/>
          <p:nvPr/>
        </p:nvSpPr>
        <p:spPr>
          <a:xfrm>
            <a:off x="8429063" y="37928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call from below</a:t>
            </a:r>
            <a:endParaRPr sz="1600" b="0" i="0" u="none" strike="noStrike" cap="none">
              <a:solidFill>
                <a:srgbClr val="000000"/>
              </a:solidFill>
              <a:latin typeface="Times New Roman"/>
              <a:ea typeface="Times New Roman"/>
              <a:cs typeface="Times New Roman"/>
              <a:sym typeface="Times New Roman"/>
            </a:endParaRPr>
          </a:p>
        </p:txBody>
      </p:sp>
      <p:sp>
        <p:nvSpPr>
          <p:cNvPr id="3734" name="Google Shape;3734;p55"/>
          <p:cNvSpPr/>
          <p:nvPr/>
        </p:nvSpPr>
        <p:spPr>
          <a:xfrm rot="10800000" flipH="1">
            <a:off x="8437001" y="4591214"/>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735" name="Google Shape;3735;p55"/>
          <p:cNvGrpSpPr/>
          <p:nvPr/>
        </p:nvGrpSpPr>
        <p:grpSpPr>
          <a:xfrm>
            <a:off x="2101288" y="2306981"/>
            <a:ext cx="1333500" cy="1004887"/>
            <a:chOff x="220" y="1365"/>
            <a:chExt cx="840" cy="633"/>
          </a:xfrm>
        </p:grpSpPr>
        <p:cxnSp>
          <p:nvCxnSpPr>
            <p:cNvPr id="3736" name="Google Shape;3736;p55"/>
            <p:cNvCxnSpPr/>
            <p:nvPr/>
          </p:nvCxnSpPr>
          <p:spPr>
            <a:xfrm>
              <a:off x="220" y="1365"/>
              <a:ext cx="273" cy="154"/>
            </a:xfrm>
            <a:prstGeom prst="straightConnector1">
              <a:avLst/>
            </a:prstGeom>
            <a:noFill/>
            <a:ln w="28575" cap="flat" cmpd="sng">
              <a:solidFill>
                <a:srgbClr val="FF0000"/>
              </a:solidFill>
              <a:prstDash val="dash"/>
              <a:round/>
              <a:headEnd type="none" w="med" len="med"/>
              <a:tailEnd type="triangle" w="med" len="med"/>
            </a:ln>
          </p:spPr>
        </p:cxnSp>
        <p:sp>
          <p:nvSpPr>
            <p:cNvPr id="3737" name="Google Shape;3737;p55"/>
            <p:cNvSpPr/>
            <p:nvPr/>
          </p:nvSpPr>
          <p:spPr>
            <a:xfrm>
              <a:off x="439" y="1392"/>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grpSp>
        <p:nvGrpSpPr>
          <p:cNvPr id="3738" name="Google Shape;3738;p55"/>
          <p:cNvGrpSpPr/>
          <p:nvPr/>
        </p:nvGrpSpPr>
        <p:grpSpPr>
          <a:xfrm>
            <a:off x="8086163" y="3637306"/>
            <a:ext cx="1414463" cy="1033462"/>
            <a:chOff x="3990" y="2203"/>
            <a:chExt cx="891" cy="651"/>
          </a:xfrm>
        </p:grpSpPr>
        <p:cxnSp>
          <p:nvCxnSpPr>
            <p:cNvPr id="3739" name="Google Shape;3739;p55"/>
            <p:cNvCxnSpPr/>
            <p:nvPr/>
          </p:nvCxnSpPr>
          <p:spPr>
            <a:xfrm>
              <a:off x="3990" y="2203"/>
              <a:ext cx="273" cy="154"/>
            </a:xfrm>
            <a:prstGeom prst="straightConnector1">
              <a:avLst/>
            </a:prstGeom>
            <a:noFill/>
            <a:ln w="28575" cap="flat" cmpd="sng">
              <a:solidFill>
                <a:srgbClr val="FF0000"/>
              </a:solidFill>
              <a:prstDash val="dash"/>
              <a:round/>
              <a:headEnd type="none" w="med" len="med"/>
              <a:tailEnd type="triangle" w="med" len="med"/>
            </a:ln>
          </p:spPr>
        </p:cxnSp>
        <p:sp>
          <p:nvSpPr>
            <p:cNvPr id="3740" name="Google Shape;3740;p55"/>
            <p:cNvSpPr/>
            <p:nvPr/>
          </p:nvSpPr>
          <p:spPr>
            <a:xfrm>
              <a:off x="4260" y="2248"/>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sp>
        <p:nvSpPr>
          <p:cNvPr id="3741" name="Google Shape;3741;p55"/>
          <p:cNvSpPr txBox="1"/>
          <p:nvPr/>
        </p:nvSpPr>
        <p:spPr>
          <a:xfrm>
            <a:off x="2782326" y="1340193"/>
            <a:ext cx="2255837"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rdt_send(data)</a:t>
            </a:r>
            <a:endParaRPr sz="1600" b="0" i="0" u="none" strike="noStrike" cap="none">
              <a:solidFill>
                <a:srgbClr val="000000"/>
              </a:solidFill>
              <a:latin typeface="Times New Roman"/>
              <a:ea typeface="Times New Roman"/>
              <a:cs typeface="Times New Roman"/>
              <a:sym typeface="Times New Roman"/>
            </a:endParaRPr>
          </a:p>
        </p:txBody>
      </p:sp>
      <p:cxnSp>
        <p:nvCxnSpPr>
          <p:cNvPr id="3742" name="Google Shape;3742;p55"/>
          <p:cNvCxnSpPr/>
          <p:nvPr/>
        </p:nvCxnSpPr>
        <p:spPr>
          <a:xfrm>
            <a:off x="2763276" y="1429093"/>
            <a:ext cx="12700" cy="747713"/>
          </a:xfrm>
          <a:prstGeom prst="straightConnector1">
            <a:avLst/>
          </a:prstGeom>
          <a:noFill/>
          <a:ln w="76200" cap="flat" cmpd="sng">
            <a:solidFill>
              <a:srgbClr val="FF0000"/>
            </a:solidFill>
            <a:prstDash val="solid"/>
            <a:round/>
            <a:headEnd type="none" w="med" len="med"/>
            <a:tailEnd type="none" w="med" len="med"/>
          </a:ln>
        </p:spPr>
      </p:cxnSp>
      <p:sp>
        <p:nvSpPr>
          <p:cNvPr id="3743" name="Google Shape;3743;p55"/>
          <p:cNvSpPr/>
          <p:nvPr/>
        </p:nvSpPr>
        <p:spPr>
          <a:xfrm>
            <a:off x="2763276" y="2146642"/>
            <a:ext cx="7148415" cy="2944699"/>
          </a:xfrm>
          <a:custGeom>
            <a:avLst/>
            <a:gdLst/>
            <a:ahLst/>
            <a:cxnLst/>
            <a:rect l="l" t="t" r="r" b="b"/>
            <a:pathLst>
              <a:path w="10673" h="9621" extrusionOk="0">
                <a:moveTo>
                  <a:pt x="0" y="52"/>
                </a:moveTo>
                <a:lnTo>
                  <a:pt x="2377" y="0"/>
                </a:lnTo>
                <a:lnTo>
                  <a:pt x="8009" y="9621"/>
                </a:lnTo>
                <a:lnTo>
                  <a:pt x="10673" y="9621"/>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744" name="Google Shape;3744;p55"/>
          <p:cNvGrpSpPr/>
          <p:nvPr/>
        </p:nvGrpSpPr>
        <p:grpSpPr>
          <a:xfrm>
            <a:off x="2099701" y="2306981"/>
            <a:ext cx="1333500" cy="1004887"/>
            <a:chOff x="220" y="1365"/>
            <a:chExt cx="840" cy="633"/>
          </a:xfrm>
        </p:grpSpPr>
        <p:cxnSp>
          <p:nvCxnSpPr>
            <p:cNvPr id="3745" name="Google Shape;3745;p55"/>
            <p:cNvCxnSpPr/>
            <p:nvPr/>
          </p:nvCxnSpPr>
          <p:spPr>
            <a:xfrm>
              <a:off x="220" y="1365"/>
              <a:ext cx="273" cy="154"/>
            </a:xfrm>
            <a:prstGeom prst="straightConnector1">
              <a:avLst/>
            </a:prstGeom>
            <a:noFill/>
            <a:ln w="28575" cap="flat" cmpd="sng">
              <a:solidFill>
                <a:schemeClr val="dk2"/>
              </a:solidFill>
              <a:prstDash val="dash"/>
              <a:round/>
              <a:headEnd type="none" w="med" len="med"/>
              <a:tailEnd type="triangle" w="med" len="med"/>
            </a:ln>
          </p:spPr>
        </p:cxnSp>
        <p:sp>
          <p:nvSpPr>
            <p:cNvPr id="3746" name="Google Shape;3746;p55"/>
            <p:cNvSpPr/>
            <p:nvPr/>
          </p:nvSpPr>
          <p:spPr>
            <a:xfrm>
              <a:off x="439" y="1392"/>
              <a:ext cx="621" cy="606"/>
            </a:xfrm>
            <a:prstGeom prst="ellipse">
              <a:avLst/>
            </a:prstGeom>
            <a:noFill/>
            <a:ln w="381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sp>
        <p:nvSpPr>
          <p:cNvPr id="3747" name="Google Shape;3747;p55"/>
          <p:cNvSpPr/>
          <p:nvPr/>
        </p:nvSpPr>
        <p:spPr>
          <a:xfrm>
            <a:off x="4084076" y="2362543"/>
            <a:ext cx="985837" cy="962025"/>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3748" name="Google Shape;3748;p55"/>
          <p:cNvCxnSpPr/>
          <p:nvPr/>
        </p:nvCxnSpPr>
        <p:spPr>
          <a:xfrm flipH="1">
            <a:off x="8013138" y="5042243"/>
            <a:ext cx="12700" cy="1193800"/>
          </a:xfrm>
          <a:prstGeom prst="straightConnector1">
            <a:avLst/>
          </a:prstGeom>
          <a:noFill/>
          <a:ln w="76200" cap="flat" cmpd="sng">
            <a:solidFill>
              <a:srgbClr val="FF0000"/>
            </a:solidFill>
            <a:prstDash val="solid"/>
            <a:round/>
            <a:headEnd type="none" w="med" len="med"/>
            <a:tailEnd type="none" w="med" len="med"/>
          </a:ln>
        </p:spPr>
      </p:cxnSp>
      <p:sp>
        <p:nvSpPr>
          <p:cNvPr id="3749" name="Google Shape;3749;p55"/>
          <p:cNvSpPr/>
          <p:nvPr/>
        </p:nvSpPr>
        <p:spPr>
          <a:xfrm>
            <a:off x="2122306" y="3871617"/>
            <a:ext cx="7452932" cy="2415225"/>
          </a:xfrm>
          <a:custGeom>
            <a:avLst/>
            <a:gdLst/>
            <a:ahLst/>
            <a:cxnLst/>
            <a:rect l="l" t="t" r="r" b="b"/>
            <a:pathLst>
              <a:path w="11178" h="10684" extrusionOk="0">
                <a:moveTo>
                  <a:pt x="11178" y="10684"/>
                </a:moveTo>
                <a:lnTo>
                  <a:pt x="8854" y="10684"/>
                </a:lnTo>
                <a:lnTo>
                  <a:pt x="5345" y="0"/>
                </a:lnTo>
                <a:lnTo>
                  <a:pt x="0" y="0"/>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750" name="Google Shape;3750;p55"/>
          <p:cNvGrpSpPr/>
          <p:nvPr/>
        </p:nvGrpSpPr>
        <p:grpSpPr>
          <a:xfrm>
            <a:off x="2099701" y="2306981"/>
            <a:ext cx="1333500" cy="1004887"/>
            <a:chOff x="220" y="1365"/>
            <a:chExt cx="840" cy="633"/>
          </a:xfrm>
        </p:grpSpPr>
        <p:cxnSp>
          <p:nvCxnSpPr>
            <p:cNvPr id="3751" name="Google Shape;3751;p55"/>
            <p:cNvCxnSpPr/>
            <p:nvPr/>
          </p:nvCxnSpPr>
          <p:spPr>
            <a:xfrm>
              <a:off x="220" y="1365"/>
              <a:ext cx="273" cy="154"/>
            </a:xfrm>
            <a:prstGeom prst="straightConnector1">
              <a:avLst/>
            </a:prstGeom>
            <a:noFill/>
            <a:ln w="28575" cap="flat" cmpd="sng">
              <a:solidFill>
                <a:schemeClr val="dk2"/>
              </a:solidFill>
              <a:prstDash val="dash"/>
              <a:round/>
              <a:headEnd type="none" w="med" len="med"/>
              <a:tailEnd type="triangle" w="med" len="med"/>
            </a:ln>
          </p:spPr>
        </p:cxnSp>
        <p:sp>
          <p:nvSpPr>
            <p:cNvPr id="3752" name="Google Shape;3752;p55"/>
            <p:cNvSpPr/>
            <p:nvPr/>
          </p:nvSpPr>
          <p:spPr>
            <a:xfrm>
              <a:off x="439" y="1392"/>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sp>
        <p:nvSpPr>
          <p:cNvPr id="3753" name="Google Shape;3753;p55"/>
          <p:cNvSpPr/>
          <p:nvPr/>
        </p:nvSpPr>
        <p:spPr>
          <a:xfrm>
            <a:off x="4080901" y="2367306"/>
            <a:ext cx="985837" cy="96202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754" name="Google Shape;3754;p55"/>
          <p:cNvSpPr txBox="1"/>
          <p:nvPr/>
        </p:nvSpPr>
        <p:spPr>
          <a:xfrm>
            <a:off x="5288988" y="2400535"/>
            <a:ext cx="3389313"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imes New Roman"/>
              <a:ea typeface="Times New Roman"/>
              <a:cs typeface="Times New Roman"/>
              <a:sym typeface="Times New Roman"/>
            </a:endParaRPr>
          </a:p>
        </p:txBody>
      </p:sp>
      <p:sp>
        <p:nvSpPr>
          <p:cNvPr id="3755" name="Google Shape;3755;p55"/>
          <p:cNvSpPr txBox="1"/>
          <p:nvPr/>
        </p:nvSpPr>
        <p:spPr>
          <a:xfrm>
            <a:off x="8327563" y="2720534"/>
            <a:ext cx="3389313" cy="3127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corrupt(rcvpkt)</a:t>
            </a:r>
            <a:endParaRPr sz="1600" b="0" i="0" u="none" strike="noStrike" cap="none">
              <a:solidFill>
                <a:srgbClr val="000000"/>
              </a:solidFill>
              <a:latin typeface="Times New Roman"/>
              <a:ea typeface="Times New Roman"/>
              <a:cs typeface="Times New Roman"/>
              <a:sym typeface="Times New Roman"/>
            </a:endParaRPr>
          </a:p>
        </p:txBody>
      </p:sp>
      <p:grpSp>
        <p:nvGrpSpPr>
          <p:cNvPr id="3756" name="Google Shape;3756;p55"/>
          <p:cNvGrpSpPr/>
          <p:nvPr/>
        </p:nvGrpSpPr>
        <p:grpSpPr>
          <a:xfrm>
            <a:off x="2271408" y="3285357"/>
            <a:ext cx="3548062" cy="989290"/>
            <a:chOff x="2270357" y="3283338"/>
            <a:chExt cx="3548062" cy="989290"/>
          </a:xfrm>
        </p:grpSpPr>
        <p:sp>
          <p:nvSpPr>
            <p:cNvPr id="3757" name="Google Shape;3757;p55"/>
            <p:cNvSpPr/>
            <p:nvPr/>
          </p:nvSpPr>
          <p:spPr>
            <a:xfrm>
              <a:off x="2882338" y="328333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a:p>
          </p:txBody>
        </p:sp>
        <p:grpSp>
          <p:nvGrpSpPr>
            <p:cNvPr id="3758" name="Google Shape;3758;p55"/>
            <p:cNvGrpSpPr/>
            <p:nvPr/>
          </p:nvGrpSpPr>
          <p:grpSpPr>
            <a:xfrm>
              <a:off x="2270357" y="3545923"/>
              <a:ext cx="3548062" cy="726705"/>
              <a:chOff x="2270357" y="3545923"/>
              <a:chExt cx="3548062" cy="726705"/>
            </a:xfrm>
          </p:grpSpPr>
          <p:sp>
            <p:nvSpPr>
              <p:cNvPr id="3759" name="Google Shape;3759;p55"/>
              <p:cNvSpPr txBox="1"/>
              <p:nvPr/>
            </p:nvSpPr>
            <p:spPr>
              <a:xfrm>
                <a:off x="2270357" y="3545923"/>
                <a:ext cx="3548062"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isACK(rcvpkt)</a:t>
                </a:r>
                <a:endParaRPr sz="1600" b="0" i="0" u="none" strike="noStrike" cap="none">
                  <a:solidFill>
                    <a:srgbClr val="000000"/>
                  </a:solidFill>
                  <a:latin typeface="Times New Roman"/>
                  <a:ea typeface="Times New Roman"/>
                  <a:cs typeface="Times New Roman"/>
                  <a:sym typeface="Times New Roman"/>
                </a:endParaRPr>
              </a:p>
            </p:txBody>
          </p:sp>
          <p:cxnSp>
            <p:nvCxnSpPr>
              <p:cNvPr id="3760" name="Google Shape;3760;p55"/>
              <p:cNvCxnSpPr/>
              <p:nvPr/>
            </p:nvCxnSpPr>
            <p:spPr>
              <a:xfrm>
                <a:off x="3330476" y="3919619"/>
                <a:ext cx="990600" cy="0"/>
              </a:xfrm>
              <a:prstGeom prst="straightConnector1">
                <a:avLst/>
              </a:prstGeom>
              <a:noFill/>
              <a:ln w="28575" cap="flat" cmpd="sng">
                <a:solidFill>
                  <a:srgbClr val="000000"/>
                </a:solidFill>
                <a:prstDash val="solid"/>
                <a:round/>
                <a:headEnd type="none" w="med" len="med"/>
                <a:tailEnd type="none" w="med" len="med"/>
              </a:ln>
            </p:spPr>
          </p:cxnSp>
          <p:sp>
            <p:nvSpPr>
              <p:cNvPr id="3761" name="Google Shape;3761;p55"/>
              <p:cNvSpPr txBox="1"/>
              <p:nvPr/>
            </p:nvSpPr>
            <p:spPr>
              <a:xfrm>
                <a:off x="3665151" y="3936078"/>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grpSp>
      </p:grpSp>
      <p:grpSp>
        <p:nvGrpSpPr>
          <p:cNvPr id="3762" name="Google Shape;3762;p55"/>
          <p:cNvGrpSpPr/>
          <p:nvPr/>
        </p:nvGrpSpPr>
        <p:grpSpPr>
          <a:xfrm>
            <a:off x="8049650" y="5037504"/>
            <a:ext cx="4142349" cy="933582"/>
            <a:chOff x="8049650" y="5037504"/>
            <a:chExt cx="4142349" cy="933582"/>
          </a:xfrm>
        </p:grpSpPr>
        <p:sp>
          <p:nvSpPr>
            <p:cNvPr id="3763" name="Google Shape;3763;p55"/>
            <p:cNvSpPr txBox="1"/>
            <p:nvPr/>
          </p:nvSpPr>
          <p:spPr>
            <a:xfrm>
              <a:off x="8071876" y="5351961"/>
              <a:ext cx="2143125" cy="619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extract(rcvpkt,data)</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deliver_data(data)</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udt_send(ACK)</a:t>
              </a:r>
              <a:endParaRPr sz="1600" b="0" i="0" u="none" strike="noStrike" cap="none">
                <a:solidFill>
                  <a:srgbClr val="000000"/>
                </a:solidFill>
                <a:latin typeface="Times New Roman"/>
                <a:ea typeface="Times New Roman"/>
                <a:cs typeface="Times New Roman"/>
                <a:sym typeface="Times New Roman"/>
              </a:endParaRPr>
            </a:p>
          </p:txBody>
        </p:sp>
        <p:sp>
          <p:nvSpPr>
            <p:cNvPr id="3764" name="Google Shape;3764;p55"/>
            <p:cNvSpPr txBox="1"/>
            <p:nvPr/>
          </p:nvSpPr>
          <p:spPr>
            <a:xfrm>
              <a:off x="8049650" y="5037504"/>
              <a:ext cx="4142349" cy="701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notcorrupt(rcvpkt)</a:t>
              </a:r>
              <a:endParaRPr sz="1600" b="0" i="0" u="none" strike="noStrike" cap="none">
                <a:solidFill>
                  <a:srgbClr val="000000"/>
                </a:solidFill>
                <a:latin typeface="Times New Roman"/>
                <a:ea typeface="Times New Roman"/>
                <a:cs typeface="Times New Roman"/>
                <a:sym typeface="Times New Roman"/>
              </a:endParaRPr>
            </a:p>
          </p:txBody>
        </p:sp>
        <p:cxnSp>
          <p:nvCxnSpPr>
            <p:cNvPr id="3765" name="Google Shape;3765;p55"/>
            <p:cNvCxnSpPr/>
            <p:nvPr/>
          </p:nvCxnSpPr>
          <p:spPr>
            <a:xfrm>
              <a:off x="8171888" y="5407524"/>
              <a:ext cx="1489075" cy="0"/>
            </a:xfrm>
            <a:prstGeom prst="straightConnector1">
              <a:avLst/>
            </a:prstGeom>
            <a:noFill/>
            <a:ln w="28575" cap="flat" cmpd="sng">
              <a:solidFill>
                <a:srgbClr val="000000"/>
              </a:solidFill>
              <a:prstDash val="solid"/>
              <a:round/>
              <a:headEnd type="none" w="med" len="med"/>
              <a:tailEnd type="none" w="med" len="med"/>
            </a:ln>
          </p:spPr>
        </p:cxnSp>
      </p:grpSp>
      <p:sp>
        <p:nvSpPr>
          <p:cNvPr id="3766" name="Google Shape;3766;p55"/>
          <p:cNvSpPr txBox="1"/>
          <p:nvPr/>
        </p:nvSpPr>
        <p:spPr>
          <a:xfrm>
            <a:off x="1163066" y="2517724"/>
            <a:ext cx="108902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a:buNone/>
            </a:pPr>
            <a:r>
              <a:rPr lang="en-US" sz="2400" b="0" i="0" u="none" strike="noStrike" cap="none">
                <a:solidFill>
                  <a:srgbClr val="CC0000"/>
                </a:solidFill>
                <a:latin typeface="Tahoma"/>
                <a:ea typeface="Tahoma"/>
                <a:cs typeface="Tahoma"/>
                <a:sym typeface="Tahoma"/>
              </a:rPr>
              <a:t>sender</a:t>
            </a:r>
            <a:endParaRPr/>
          </a:p>
        </p:txBody>
      </p:sp>
      <p:sp>
        <p:nvSpPr>
          <p:cNvPr id="3767" name="Google Shape;3767;p55"/>
          <p:cNvSpPr txBox="1"/>
          <p:nvPr/>
        </p:nvSpPr>
        <p:spPr>
          <a:xfrm>
            <a:off x="9660963" y="3961155"/>
            <a:ext cx="124777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a:buNone/>
            </a:pPr>
            <a:r>
              <a:rPr lang="en-US" sz="2400" b="0" i="0" u="none" strike="noStrike" cap="none">
                <a:solidFill>
                  <a:srgbClr val="CC0000"/>
                </a:solidFill>
                <a:latin typeface="Tahoma"/>
                <a:ea typeface="Tahoma"/>
                <a:cs typeface="Tahoma"/>
                <a:sym typeface="Tahoma"/>
              </a:rPr>
              <a:t>receiver</a:t>
            </a:r>
            <a:endParaRPr/>
          </a:p>
        </p:txBody>
      </p:sp>
      <p:sp>
        <p:nvSpPr>
          <p:cNvPr id="3768" name="Google Shape;3768;p55"/>
          <p:cNvSpPr txBox="1"/>
          <p:nvPr/>
        </p:nvSpPr>
        <p:spPr>
          <a:xfrm>
            <a:off x="5288477" y="2154581"/>
            <a:ext cx="2085975"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isNAK(rcvpkt)</a:t>
            </a:r>
            <a:endParaRPr sz="1600" b="0" i="0" u="none" strike="noStrike" cap="none">
              <a:solidFill>
                <a:srgbClr val="000000"/>
              </a:solidFill>
              <a:latin typeface="Times New Roman"/>
              <a:ea typeface="Times New Roman"/>
              <a:cs typeface="Times New Roman"/>
              <a:sym typeface="Times New Roman"/>
            </a:endParaRPr>
          </a:p>
        </p:txBody>
      </p:sp>
      <p:sp>
        <p:nvSpPr>
          <p:cNvPr id="3769" name="Google Shape;3769;p5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5"/>
                                        </p:tgtEl>
                                        <p:attrNameLst>
                                          <p:attrName>style.visibility</p:attrName>
                                        </p:attrNameLst>
                                      </p:cBhvr>
                                      <p:to>
                                        <p:strVal val="visible"/>
                                      </p:to>
                                    </p:set>
                                    <p:animEffect transition="in" filter="fade">
                                      <p:cBhvr>
                                        <p:cTn id="7" dur="500"/>
                                        <p:tgtEl>
                                          <p:spTgt spid="37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38"/>
                                        </p:tgtEl>
                                        <p:attrNameLst>
                                          <p:attrName>style.visibility</p:attrName>
                                        </p:attrNameLst>
                                      </p:cBhvr>
                                      <p:to>
                                        <p:strVal val="visible"/>
                                      </p:to>
                                    </p:set>
                                    <p:animEffect transition="in" filter="fade">
                                      <p:cBhvr>
                                        <p:cTn id="12" dur="500"/>
                                        <p:tgtEl>
                                          <p:spTgt spid="37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42"/>
                                        </p:tgtEl>
                                        <p:attrNameLst>
                                          <p:attrName>style.visibility</p:attrName>
                                        </p:attrNameLst>
                                      </p:cBhvr>
                                      <p:to>
                                        <p:strVal val="visible"/>
                                      </p:to>
                                    </p:set>
                                    <p:animEffect transition="in" filter="fade">
                                      <p:cBhvr>
                                        <p:cTn id="17" dur="1000"/>
                                        <p:tgtEl>
                                          <p:spTgt spid="37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43"/>
                                        </p:tgtEl>
                                        <p:attrNameLst>
                                          <p:attrName>style.visibility</p:attrName>
                                        </p:attrNameLst>
                                      </p:cBhvr>
                                      <p:to>
                                        <p:strVal val="visible"/>
                                      </p:to>
                                    </p:set>
                                    <p:animEffect transition="in" filter="fade">
                                      <p:cBhvr>
                                        <p:cTn id="22" dur="1000"/>
                                        <p:tgtEl>
                                          <p:spTgt spid="3743"/>
                                        </p:tgtEl>
                                      </p:cBhvr>
                                    </p:animEffect>
                                  </p:childTnLst>
                                </p:cTn>
                              </p:par>
                              <p:par>
                                <p:cTn id="23" presetID="1" presetClass="entr" presetSubtype="0" fill="hold" nodeType="withEffect">
                                  <p:stCondLst>
                                    <p:cond delay="0"/>
                                  </p:stCondLst>
                                  <p:childTnLst>
                                    <p:set>
                                      <p:cBhvr>
                                        <p:cTn id="24" dur="1" fill="hold">
                                          <p:stCondLst>
                                            <p:cond delay="0"/>
                                          </p:stCondLst>
                                        </p:cTn>
                                        <p:tgtEl>
                                          <p:spTgt spid="37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748"/>
                                        </p:tgtEl>
                                        <p:attrNameLst>
                                          <p:attrName>style.visibility</p:attrName>
                                        </p:attrNameLst>
                                      </p:cBhvr>
                                      <p:to>
                                        <p:strVal val="visible"/>
                                      </p:to>
                                    </p:set>
                                    <p:animEffect transition="in" filter="fade">
                                      <p:cBhvr>
                                        <p:cTn id="31" dur="1000"/>
                                        <p:tgtEl>
                                          <p:spTgt spid="37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49"/>
                                        </p:tgtEl>
                                        <p:attrNameLst>
                                          <p:attrName>style.visibility</p:attrName>
                                        </p:attrNameLst>
                                      </p:cBhvr>
                                      <p:to>
                                        <p:strVal val="visible"/>
                                      </p:to>
                                    </p:set>
                                    <p:animEffect transition="in" filter="fade">
                                      <p:cBhvr>
                                        <p:cTn id="36" dur="1000"/>
                                        <p:tgtEl>
                                          <p:spTgt spid="3749"/>
                                        </p:tgtEl>
                                      </p:cBhvr>
                                    </p:animEffect>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37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75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74"/>
        <p:cNvGrpSpPr/>
        <p:nvPr/>
      </p:nvGrpSpPr>
      <p:grpSpPr>
        <a:xfrm>
          <a:off x="0" y="0"/>
          <a:ext cx="0" cy="0"/>
          <a:chOff x="0" y="0"/>
          <a:chExt cx="0" cy="0"/>
        </a:xfrm>
      </p:grpSpPr>
      <p:sp>
        <p:nvSpPr>
          <p:cNvPr id="3775" name="Google Shape;3775;p5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rdt2.0: corrupted packet scenario</a:t>
            </a:r>
            <a:endParaRPr sz="4400"/>
          </a:p>
        </p:txBody>
      </p:sp>
      <p:sp>
        <p:nvSpPr>
          <p:cNvPr id="3776" name="Google Shape;3776;p56"/>
          <p:cNvSpPr/>
          <p:nvPr/>
        </p:nvSpPr>
        <p:spPr>
          <a:xfrm>
            <a:off x="2448440" y="23498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777" name="Google Shape;3777;p56"/>
          <p:cNvSpPr txBox="1"/>
          <p:nvPr/>
        </p:nvSpPr>
        <p:spPr>
          <a:xfrm>
            <a:off x="2346840" y="24339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call from above</a:t>
            </a:r>
            <a:endParaRPr sz="1600" b="0" i="0" u="none" strike="noStrike" cap="none">
              <a:solidFill>
                <a:srgbClr val="000000"/>
              </a:solidFill>
              <a:latin typeface="Times New Roman"/>
              <a:ea typeface="Times New Roman"/>
              <a:cs typeface="Times New Roman"/>
              <a:sym typeface="Times New Roman"/>
            </a:endParaRPr>
          </a:p>
        </p:txBody>
      </p:sp>
      <p:sp>
        <p:nvSpPr>
          <p:cNvPr id="3778" name="Google Shape;3778;p56"/>
          <p:cNvSpPr txBox="1"/>
          <p:nvPr/>
        </p:nvSpPr>
        <p:spPr>
          <a:xfrm>
            <a:off x="2756415" y="1630706"/>
            <a:ext cx="364331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snkpkt = make_pkt(data, checksum)</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cxnSp>
        <p:nvCxnSpPr>
          <p:cNvPr id="3779" name="Google Shape;3779;p56"/>
          <p:cNvCxnSpPr/>
          <p:nvPr/>
        </p:nvCxnSpPr>
        <p:spPr>
          <a:xfrm>
            <a:off x="2861190" y="1675156"/>
            <a:ext cx="990600" cy="0"/>
          </a:xfrm>
          <a:prstGeom prst="straightConnector1">
            <a:avLst/>
          </a:prstGeom>
          <a:noFill/>
          <a:ln w="28575" cap="flat" cmpd="sng">
            <a:solidFill>
              <a:srgbClr val="000000"/>
            </a:solidFill>
            <a:prstDash val="solid"/>
            <a:round/>
            <a:headEnd type="none" w="med" len="med"/>
            <a:tailEnd type="none" w="med" len="med"/>
          </a:ln>
        </p:spPr>
      </p:cxnSp>
      <p:sp>
        <p:nvSpPr>
          <p:cNvPr id="3780" name="Google Shape;3780;p56"/>
          <p:cNvSpPr/>
          <p:nvPr/>
        </p:nvSpPr>
        <p:spPr>
          <a:xfrm rot="10800000" flipH="1">
            <a:off x="2808802" y="2119656"/>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781" name="Google Shape;3781;p56"/>
          <p:cNvSpPr/>
          <p:nvPr/>
        </p:nvSpPr>
        <p:spPr>
          <a:xfrm>
            <a:off x="2856427" y="328011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782" name="Google Shape;3782;p56"/>
          <p:cNvSpPr/>
          <p:nvPr/>
        </p:nvSpPr>
        <p:spPr>
          <a:xfrm>
            <a:off x="5004315" y="2426043"/>
            <a:ext cx="466725" cy="893763"/>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783" name="Google Shape;3783;p56"/>
          <p:cNvSpPr txBox="1"/>
          <p:nvPr/>
        </p:nvSpPr>
        <p:spPr>
          <a:xfrm>
            <a:off x="5313877" y="2740368"/>
            <a:ext cx="176371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sp>
        <p:nvSpPr>
          <p:cNvPr id="3784" name="Google Shape;3784;p56"/>
          <p:cNvSpPr txBox="1"/>
          <p:nvPr/>
        </p:nvSpPr>
        <p:spPr>
          <a:xfrm>
            <a:off x="5288477" y="2154581"/>
            <a:ext cx="2085975"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isNAK(rcvpkt)</a:t>
            </a:r>
            <a:endParaRPr sz="1600" b="0" i="0" u="none" strike="noStrike" cap="none">
              <a:solidFill>
                <a:srgbClr val="000000"/>
              </a:solidFill>
              <a:latin typeface="Times New Roman"/>
              <a:ea typeface="Times New Roman"/>
              <a:cs typeface="Times New Roman"/>
              <a:sym typeface="Times New Roman"/>
            </a:endParaRPr>
          </a:p>
        </p:txBody>
      </p:sp>
      <p:cxnSp>
        <p:nvCxnSpPr>
          <p:cNvPr id="3785" name="Google Shape;3785;p56"/>
          <p:cNvCxnSpPr/>
          <p:nvPr/>
        </p:nvCxnSpPr>
        <p:spPr>
          <a:xfrm>
            <a:off x="5407540" y="2740368"/>
            <a:ext cx="990600" cy="0"/>
          </a:xfrm>
          <a:prstGeom prst="straightConnector1">
            <a:avLst/>
          </a:prstGeom>
          <a:noFill/>
          <a:ln w="28575" cap="flat" cmpd="sng">
            <a:solidFill>
              <a:srgbClr val="000000"/>
            </a:solidFill>
            <a:prstDash val="solid"/>
            <a:round/>
            <a:headEnd type="none" w="med" len="med"/>
            <a:tailEnd type="none" w="med" len="med"/>
          </a:ln>
        </p:spPr>
      </p:cxnSp>
      <p:grpSp>
        <p:nvGrpSpPr>
          <p:cNvPr id="3786" name="Google Shape;3786;p56"/>
          <p:cNvGrpSpPr/>
          <p:nvPr/>
        </p:nvGrpSpPr>
        <p:grpSpPr>
          <a:xfrm>
            <a:off x="4043877" y="2362543"/>
            <a:ext cx="1074738" cy="962025"/>
            <a:chOff x="1540" y="2116"/>
            <a:chExt cx="677" cy="606"/>
          </a:xfrm>
        </p:grpSpPr>
        <p:sp>
          <p:nvSpPr>
            <p:cNvPr id="3787" name="Google Shape;3787;p56"/>
            <p:cNvSpPr/>
            <p:nvPr/>
          </p:nvSpPr>
          <p:spPr>
            <a:xfrm>
              <a:off x="1565" y="2116"/>
              <a:ext cx="621" cy="60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788" name="Google Shape;3788;p56"/>
            <p:cNvSpPr txBox="1"/>
            <p:nvPr/>
          </p:nvSpPr>
          <p:spPr>
            <a:xfrm>
              <a:off x="1540" y="2163"/>
              <a:ext cx="677"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ACK or NAK</a:t>
              </a:r>
              <a:endParaRPr sz="1600" b="0" i="0" u="none" strike="noStrike" cap="none">
                <a:solidFill>
                  <a:srgbClr val="000000"/>
                </a:solidFill>
                <a:latin typeface="Times New Roman"/>
                <a:ea typeface="Times New Roman"/>
                <a:cs typeface="Times New Roman"/>
                <a:sym typeface="Times New Roman"/>
              </a:endParaRPr>
            </a:p>
          </p:txBody>
        </p:sp>
      </p:grpSp>
      <p:sp>
        <p:nvSpPr>
          <p:cNvPr id="3789" name="Google Shape;3789;p56"/>
          <p:cNvSpPr/>
          <p:nvPr/>
        </p:nvSpPr>
        <p:spPr>
          <a:xfrm>
            <a:off x="8423790" y="3288056"/>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790" name="Google Shape;3790;p56"/>
          <p:cNvSpPr/>
          <p:nvPr/>
        </p:nvSpPr>
        <p:spPr>
          <a:xfrm>
            <a:off x="8515865" y="37087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791" name="Google Shape;3791;p56"/>
          <p:cNvSpPr txBox="1"/>
          <p:nvPr/>
        </p:nvSpPr>
        <p:spPr>
          <a:xfrm>
            <a:off x="8428552" y="37928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Wait for call from below</a:t>
            </a:r>
            <a:endParaRPr sz="1600" b="0" i="0" u="none" strike="noStrike" cap="none">
              <a:solidFill>
                <a:srgbClr val="000000"/>
              </a:solidFill>
              <a:latin typeface="Times New Roman"/>
              <a:ea typeface="Times New Roman"/>
              <a:cs typeface="Times New Roman"/>
              <a:sym typeface="Times New Roman"/>
            </a:endParaRPr>
          </a:p>
        </p:txBody>
      </p:sp>
      <p:sp>
        <p:nvSpPr>
          <p:cNvPr id="3792" name="Google Shape;3792;p56"/>
          <p:cNvSpPr/>
          <p:nvPr/>
        </p:nvSpPr>
        <p:spPr>
          <a:xfrm rot="10800000" flipH="1">
            <a:off x="8436490" y="4591214"/>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793" name="Google Shape;3793;p56"/>
          <p:cNvGrpSpPr/>
          <p:nvPr/>
        </p:nvGrpSpPr>
        <p:grpSpPr>
          <a:xfrm>
            <a:off x="2100777" y="2306981"/>
            <a:ext cx="1333500" cy="1004887"/>
            <a:chOff x="220" y="1365"/>
            <a:chExt cx="840" cy="633"/>
          </a:xfrm>
        </p:grpSpPr>
        <p:cxnSp>
          <p:nvCxnSpPr>
            <p:cNvPr id="3794" name="Google Shape;3794;p56"/>
            <p:cNvCxnSpPr/>
            <p:nvPr/>
          </p:nvCxnSpPr>
          <p:spPr>
            <a:xfrm>
              <a:off x="220" y="1365"/>
              <a:ext cx="273" cy="154"/>
            </a:xfrm>
            <a:prstGeom prst="straightConnector1">
              <a:avLst/>
            </a:prstGeom>
            <a:noFill/>
            <a:ln w="28575" cap="flat" cmpd="sng">
              <a:solidFill>
                <a:srgbClr val="FF0000"/>
              </a:solidFill>
              <a:prstDash val="dash"/>
              <a:round/>
              <a:headEnd type="none" w="med" len="med"/>
              <a:tailEnd type="triangle" w="med" len="med"/>
            </a:ln>
          </p:spPr>
        </p:cxnSp>
        <p:sp>
          <p:nvSpPr>
            <p:cNvPr id="3795" name="Google Shape;3795;p56"/>
            <p:cNvSpPr/>
            <p:nvPr/>
          </p:nvSpPr>
          <p:spPr>
            <a:xfrm>
              <a:off x="439" y="1392"/>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grpSp>
        <p:nvGrpSpPr>
          <p:cNvPr id="3796" name="Google Shape;3796;p56"/>
          <p:cNvGrpSpPr/>
          <p:nvPr/>
        </p:nvGrpSpPr>
        <p:grpSpPr>
          <a:xfrm>
            <a:off x="8085652" y="3637306"/>
            <a:ext cx="1414463" cy="1033462"/>
            <a:chOff x="3990" y="2203"/>
            <a:chExt cx="891" cy="651"/>
          </a:xfrm>
        </p:grpSpPr>
        <p:cxnSp>
          <p:nvCxnSpPr>
            <p:cNvPr id="3797" name="Google Shape;3797;p56"/>
            <p:cNvCxnSpPr/>
            <p:nvPr/>
          </p:nvCxnSpPr>
          <p:spPr>
            <a:xfrm>
              <a:off x="3990" y="2203"/>
              <a:ext cx="273" cy="154"/>
            </a:xfrm>
            <a:prstGeom prst="straightConnector1">
              <a:avLst/>
            </a:prstGeom>
            <a:noFill/>
            <a:ln w="28575" cap="flat" cmpd="sng">
              <a:solidFill>
                <a:srgbClr val="FF0000"/>
              </a:solidFill>
              <a:prstDash val="dash"/>
              <a:round/>
              <a:headEnd type="none" w="med" len="med"/>
              <a:tailEnd type="triangle" w="med" len="med"/>
            </a:ln>
          </p:spPr>
        </p:cxnSp>
        <p:sp>
          <p:nvSpPr>
            <p:cNvPr id="3798" name="Google Shape;3798;p56"/>
            <p:cNvSpPr/>
            <p:nvPr/>
          </p:nvSpPr>
          <p:spPr>
            <a:xfrm>
              <a:off x="4260" y="2248"/>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sp>
        <p:nvSpPr>
          <p:cNvPr id="3799" name="Google Shape;3799;p56"/>
          <p:cNvSpPr txBox="1"/>
          <p:nvPr/>
        </p:nvSpPr>
        <p:spPr>
          <a:xfrm>
            <a:off x="2781815" y="1340193"/>
            <a:ext cx="2255837"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rdt_send(data)</a:t>
            </a:r>
            <a:endParaRPr sz="1600" b="0" i="0" u="none" strike="noStrike" cap="none">
              <a:solidFill>
                <a:srgbClr val="000000"/>
              </a:solidFill>
              <a:latin typeface="Times New Roman"/>
              <a:ea typeface="Times New Roman"/>
              <a:cs typeface="Times New Roman"/>
              <a:sym typeface="Times New Roman"/>
            </a:endParaRPr>
          </a:p>
        </p:txBody>
      </p:sp>
      <p:cxnSp>
        <p:nvCxnSpPr>
          <p:cNvPr id="3800" name="Google Shape;3800;p56"/>
          <p:cNvCxnSpPr/>
          <p:nvPr/>
        </p:nvCxnSpPr>
        <p:spPr>
          <a:xfrm>
            <a:off x="2762765" y="1429093"/>
            <a:ext cx="12700" cy="747713"/>
          </a:xfrm>
          <a:prstGeom prst="straightConnector1">
            <a:avLst/>
          </a:prstGeom>
          <a:noFill/>
          <a:ln w="76200" cap="flat" cmpd="sng">
            <a:solidFill>
              <a:srgbClr val="FF0000"/>
            </a:solidFill>
            <a:prstDash val="solid"/>
            <a:round/>
            <a:headEnd type="none" w="med" len="med"/>
            <a:tailEnd type="none" w="med" len="med"/>
          </a:ln>
        </p:spPr>
      </p:cxnSp>
      <p:sp>
        <p:nvSpPr>
          <p:cNvPr id="3801" name="Google Shape;3801;p56"/>
          <p:cNvSpPr/>
          <p:nvPr/>
        </p:nvSpPr>
        <p:spPr>
          <a:xfrm>
            <a:off x="2762765" y="2146643"/>
            <a:ext cx="6940550" cy="654050"/>
          </a:xfrm>
          <a:custGeom>
            <a:avLst/>
            <a:gdLst/>
            <a:ahLst/>
            <a:cxnLst/>
            <a:rect l="l" t="t" r="r" b="b"/>
            <a:pathLst>
              <a:path w="4372" h="412" extrusionOk="0">
                <a:moveTo>
                  <a:pt x="0" y="10"/>
                </a:moveTo>
                <a:lnTo>
                  <a:pt x="1003" y="0"/>
                </a:lnTo>
                <a:lnTo>
                  <a:pt x="3508" y="412"/>
                </a:lnTo>
                <a:lnTo>
                  <a:pt x="4372" y="412"/>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802" name="Google Shape;3802;p56"/>
          <p:cNvGrpSpPr/>
          <p:nvPr/>
        </p:nvGrpSpPr>
        <p:grpSpPr>
          <a:xfrm>
            <a:off x="2099190" y="2306981"/>
            <a:ext cx="1333500" cy="1004887"/>
            <a:chOff x="220" y="1365"/>
            <a:chExt cx="840" cy="633"/>
          </a:xfrm>
        </p:grpSpPr>
        <p:cxnSp>
          <p:nvCxnSpPr>
            <p:cNvPr id="3803" name="Google Shape;3803;p56"/>
            <p:cNvCxnSpPr/>
            <p:nvPr/>
          </p:nvCxnSpPr>
          <p:spPr>
            <a:xfrm>
              <a:off x="220" y="1365"/>
              <a:ext cx="273" cy="154"/>
            </a:xfrm>
            <a:prstGeom prst="straightConnector1">
              <a:avLst/>
            </a:prstGeom>
            <a:noFill/>
            <a:ln w="28575" cap="flat" cmpd="sng">
              <a:solidFill>
                <a:srgbClr val="000000"/>
              </a:solidFill>
              <a:prstDash val="dash"/>
              <a:round/>
              <a:headEnd type="none" w="med" len="med"/>
              <a:tailEnd type="triangle" w="med" len="med"/>
            </a:ln>
          </p:spPr>
        </p:cxnSp>
        <p:sp>
          <p:nvSpPr>
            <p:cNvPr id="3804" name="Google Shape;3804;p56"/>
            <p:cNvSpPr/>
            <p:nvPr/>
          </p:nvSpPr>
          <p:spPr>
            <a:xfrm>
              <a:off x="439" y="1392"/>
              <a:ext cx="621" cy="606"/>
            </a:xfrm>
            <a:prstGeom prst="ellipse">
              <a:avLst/>
            </a:prstGeom>
            <a:noFill/>
            <a:ln w="381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sp>
        <p:nvSpPr>
          <p:cNvPr id="3805" name="Google Shape;3805;p56"/>
          <p:cNvSpPr/>
          <p:nvPr/>
        </p:nvSpPr>
        <p:spPr>
          <a:xfrm>
            <a:off x="4083565" y="2362543"/>
            <a:ext cx="985837" cy="962025"/>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3806" name="Google Shape;3806;p56"/>
          <p:cNvCxnSpPr/>
          <p:nvPr/>
        </p:nvCxnSpPr>
        <p:spPr>
          <a:xfrm flipH="1">
            <a:off x="8012627" y="5042243"/>
            <a:ext cx="12700" cy="1193800"/>
          </a:xfrm>
          <a:prstGeom prst="straightConnector1">
            <a:avLst/>
          </a:prstGeom>
          <a:noFill/>
          <a:ln w="76200" cap="flat" cmpd="sng">
            <a:solidFill>
              <a:srgbClr val="FF0000"/>
            </a:solidFill>
            <a:prstDash val="solid"/>
            <a:round/>
            <a:headEnd type="none" w="med" len="med"/>
            <a:tailEnd type="none" w="med" len="med"/>
          </a:ln>
        </p:spPr>
      </p:cxnSp>
      <p:sp>
        <p:nvSpPr>
          <p:cNvPr id="3807" name="Google Shape;3807;p56"/>
          <p:cNvSpPr/>
          <p:nvPr/>
        </p:nvSpPr>
        <p:spPr>
          <a:xfrm>
            <a:off x="2353297" y="3858893"/>
            <a:ext cx="7272844" cy="2363522"/>
          </a:xfrm>
          <a:custGeom>
            <a:avLst/>
            <a:gdLst/>
            <a:ahLst/>
            <a:cxnLst/>
            <a:rect l="l" t="t" r="r" b="b"/>
            <a:pathLst>
              <a:path w="10845" h="10762" extrusionOk="0">
                <a:moveTo>
                  <a:pt x="10845" y="10762"/>
                </a:moveTo>
                <a:lnTo>
                  <a:pt x="8419" y="10762"/>
                </a:lnTo>
                <a:lnTo>
                  <a:pt x="4911" y="0"/>
                </a:lnTo>
                <a:lnTo>
                  <a:pt x="0" y="0"/>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808" name="Google Shape;3808;p56"/>
          <p:cNvGrpSpPr/>
          <p:nvPr/>
        </p:nvGrpSpPr>
        <p:grpSpPr>
          <a:xfrm>
            <a:off x="2099190" y="2306981"/>
            <a:ext cx="1333500" cy="1004887"/>
            <a:chOff x="220" y="1365"/>
            <a:chExt cx="840" cy="633"/>
          </a:xfrm>
        </p:grpSpPr>
        <p:cxnSp>
          <p:nvCxnSpPr>
            <p:cNvPr id="3809" name="Google Shape;3809;p56"/>
            <p:cNvCxnSpPr/>
            <p:nvPr/>
          </p:nvCxnSpPr>
          <p:spPr>
            <a:xfrm>
              <a:off x="220" y="1365"/>
              <a:ext cx="273" cy="154"/>
            </a:xfrm>
            <a:prstGeom prst="straightConnector1">
              <a:avLst/>
            </a:prstGeom>
            <a:noFill/>
            <a:ln w="28575" cap="flat" cmpd="sng">
              <a:solidFill>
                <a:srgbClr val="000000"/>
              </a:solidFill>
              <a:prstDash val="dash"/>
              <a:round/>
              <a:headEnd type="none" w="med" len="med"/>
              <a:tailEnd type="triangle" w="med" len="med"/>
            </a:ln>
          </p:spPr>
        </p:cxnSp>
        <p:sp>
          <p:nvSpPr>
            <p:cNvPr id="3810" name="Google Shape;3810;p56"/>
            <p:cNvSpPr/>
            <p:nvPr/>
          </p:nvSpPr>
          <p:spPr>
            <a:xfrm>
              <a:off x="439" y="1392"/>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sp>
        <p:nvSpPr>
          <p:cNvPr id="3811" name="Google Shape;3811;p56"/>
          <p:cNvSpPr/>
          <p:nvPr/>
        </p:nvSpPr>
        <p:spPr>
          <a:xfrm>
            <a:off x="4080390" y="2367306"/>
            <a:ext cx="985837" cy="962025"/>
          </a:xfrm>
          <a:prstGeom prst="ellipse">
            <a:avLst/>
          </a:prstGeom>
          <a:noFill/>
          <a:ln w="381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3812" name="Google Shape;3812;p56"/>
          <p:cNvCxnSpPr/>
          <p:nvPr/>
        </p:nvCxnSpPr>
        <p:spPr>
          <a:xfrm>
            <a:off x="8304727" y="2634006"/>
            <a:ext cx="0" cy="817562"/>
          </a:xfrm>
          <a:prstGeom prst="straightConnector1">
            <a:avLst/>
          </a:prstGeom>
          <a:noFill/>
          <a:ln w="76200" cap="flat" cmpd="sng">
            <a:solidFill>
              <a:srgbClr val="FF0000"/>
            </a:solidFill>
            <a:prstDash val="solid"/>
            <a:round/>
            <a:headEnd type="none" w="med" len="med"/>
            <a:tailEnd type="none" w="med" len="med"/>
          </a:ln>
        </p:spPr>
      </p:cxnSp>
      <p:sp>
        <p:nvSpPr>
          <p:cNvPr id="3813" name="Google Shape;3813;p56"/>
          <p:cNvSpPr/>
          <p:nvPr/>
        </p:nvSpPr>
        <p:spPr>
          <a:xfrm>
            <a:off x="5409127" y="2356193"/>
            <a:ext cx="4378325" cy="1025525"/>
          </a:xfrm>
          <a:custGeom>
            <a:avLst/>
            <a:gdLst/>
            <a:ahLst/>
            <a:cxnLst/>
            <a:rect l="l" t="t" r="r" b="b"/>
            <a:pathLst>
              <a:path w="2758" h="646" extrusionOk="0">
                <a:moveTo>
                  <a:pt x="2758" y="646"/>
                </a:moveTo>
                <a:lnTo>
                  <a:pt x="1763" y="629"/>
                </a:lnTo>
                <a:lnTo>
                  <a:pt x="1039" y="0"/>
                </a:lnTo>
                <a:lnTo>
                  <a:pt x="0" y="0"/>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3814" name="Google Shape;3814;p56"/>
          <p:cNvCxnSpPr/>
          <p:nvPr/>
        </p:nvCxnSpPr>
        <p:spPr>
          <a:xfrm>
            <a:off x="5299590" y="2230781"/>
            <a:ext cx="0" cy="846137"/>
          </a:xfrm>
          <a:prstGeom prst="straightConnector1">
            <a:avLst/>
          </a:prstGeom>
          <a:noFill/>
          <a:ln w="76200" cap="flat" cmpd="sng">
            <a:solidFill>
              <a:srgbClr val="FF0000"/>
            </a:solidFill>
            <a:prstDash val="solid"/>
            <a:round/>
            <a:headEnd type="none" w="med" len="med"/>
            <a:tailEnd type="none" w="med" len="med"/>
          </a:ln>
        </p:spPr>
      </p:cxnSp>
      <p:sp>
        <p:nvSpPr>
          <p:cNvPr id="3815" name="Google Shape;3815;p56"/>
          <p:cNvSpPr/>
          <p:nvPr/>
        </p:nvSpPr>
        <p:spPr>
          <a:xfrm>
            <a:off x="5394840" y="3091206"/>
            <a:ext cx="5464750" cy="1966367"/>
          </a:xfrm>
          <a:custGeom>
            <a:avLst/>
            <a:gdLst/>
            <a:ahLst/>
            <a:cxnLst/>
            <a:rect l="l" t="t" r="r" b="b"/>
            <a:pathLst>
              <a:path w="9930" h="9871" extrusionOk="0">
                <a:moveTo>
                  <a:pt x="0" y="0"/>
                </a:moveTo>
                <a:lnTo>
                  <a:pt x="2923" y="0"/>
                </a:lnTo>
                <a:lnTo>
                  <a:pt x="4713" y="9870"/>
                </a:lnTo>
                <a:lnTo>
                  <a:pt x="9930" y="9871"/>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816" name="Google Shape;3816;p56"/>
          <p:cNvGrpSpPr/>
          <p:nvPr/>
        </p:nvGrpSpPr>
        <p:grpSpPr>
          <a:xfrm>
            <a:off x="8325876" y="3094378"/>
            <a:ext cx="1828800" cy="257175"/>
            <a:chOff x="2222" y="3039"/>
            <a:chExt cx="1152" cy="162"/>
          </a:xfrm>
        </p:grpSpPr>
        <p:sp>
          <p:nvSpPr>
            <p:cNvPr id="3817" name="Google Shape;3817;p56"/>
            <p:cNvSpPr txBox="1"/>
            <p:nvPr/>
          </p:nvSpPr>
          <p:spPr>
            <a:xfrm>
              <a:off x="2222" y="3039"/>
              <a:ext cx="1152" cy="1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udt_send(NAK)</a:t>
              </a:r>
              <a:endParaRPr sz="1600" b="0" i="0" u="none" strike="noStrike" cap="none">
                <a:solidFill>
                  <a:srgbClr val="000000"/>
                </a:solidFill>
                <a:latin typeface="Times New Roman"/>
                <a:ea typeface="Times New Roman"/>
                <a:cs typeface="Times New Roman"/>
                <a:sym typeface="Times New Roman"/>
              </a:endParaRPr>
            </a:p>
          </p:txBody>
        </p:sp>
        <p:cxnSp>
          <p:nvCxnSpPr>
            <p:cNvPr id="3818" name="Google Shape;3818;p56"/>
            <p:cNvCxnSpPr/>
            <p:nvPr/>
          </p:nvCxnSpPr>
          <p:spPr>
            <a:xfrm>
              <a:off x="2285" y="3040"/>
              <a:ext cx="624" cy="0"/>
            </a:xfrm>
            <a:prstGeom prst="straightConnector1">
              <a:avLst/>
            </a:prstGeom>
            <a:noFill/>
            <a:ln w="28575" cap="flat" cmpd="sng">
              <a:solidFill>
                <a:srgbClr val="000000"/>
              </a:solidFill>
              <a:prstDash val="solid"/>
              <a:round/>
              <a:headEnd type="none" w="med" len="med"/>
              <a:tailEnd type="none" w="med" len="med"/>
            </a:ln>
          </p:spPr>
        </p:cxnSp>
      </p:grpSp>
      <p:sp>
        <p:nvSpPr>
          <p:cNvPr id="3819" name="Google Shape;3819;p56"/>
          <p:cNvSpPr txBox="1"/>
          <p:nvPr/>
        </p:nvSpPr>
        <p:spPr>
          <a:xfrm>
            <a:off x="8327563" y="2720534"/>
            <a:ext cx="3389313" cy="3127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corrupt(rcvpkt)</a:t>
            </a:r>
            <a:endParaRPr sz="1600" b="0" i="0" u="none" strike="noStrike" cap="none">
              <a:solidFill>
                <a:srgbClr val="000000"/>
              </a:solidFill>
              <a:latin typeface="Times New Roman"/>
              <a:ea typeface="Times New Roman"/>
              <a:cs typeface="Times New Roman"/>
              <a:sym typeface="Times New Roman"/>
            </a:endParaRPr>
          </a:p>
        </p:txBody>
      </p:sp>
      <p:grpSp>
        <p:nvGrpSpPr>
          <p:cNvPr id="3820" name="Google Shape;3820;p56"/>
          <p:cNvGrpSpPr/>
          <p:nvPr/>
        </p:nvGrpSpPr>
        <p:grpSpPr>
          <a:xfrm>
            <a:off x="8049650" y="5037504"/>
            <a:ext cx="4142349" cy="933582"/>
            <a:chOff x="8049650" y="5037504"/>
            <a:chExt cx="4142349" cy="933582"/>
          </a:xfrm>
        </p:grpSpPr>
        <p:sp>
          <p:nvSpPr>
            <p:cNvPr id="3821" name="Google Shape;3821;p56"/>
            <p:cNvSpPr txBox="1"/>
            <p:nvPr/>
          </p:nvSpPr>
          <p:spPr>
            <a:xfrm>
              <a:off x="8071876" y="5351961"/>
              <a:ext cx="2143125" cy="619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extract(rcvpkt,data)</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deliver_data(data)</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udt_send(ACK)</a:t>
              </a:r>
              <a:endParaRPr sz="1600" b="0" i="0" u="none" strike="noStrike" cap="none">
                <a:solidFill>
                  <a:srgbClr val="000000"/>
                </a:solidFill>
                <a:latin typeface="Times New Roman"/>
                <a:ea typeface="Times New Roman"/>
                <a:cs typeface="Times New Roman"/>
                <a:sym typeface="Times New Roman"/>
              </a:endParaRPr>
            </a:p>
          </p:txBody>
        </p:sp>
        <p:sp>
          <p:nvSpPr>
            <p:cNvPr id="3822" name="Google Shape;3822;p56"/>
            <p:cNvSpPr txBox="1"/>
            <p:nvPr/>
          </p:nvSpPr>
          <p:spPr>
            <a:xfrm>
              <a:off x="8049650" y="5037504"/>
              <a:ext cx="4142349" cy="701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notcorrupt(rcvpkt)</a:t>
              </a:r>
              <a:endParaRPr sz="1600" b="0" i="0" u="none" strike="noStrike" cap="none">
                <a:solidFill>
                  <a:srgbClr val="000000"/>
                </a:solidFill>
                <a:latin typeface="Times New Roman"/>
                <a:ea typeface="Times New Roman"/>
                <a:cs typeface="Times New Roman"/>
                <a:sym typeface="Times New Roman"/>
              </a:endParaRPr>
            </a:p>
          </p:txBody>
        </p:sp>
        <p:cxnSp>
          <p:nvCxnSpPr>
            <p:cNvPr id="3823" name="Google Shape;3823;p56"/>
            <p:cNvCxnSpPr/>
            <p:nvPr/>
          </p:nvCxnSpPr>
          <p:spPr>
            <a:xfrm>
              <a:off x="8171888" y="5407524"/>
              <a:ext cx="1489075" cy="0"/>
            </a:xfrm>
            <a:prstGeom prst="straightConnector1">
              <a:avLst/>
            </a:prstGeom>
            <a:noFill/>
            <a:ln w="28575" cap="flat" cmpd="sng">
              <a:solidFill>
                <a:srgbClr val="000000"/>
              </a:solidFill>
              <a:prstDash val="solid"/>
              <a:round/>
              <a:headEnd type="none" w="med" len="med"/>
              <a:tailEnd type="none" w="med" len="med"/>
            </a:ln>
          </p:spPr>
        </p:cxnSp>
      </p:grpSp>
      <p:grpSp>
        <p:nvGrpSpPr>
          <p:cNvPr id="3824" name="Google Shape;3824;p56"/>
          <p:cNvGrpSpPr/>
          <p:nvPr/>
        </p:nvGrpSpPr>
        <p:grpSpPr>
          <a:xfrm>
            <a:off x="2271408" y="3285357"/>
            <a:ext cx="3548062" cy="989290"/>
            <a:chOff x="2270357" y="3283338"/>
            <a:chExt cx="3548062" cy="989290"/>
          </a:xfrm>
        </p:grpSpPr>
        <p:sp>
          <p:nvSpPr>
            <p:cNvPr id="3825" name="Google Shape;3825;p56"/>
            <p:cNvSpPr/>
            <p:nvPr/>
          </p:nvSpPr>
          <p:spPr>
            <a:xfrm>
              <a:off x="2882338" y="328333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a:p>
          </p:txBody>
        </p:sp>
        <p:grpSp>
          <p:nvGrpSpPr>
            <p:cNvPr id="3826" name="Google Shape;3826;p56"/>
            <p:cNvGrpSpPr/>
            <p:nvPr/>
          </p:nvGrpSpPr>
          <p:grpSpPr>
            <a:xfrm>
              <a:off x="2270357" y="3545923"/>
              <a:ext cx="3548062" cy="726705"/>
              <a:chOff x="2270357" y="3545923"/>
              <a:chExt cx="3548062" cy="726705"/>
            </a:xfrm>
          </p:grpSpPr>
          <p:sp>
            <p:nvSpPr>
              <p:cNvPr id="3827" name="Google Shape;3827;p56"/>
              <p:cNvSpPr txBox="1"/>
              <p:nvPr/>
            </p:nvSpPr>
            <p:spPr>
              <a:xfrm>
                <a:off x="2270357" y="3545923"/>
                <a:ext cx="3548062"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isACK(rcvpkt)</a:t>
                </a:r>
                <a:endParaRPr sz="1600" b="0" i="0" u="none" strike="noStrike" cap="none">
                  <a:solidFill>
                    <a:srgbClr val="000000"/>
                  </a:solidFill>
                  <a:latin typeface="Times New Roman"/>
                  <a:ea typeface="Times New Roman"/>
                  <a:cs typeface="Times New Roman"/>
                  <a:sym typeface="Times New Roman"/>
                </a:endParaRPr>
              </a:p>
            </p:txBody>
          </p:sp>
          <p:cxnSp>
            <p:nvCxnSpPr>
              <p:cNvPr id="3828" name="Google Shape;3828;p56"/>
              <p:cNvCxnSpPr/>
              <p:nvPr/>
            </p:nvCxnSpPr>
            <p:spPr>
              <a:xfrm>
                <a:off x="3330476" y="3919619"/>
                <a:ext cx="990600" cy="0"/>
              </a:xfrm>
              <a:prstGeom prst="straightConnector1">
                <a:avLst/>
              </a:prstGeom>
              <a:noFill/>
              <a:ln w="28575" cap="flat" cmpd="sng">
                <a:solidFill>
                  <a:srgbClr val="000000"/>
                </a:solidFill>
                <a:prstDash val="solid"/>
                <a:round/>
                <a:headEnd type="none" w="med" len="med"/>
                <a:tailEnd type="none" w="med" len="med"/>
              </a:ln>
            </p:spPr>
          </p:cxnSp>
          <p:sp>
            <p:nvSpPr>
              <p:cNvPr id="3829" name="Google Shape;3829;p56"/>
              <p:cNvSpPr txBox="1"/>
              <p:nvPr/>
            </p:nvSpPr>
            <p:spPr>
              <a:xfrm>
                <a:off x="3665151" y="3936078"/>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grpSp>
      </p:grpSp>
      <p:sp>
        <p:nvSpPr>
          <p:cNvPr id="3830" name="Google Shape;3830;p56"/>
          <p:cNvSpPr txBox="1"/>
          <p:nvPr/>
        </p:nvSpPr>
        <p:spPr>
          <a:xfrm>
            <a:off x="1163066" y="2517724"/>
            <a:ext cx="108902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a:buNone/>
            </a:pPr>
            <a:r>
              <a:rPr lang="en-US" sz="2400" b="0" i="0" u="none" strike="noStrike" cap="none">
                <a:solidFill>
                  <a:srgbClr val="CC0000"/>
                </a:solidFill>
                <a:latin typeface="Tahoma"/>
                <a:ea typeface="Tahoma"/>
                <a:cs typeface="Tahoma"/>
                <a:sym typeface="Tahoma"/>
              </a:rPr>
              <a:t>sender</a:t>
            </a:r>
            <a:endParaRPr/>
          </a:p>
        </p:txBody>
      </p:sp>
      <p:sp>
        <p:nvSpPr>
          <p:cNvPr id="3831" name="Google Shape;3831;p56"/>
          <p:cNvSpPr txBox="1"/>
          <p:nvPr/>
        </p:nvSpPr>
        <p:spPr>
          <a:xfrm>
            <a:off x="9660963" y="3961155"/>
            <a:ext cx="124777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a:buNone/>
            </a:pPr>
            <a:r>
              <a:rPr lang="en-US" sz="2400" b="0" i="0" u="none" strike="noStrike" cap="none">
                <a:solidFill>
                  <a:srgbClr val="CC0000"/>
                </a:solidFill>
                <a:latin typeface="Tahoma"/>
                <a:ea typeface="Tahoma"/>
                <a:cs typeface="Tahoma"/>
                <a:sym typeface="Tahoma"/>
              </a:rPr>
              <a:t>receiver</a:t>
            </a:r>
            <a:endParaRPr/>
          </a:p>
        </p:txBody>
      </p:sp>
      <p:sp>
        <p:nvSpPr>
          <p:cNvPr id="3832" name="Google Shape;3832;p5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3"/>
                                        </p:tgtEl>
                                        <p:attrNameLst>
                                          <p:attrName>style.visibility</p:attrName>
                                        </p:attrNameLst>
                                      </p:cBhvr>
                                      <p:to>
                                        <p:strVal val="visible"/>
                                      </p:to>
                                    </p:set>
                                    <p:animEffect transition="in" filter="fade">
                                      <p:cBhvr>
                                        <p:cTn id="7" dur="500"/>
                                        <p:tgtEl>
                                          <p:spTgt spid="37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96"/>
                                        </p:tgtEl>
                                        <p:attrNameLst>
                                          <p:attrName>style.visibility</p:attrName>
                                        </p:attrNameLst>
                                      </p:cBhvr>
                                      <p:to>
                                        <p:strVal val="visible"/>
                                      </p:to>
                                    </p:set>
                                    <p:animEffect transition="in" filter="fade">
                                      <p:cBhvr>
                                        <p:cTn id="12" dur="500"/>
                                        <p:tgtEl>
                                          <p:spTgt spid="37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00"/>
                                        </p:tgtEl>
                                        <p:attrNameLst>
                                          <p:attrName>style.visibility</p:attrName>
                                        </p:attrNameLst>
                                      </p:cBhvr>
                                      <p:to>
                                        <p:strVal val="visible"/>
                                      </p:to>
                                    </p:set>
                                    <p:animEffect transition="in" filter="fade">
                                      <p:cBhvr>
                                        <p:cTn id="17" dur="1000"/>
                                        <p:tgtEl>
                                          <p:spTgt spid="38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01"/>
                                        </p:tgtEl>
                                        <p:attrNameLst>
                                          <p:attrName>style.visibility</p:attrName>
                                        </p:attrNameLst>
                                      </p:cBhvr>
                                      <p:to>
                                        <p:strVal val="visible"/>
                                      </p:to>
                                    </p:set>
                                    <p:animEffect transition="in" filter="fade">
                                      <p:cBhvr>
                                        <p:cTn id="22" dur="1000"/>
                                        <p:tgtEl>
                                          <p:spTgt spid="3801"/>
                                        </p:tgtEl>
                                      </p:cBhvr>
                                    </p:animEffect>
                                  </p:childTnLst>
                                </p:cTn>
                              </p:par>
                              <p:par>
                                <p:cTn id="23" presetID="1" presetClass="entr" presetSubtype="0" fill="hold" nodeType="withEffect">
                                  <p:stCondLst>
                                    <p:cond delay="0"/>
                                  </p:stCondLst>
                                  <p:childTnLst>
                                    <p:set>
                                      <p:cBhvr>
                                        <p:cTn id="24" dur="1" fill="hold">
                                          <p:stCondLst>
                                            <p:cond delay="0"/>
                                          </p:stCondLst>
                                        </p:cTn>
                                        <p:tgtEl>
                                          <p:spTgt spid="38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12"/>
                                        </p:tgtEl>
                                        <p:attrNameLst>
                                          <p:attrName>style.visibility</p:attrName>
                                        </p:attrNameLst>
                                      </p:cBhvr>
                                      <p:to>
                                        <p:strVal val="visible"/>
                                      </p:to>
                                    </p:set>
                                    <p:animEffect transition="in" filter="fade">
                                      <p:cBhvr>
                                        <p:cTn id="31" dur="1000"/>
                                        <p:tgtEl>
                                          <p:spTgt spid="38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13"/>
                                        </p:tgtEl>
                                        <p:attrNameLst>
                                          <p:attrName>style.visibility</p:attrName>
                                        </p:attrNameLst>
                                      </p:cBhvr>
                                      <p:to>
                                        <p:strVal val="visible"/>
                                      </p:to>
                                    </p:set>
                                    <p:animEffect transition="in" filter="fade">
                                      <p:cBhvr>
                                        <p:cTn id="36" dur="1000"/>
                                        <p:tgtEl>
                                          <p:spTgt spid="38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814"/>
                                        </p:tgtEl>
                                        <p:attrNameLst>
                                          <p:attrName>style.visibility</p:attrName>
                                        </p:attrNameLst>
                                      </p:cBhvr>
                                      <p:to>
                                        <p:strVal val="visible"/>
                                      </p:to>
                                    </p:set>
                                    <p:animEffect transition="in" filter="fade">
                                      <p:cBhvr>
                                        <p:cTn id="41" dur="1000"/>
                                        <p:tgtEl>
                                          <p:spTgt spid="38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815"/>
                                        </p:tgtEl>
                                        <p:attrNameLst>
                                          <p:attrName>style.visibility</p:attrName>
                                        </p:attrNameLst>
                                      </p:cBhvr>
                                      <p:to>
                                        <p:strVal val="visible"/>
                                      </p:to>
                                    </p:set>
                                    <p:animEffect transition="in" filter="fade">
                                      <p:cBhvr>
                                        <p:cTn id="46" dur="2000"/>
                                        <p:tgtEl>
                                          <p:spTgt spid="38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806"/>
                                        </p:tgtEl>
                                        <p:attrNameLst>
                                          <p:attrName>style.visibility</p:attrName>
                                        </p:attrNameLst>
                                      </p:cBhvr>
                                      <p:to>
                                        <p:strVal val="visible"/>
                                      </p:to>
                                    </p:set>
                                    <p:animEffect transition="in" filter="fade">
                                      <p:cBhvr>
                                        <p:cTn id="51" dur="1000"/>
                                        <p:tgtEl>
                                          <p:spTgt spid="380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807"/>
                                        </p:tgtEl>
                                        <p:attrNameLst>
                                          <p:attrName>style.visibility</p:attrName>
                                        </p:attrNameLst>
                                      </p:cBhvr>
                                      <p:to>
                                        <p:strVal val="visible"/>
                                      </p:to>
                                    </p:set>
                                    <p:animEffect transition="in" filter="fade">
                                      <p:cBhvr>
                                        <p:cTn id="56" dur="1000"/>
                                        <p:tgtEl>
                                          <p:spTgt spid="3807"/>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380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81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7"/>
        <p:cNvGrpSpPr/>
        <p:nvPr/>
      </p:nvGrpSpPr>
      <p:grpSpPr>
        <a:xfrm>
          <a:off x="0" y="0"/>
          <a:ext cx="0" cy="0"/>
          <a:chOff x="0" y="0"/>
          <a:chExt cx="0" cy="0"/>
        </a:xfrm>
      </p:grpSpPr>
      <p:sp>
        <p:nvSpPr>
          <p:cNvPr id="3838" name="Google Shape;3838;p5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rdt2.0 has a fatal flaw!</a:t>
            </a:r>
            <a:endParaRPr sz="4400"/>
          </a:p>
        </p:txBody>
      </p:sp>
      <p:sp>
        <p:nvSpPr>
          <p:cNvPr id="3839" name="Google Shape;3839;p57"/>
          <p:cNvSpPr txBox="1"/>
          <p:nvPr/>
        </p:nvSpPr>
        <p:spPr>
          <a:xfrm>
            <a:off x="691480" y="1384568"/>
            <a:ext cx="5825230"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8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a:ea typeface="Calibri"/>
                <a:cs typeface="Calibri"/>
                <a:sym typeface="Calibri"/>
              </a:rPr>
              <a:t>what happens if ACK/NAK corrupted</a:t>
            </a:r>
            <a:r>
              <a:rPr lang="en-US" sz="2800" b="0" i="0" u="none" strike="noStrike" cap="none">
                <a:solidFill>
                  <a:srgbClr val="CC0000"/>
                </a:solidFill>
                <a:latin typeface="Calibri"/>
                <a:ea typeface="Calibri"/>
                <a:cs typeface="Calibri"/>
                <a:sym typeface="Calibri"/>
              </a:rPr>
              <a:t>?</a:t>
            </a:r>
            <a:endParaRPr/>
          </a:p>
          <a:p>
            <a:pPr marL="460375" marR="0" lvl="0" indent="-217487" algn="l" rtl="0">
              <a:lnSpc>
                <a:spcPct val="8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sender doesn’t know what happened at receiver!</a:t>
            </a:r>
            <a:endParaRPr/>
          </a:p>
          <a:p>
            <a:pPr marL="460375" marR="0" lvl="0" indent="-217487" algn="l" rtl="0">
              <a:lnSpc>
                <a:spcPct val="8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can’t just retransmit: possible duplicate</a:t>
            </a:r>
            <a:endParaRPr sz="3200" b="0" i="0" u="none" strike="noStrike" cap="none">
              <a:solidFill>
                <a:srgbClr val="000000"/>
              </a:solidFill>
              <a:latin typeface="Calibri"/>
              <a:ea typeface="Calibri"/>
              <a:cs typeface="Calibri"/>
              <a:sym typeface="Calibri"/>
            </a:endParaRPr>
          </a:p>
          <a:p>
            <a:pPr marL="352425" marR="0" lvl="0" indent="-222250" algn="l" rtl="0">
              <a:lnSpc>
                <a:spcPct val="80000"/>
              </a:lnSpc>
              <a:spcBef>
                <a:spcPts val="144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a:p>
            <a:pPr marL="352425" marR="0" lvl="0" indent="-222250" algn="l" rtl="0">
              <a:lnSpc>
                <a:spcPct val="7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a:p>
            <a:pPr marL="352425" marR="0" lvl="0" indent="-222250" algn="l" rtl="0">
              <a:lnSpc>
                <a:spcPct val="7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3840" name="Google Shape;3840;p57"/>
          <p:cNvSpPr txBox="1"/>
          <p:nvPr/>
        </p:nvSpPr>
        <p:spPr>
          <a:xfrm>
            <a:off x="6207334" y="1371689"/>
            <a:ext cx="5293186" cy="3063891"/>
          </a:xfrm>
          <a:prstGeom prst="rect">
            <a:avLst/>
          </a:prstGeom>
          <a:noFill/>
          <a:ln>
            <a:noFill/>
          </a:ln>
        </p:spPr>
        <p:txBody>
          <a:bodyPr spcFirstLastPara="1" wrap="square" lIns="91425" tIns="45700" rIns="91425" bIns="45700" anchor="t" anchorCtr="0">
            <a:normAutofit lnSpcReduction="10000"/>
          </a:bodyPr>
          <a:lstStyle/>
          <a:p>
            <a:pPr marL="352425" marR="0" lvl="0" indent="-222250" algn="l" rtl="0">
              <a:lnSpc>
                <a:spcPct val="90000"/>
              </a:lnSpc>
              <a:spcBef>
                <a:spcPts val="0"/>
              </a:spcBef>
              <a:spcAft>
                <a:spcPts val="0"/>
              </a:spcAft>
              <a:buClr>
                <a:srgbClr val="0000A3"/>
              </a:buClr>
              <a:buSzPts val="3500"/>
              <a:buFont typeface="Noto Sans Symbols"/>
              <a:buNone/>
            </a:pPr>
            <a:r>
              <a:rPr lang="en-US" sz="3500" b="0" i="0" u="none" strike="noStrike" cap="none">
                <a:solidFill>
                  <a:srgbClr val="CC0000"/>
                </a:solidFill>
                <a:latin typeface="Calibri"/>
                <a:ea typeface="Calibri"/>
                <a:cs typeface="Calibri"/>
                <a:sym typeface="Calibri"/>
              </a:rPr>
              <a:t>handling duplicates</a:t>
            </a:r>
            <a:r>
              <a:rPr lang="en-US" sz="3500" b="0" i="0" u="none" strike="noStrike" cap="none">
                <a:solidFill>
                  <a:srgbClr val="FF0000"/>
                </a:solidFill>
                <a:latin typeface="Calibri"/>
                <a:ea typeface="Calibri"/>
                <a:cs typeface="Calibri"/>
                <a:sym typeface="Calibri"/>
              </a:rPr>
              <a:t>: </a:t>
            </a:r>
            <a:endParaRPr/>
          </a:p>
          <a:p>
            <a:pPr marL="460375" marR="0" lvl="0" indent="-217487"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sender retransmits current pkt if ACK/NAK corrupted</a:t>
            </a:r>
            <a:endParaRPr/>
          </a:p>
          <a:p>
            <a:pPr marL="460375" marR="0" lvl="0" indent="-217487"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sender adds </a:t>
            </a:r>
            <a:r>
              <a:rPr lang="en-US" sz="2800" b="0" i="1" u="none" strike="noStrike" cap="none">
                <a:solidFill>
                  <a:srgbClr val="000099"/>
                </a:solidFill>
                <a:latin typeface="Calibri"/>
                <a:ea typeface="Calibri"/>
                <a:cs typeface="Calibri"/>
                <a:sym typeface="Calibri"/>
              </a:rPr>
              <a:t>sequence number</a:t>
            </a:r>
            <a:r>
              <a:rPr lang="en-US" sz="2800" b="0" i="0" u="none" strike="noStrike" cap="none">
                <a:solidFill>
                  <a:srgbClr val="000000"/>
                </a:solidFill>
                <a:latin typeface="Calibri"/>
                <a:ea typeface="Calibri"/>
                <a:cs typeface="Calibri"/>
                <a:sym typeface="Calibri"/>
              </a:rPr>
              <a:t> to each pkt</a:t>
            </a:r>
            <a:endParaRPr/>
          </a:p>
          <a:p>
            <a:pPr marL="460375" marR="0" lvl="0" indent="-217487"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receiver discards (doesn’t deliver up) duplicate pkt</a:t>
            </a:r>
            <a:endParaRPr sz="2800" b="0" i="0" u="none" strike="noStrike" cap="none">
              <a:solidFill>
                <a:srgbClr val="000000"/>
              </a:solidFill>
              <a:latin typeface="Calibri"/>
              <a:ea typeface="Calibri"/>
              <a:cs typeface="Calibri"/>
              <a:sym typeface="Calibri"/>
            </a:endParaRPr>
          </a:p>
        </p:txBody>
      </p:sp>
      <p:grpSp>
        <p:nvGrpSpPr>
          <p:cNvPr id="3841" name="Google Shape;3841;p57"/>
          <p:cNvGrpSpPr/>
          <p:nvPr/>
        </p:nvGrpSpPr>
        <p:grpSpPr>
          <a:xfrm>
            <a:off x="3103667" y="4578498"/>
            <a:ext cx="5984666" cy="1603375"/>
            <a:chOff x="1552" y="2800"/>
            <a:chExt cx="2578" cy="1010"/>
          </a:xfrm>
        </p:grpSpPr>
        <p:sp>
          <p:nvSpPr>
            <p:cNvPr id="3842" name="Google Shape;3842;p57"/>
            <p:cNvSpPr/>
            <p:nvPr/>
          </p:nvSpPr>
          <p:spPr>
            <a:xfrm>
              <a:off x="1552" y="2974"/>
              <a:ext cx="2578" cy="836"/>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3843" name="Google Shape;3843;p57"/>
            <p:cNvSpPr/>
            <p:nvPr/>
          </p:nvSpPr>
          <p:spPr>
            <a:xfrm>
              <a:off x="2226" y="2864"/>
              <a:ext cx="596" cy="223"/>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3844" name="Google Shape;3844;p57"/>
            <p:cNvSpPr txBox="1"/>
            <p:nvPr/>
          </p:nvSpPr>
          <p:spPr>
            <a:xfrm>
              <a:off x="1724" y="2800"/>
              <a:ext cx="1052" cy="36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3200"/>
                <a:buFont typeface="Calibri"/>
                <a:buNone/>
              </a:pPr>
              <a:r>
                <a:rPr lang="en-US" sz="3200" b="0" i="0" u="none" strike="noStrike" cap="none">
                  <a:solidFill>
                    <a:srgbClr val="CC0000"/>
                  </a:solidFill>
                  <a:latin typeface="Calibri"/>
                  <a:ea typeface="Calibri"/>
                  <a:cs typeface="Calibri"/>
                  <a:sym typeface="Calibri"/>
                </a:rPr>
                <a:t>stop and wait</a:t>
              </a:r>
              <a:endParaRPr/>
            </a:p>
          </p:txBody>
        </p:sp>
        <p:sp>
          <p:nvSpPr>
            <p:cNvPr id="3845" name="Google Shape;3845;p57"/>
            <p:cNvSpPr txBox="1"/>
            <p:nvPr/>
          </p:nvSpPr>
          <p:spPr>
            <a:xfrm>
              <a:off x="1678" y="3136"/>
              <a:ext cx="2452" cy="588"/>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3200"/>
                <a:buFont typeface="Calibri"/>
                <a:buNone/>
              </a:pPr>
              <a:r>
                <a:rPr lang="en-US" sz="3200" b="0" i="0" u="none" strike="noStrike" cap="none">
                  <a:solidFill>
                    <a:srgbClr val="000000"/>
                  </a:solidFill>
                  <a:latin typeface="Calibri"/>
                  <a:ea typeface="Calibri"/>
                  <a:cs typeface="Calibri"/>
                  <a:sym typeface="Calibri"/>
                </a:rPr>
                <a:t>sender sends one packet,  then waits for receiver  response</a:t>
              </a:r>
              <a:endParaRPr/>
            </a:p>
          </p:txBody>
        </p:sp>
      </p:grpSp>
      <p:sp>
        <p:nvSpPr>
          <p:cNvPr id="3846" name="Google Shape;3846;p5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9"/>
                                        </p:tgtEl>
                                        <p:attrNameLst>
                                          <p:attrName>style.visibility</p:attrName>
                                        </p:attrNameLst>
                                      </p:cBhvr>
                                      <p:to>
                                        <p:strVal val="visible"/>
                                      </p:to>
                                    </p:set>
                                    <p:animEffect transition="in" filter="fade">
                                      <p:cBhvr>
                                        <p:cTn id="7" dur="500"/>
                                        <p:tgtEl>
                                          <p:spTgt spid="38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40"/>
                                        </p:tgtEl>
                                        <p:attrNameLst>
                                          <p:attrName>style.visibility</p:attrName>
                                        </p:attrNameLst>
                                      </p:cBhvr>
                                      <p:to>
                                        <p:strVal val="visible"/>
                                      </p:to>
                                    </p:set>
                                    <p:animEffect transition="in" filter="fade">
                                      <p:cBhvr>
                                        <p:cTn id="12" dur="500"/>
                                        <p:tgtEl>
                                          <p:spTgt spid="38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41"/>
                                        </p:tgtEl>
                                        <p:attrNameLst>
                                          <p:attrName>style.visibility</p:attrName>
                                        </p:attrNameLst>
                                      </p:cBhvr>
                                      <p:to>
                                        <p:strVal val="visible"/>
                                      </p:to>
                                    </p:set>
                                    <p:animEffect transition="in" filter="fade">
                                      <p:cBhvr>
                                        <p:cTn id="17" dur="500"/>
                                        <p:tgtEl>
                                          <p:spTgt spid="3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51"/>
        <p:cNvGrpSpPr/>
        <p:nvPr/>
      </p:nvGrpSpPr>
      <p:grpSpPr>
        <a:xfrm>
          <a:off x="0" y="0"/>
          <a:ext cx="0" cy="0"/>
          <a:chOff x="0" y="0"/>
          <a:chExt cx="0" cy="0"/>
        </a:xfrm>
      </p:grpSpPr>
      <p:sp>
        <p:nvSpPr>
          <p:cNvPr id="3852" name="Google Shape;3852;p5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rdt2.1: sender, handling garbled ACK/NAKs</a:t>
            </a:r>
            <a:endParaRPr sz="4400"/>
          </a:p>
        </p:txBody>
      </p:sp>
      <p:sp>
        <p:nvSpPr>
          <p:cNvPr id="3853" name="Google Shape;3853;p58"/>
          <p:cNvSpPr/>
          <p:nvPr/>
        </p:nvSpPr>
        <p:spPr>
          <a:xfrm>
            <a:off x="4658777" y="2435427"/>
            <a:ext cx="901700" cy="836612"/>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854" name="Google Shape;3854;p58"/>
          <p:cNvSpPr txBox="1"/>
          <p:nvPr/>
        </p:nvSpPr>
        <p:spPr>
          <a:xfrm>
            <a:off x="4567752" y="2511448"/>
            <a:ext cx="1090613"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call 0 from above</a:t>
            </a:r>
            <a:endParaRPr sz="1400" b="0" i="0" u="none" strike="noStrike" cap="none">
              <a:solidFill>
                <a:srgbClr val="000000"/>
              </a:solidFill>
              <a:latin typeface="Times New Roman"/>
              <a:ea typeface="Times New Roman"/>
              <a:cs typeface="Times New Roman"/>
              <a:sym typeface="Times New Roman"/>
            </a:endParaRPr>
          </a:p>
        </p:txBody>
      </p:sp>
      <p:cxnSp>
        <p:nvCxnSpPr>
          <p:cNvPr id="3855" name="Google Shape;3855;p58"/>
          <p:cNvCxnSpPr/>
          <p:nvPr/>
        </p:nvCxnSpPr>
        <p:spPr>
          <a:xfrm>
            <a:off x="4384139" y="2390977"/>
            <a:ext cx="377825" cy="190500"/>
          </a:xfrm>
          <a:prstGeom prst="straightConnector1">
            <a:avLst/>
          </a:prstGeom>
          <a:noFill/>
          <a:ln w="28575" cap="flat" cmpd="sng">
            <a:solidFill>
              <a:srgbClr val="000000"/>
            </a:solidFill>
            <a:prstDash val="dash"/>
            <a:round/>
            <a:headEnd type="none" w="med" len="med"/>
            <a:tailEnd type="triangle" w="med" len="med"/>
          </a:ln>
        </p:spPr>
      </p:cxnSp>
      <p:grpSp>
        <p:nvGrpSpPr>
          <p:cNvPr id="3856" name="Google Shape;3856;p58"/>
          <p:cNvGrpSpPr/>
          <p:nvPr/>
        </p:nvGrpSpPr>
        <p:grpSpPr>
          <a:xfrm>
            <a:off x="6492339" y="2383039"/>
            <a:ext cx="1089025" cy="865188"/>
            <a:chOff x="2848" y="1499"/>
            <a:chExt cx="660" cy="510"/>
          </a:xfrm>
        </p:grpSpPr>
        <p:sp>
          <p:nvSpPr>
            <p:cNvPr id="3857" name="Google Shape;3857;p58"/>
            <p:cNvSpPr/>
            <p:nvPr/>
          </p:nvSpPr>
          <p:spPr>
            <a:xfrm>
              <a:off x="2893" y="1499"/>
              <a:ext cx="568" cy="51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858" name="Google Shape;3858;p58"/>
            <p:cNvSpPr txBox="1"/>
            <p:nvPr/>
          </p:nvSpPr>
          <p:spPr>
            <a:xfrm>
              <a:off x="2848" y="1551"/>
              <a:ext cx="660"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ACK or NAK 0</a:t>
              </a:r>
              <a:endParaRPr sz="1400" b="0" i="0" u="none" strike="noStrike" cap="none">
                <a:solidFill>
                  <a:srgbClr val="000000"/>
                </a:solidFill>
                <a:latin typeface="Times New Roman"/>
                <a:ea typeface="Times New Roman"/>
                <a:cs typeface="Times New Roman"/>
                <a:sym typeface="Times New Roman"/>
              </a:endParaRPr>
            </a:p>
          </p:txBody>
        </p:sp>
      </p:grpSp>
      <p:grpSp>
        <p:nvGrpSpPr>
          <p:cNvPr id="3859" name="Google Shape;3859;p58"/>
          <p:cNvGrpSpPr/>
          <p:nvPr/>
        </p:nvGrpSpPr>
        <p:grpSpPr>
          <a:xfrm>
            <a:off x="4914364" y="1394027"/>
            <a:ext cx="3694113" cy="1087437"/>
            <a:chOff x="4914364" y="1394027"/>
            <a:chExt cx="3694113" cy="1087437"/>
          </a:xfrm>
        </p:grpSpPr>
        <p:sp>
          <p:nvSpPr>
            <p:cNvPr id="3860" name="Google Shape;3860;p58"/>
            <p:cNvSpPr txBox="1"/>
            <p:nvPr/>
          </p:nvSpPr>
          <p:spPr>
            <a:xfrm>
              <a:off x="4914364" y="1706764"/>
              <a:ext cx="369411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sndpkt = make_pkt(0, data, checksum)</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grpSp>
          <p:nvGrpSpPr>
            <p:cNvPr id="3861" name="Google Shape;3861;p58"/>
            <p:cNvGrpSpPr/>
            <p:nvPr/>
          </p:nvGrpSpPr>
          <p:grpSpPr>
            <a:xfrm>
              <a:off x="4928652" y="1394027"/>
              <a:ext cx="2852737" cy="1087437"/>
              <a:chOff x="4928652" y="1394027"/>
              <a:chExt cx="2852737" cy="1087437"/>
            </a:xfrm>
          </p:grpSpPr>
          <p:sp>
            <p:nvSpPr>
              <p:cNvPr id="3862" name="Google Shape;3862;p58"/>
              <p:cNvSpPr txBox="1"/>
              <p:nvPr/>
            </p:nvSpPr>
            <p:spPr>
              <a:xfrm>
                <a:off x="4928652" y="1394027"/>
                <a:ext cx="2111375"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rdt_send(data)</a:t>
                </a:r>
                <a:endParaRPr sz="1600" b="0" i="0" u="none" strike="noStrike" cap="none">
                  <a:solidFill>
                    <a:srgbClr val="000000"/>
                  </a:solidFill>
                  <a:latin typeface="Times New Roman"/>
                  <a:ea typeface="Times New Roman"/>
                  <a:cs typeface="Times New Roman"/>
                  <a:sym typeface="Times New Roman"/>
                </a:endParaRPr>
              </a:p>
            </p:txBody>
          </p:sp>
          <p:cxnSp>
            <p:nvCxnSpPr>
              <p:cNvPr id="3863" name="Google Shape;3863;p58"/>
              <p:cNvCxnSpPr/>
              <p:nvPr/>
            </p:nvCxnSpPr>
            <p:spPr>
              <a:xfrm>
                <a:off x="5046127" y="1759152"/>
                <a:ext cx="2735262" cy="0"/>
              </a:xfrm>
              <a:prstGeom prst="straightConnector1">
                <a:avLst/>
              </a:prstGeom>
              <a:noFill/>
              <a:ln w="28575" cap="flat" cmpd="sng">
                <a:solidFill>
                  <a:srgbClr val="000000"/>
                </a:solidFill>
                <a:prstDash val="solid"/>
                <a:round/>
                <a:headEnd type="none" w="med" len="med"/>
                <a:tailEnd type="none" w="med" len="med"/>
              </a:ln>
            </p:spPr>
          </p:cxnSp>
          <p:sp>
            <p:nvSpPr>
              <p:cNvPr id="3864" name="Google Shape;3864;p58"/>
              <p:cNvSpPr/>
              <p:nvPr/>
            </p:nvSpPr>
            <p:spPr>
              <a:xfrm rot="10800000" flipH="1">
                <a:off x="5215989" y="2260802"/>
                <a:ext cx="1482725" cy="220662"/>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grpSp>
        <p:nvGrpSpPr>
          <p:cNvPr id="3865" name="Google Shape;3865;p58"/>
          <p:cNvGrpSpPr/>
          <p:nvPr/>
        </p:nvGrpSpPr>
        <p:grpSpPr>
          <a:xfrm>
            <a:off x="7265819" y="1999849"/>
            <a:ext cx="3627361" cy="1207103"/>
            <a:chOff x="7265819" y="1999849"/>
            <a:chExt cx="3627361" cy="1207103"/>
          </a:xfrm>
        </p:grpSpPr>
        <p:sp>
          <p:nvSpPr>
            <p:cNvPr id="3866" name="Google Shape;3866;p58"/>
            <p:cNvSpPr/>
            <p:nvPr/>
          </p:nvSpPr>
          <p:spPr>
            <a:xfrm rot="-1357180">
              <a:off x="7379752" y="2244927"/>
              <a:ext cx="466725" cy="685800"/>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867" name="Google Shape;3867;p58"/>
            <p:cNvSpPr txBox="1"/>
            <p:nvPr/>
          </p:nvSpPr>
          <p:spPr>
            <a:xfrm>
              <a:off x="7742239" y="2806902"/>
              <a:ext cx="2262187"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sp>
          <p:nvSpPr>
            <p:cNvPr id="3868" name="Google Shape;3868;p58"/>
            <p:cNvSpPr txBox="1"/>
            <p:nvPr/>
          </p:nvSpPr>
          <p:spPr>
            <a:xfrm>
              <a:off x="7714671" y="1999849"/>
              <a:ext cx="3178509"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(corrupt(rcvpkt) ||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isNAK(rcvpkt) )</a:t>
              </a:r>
              <a:endParaRPr sz="1600" b="0" i="0" u="none" strike="noStrike" cap="none">
                <a:solidFill>
                  <a:srgbClr val="000000"/>
                </a:solidFill>
                <a:latin typeface="Times New Roman"/>
                <a:ea typeface="Times New Roman"/>
                <a:cs typeface="Times New Roman"/>
                <a:sym typeface="Times New Roman"/>
              </a:endParaRPr>
            </a:p>
          </p:txBody>
        </p:sp>
        <p:cxnSp>
          <p:nvCxnSpPr>
            <p:cNvPr id="3869" name="Google Shape;3869;p58"/>
            <p:cNvCxnSpPr/>
            <p:nvPr/>
          </p:nvCxnSpPr>
          <p:spPr>
            <a:xfrm>
              <a:off x="7835364" y="2846589"/>
              <a:ext cx="1433513" cy="0"/>
            </a:xfrm>
            <a:prstGeom prst="straightConnector1">
              <a:avLst/>
            </a:prstGeom>
            <a:noFill/>
            <a:ln w="28575" cap="flat" cmpd="sng">
              <a:solidFill>
                <a:srgbClr val="000000"/>
              </a:solidFill>
              <a:prstDash val="solid"/>
              <a:round/>
              <a:headEnd type="none" w="med" len="med"/>
              <a:tailEnd type="none" w="med" len="med"/>
            </a:ln>
          </p:spPr>
        </p:cxnSp>
      </p:grpSp>
      <p:grpSp>
        <p:nvGrpSpPr>
          <p:cNvPr id="3870" name="Google Shape;3870;p58"/>
          <p:cNvGrpSpPr/>
          <p:nvPr/>
        </p:nvGrpSpPr>
        <p:grpSpPr>
          <a:xfrm>
            <a:off x="5155664" y="4908752"/>
            <a:ext cx="3763963" cy="984250"/>
            <a:chOff x="5155664" y="4908752"/>
            <a:chExt cx="3763963" cy="984250"/>
          </a:xfrm>
        </p:grpSpPr>
        <p:sp>
          <p:nvSpPr>
            <p:cNvPr id="3871" name="Google Shape;3871;p58"/>
            <p:cNvSpPr/>
            <p:nvPr/>
          </p:nvSpPr>
          <p:spPr>
            <a:xfrm>
              <a:off x="5390614" y="4908752"/>
              <a:ext cx="1606550" cy="247650"/>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872" name="Google Shape;3872;p58"/>
            <p:cNvSpPr txBox="1"/>
            <p:nvPr/>
          </p:nvSpPr>
          <p:spPr>
            <a:xfrm>
              <a:off x="5155664" y="5492952"/>
              <a:ext cx="376396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sndpkt = make_pkt(1, data, checksum)</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sp>
          <p:nvSpPr>
            <p:cNvPr id="3873" name="Google Shape;3873;p58"/>
            <p:cNvSpPr txBox="1"/>
            <p:nvPr/>
          </p:nvSpPr>
          <p:spPr>
            <a:xfrm>
              <a:off x="5225514" y="5154814"/>
              <a:ext cx="2389188"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rdt_send(data)</a:t>
              </a:r>
              <a:endParaRPr sz="1600" b="0" i="0" u="none" strike="noStrike" cap="none">
                <a:solidFill>
                  <a:srgbClr val="000000"/>
                </a:solidFill>
                <a:latin typeface="Times New Roman"/>
                <a:ea typeface="Times New Roman"/>
                <a:cs typeface="Times New Roman"/>
                <a:sym typeface="Times New Roman"/>
              </a:endParaRPr>
            </a:p>
          </p:txBody>
        </p:sp>
        <p:cxnSp>
          <p:nvCxnSpPr>
            <p:cNvPr id="3874" name="Google Shape;3874;p58"/>
            <p:cNvCxnSpPr/>
            <p:nvPr/>
          </p:nvCxnSpPr>
          <p:spPr>
            <a:xfrm>
              <a:off x="5273139" y="5507239"/>
              <a:ext cx="2903538" cy="0"/>
            </a:xfrm>
            <a:prstGeom prst="straightConnector1">
              <a:avLst/>
            </a:prstGeom>
            <a:noFill/>
            <a:ln w="28575" cap="flat" cmpd="sng">
              <a:solidFill>
                <a:srgbClr val="000000"/>
              </a:solidFill>
              <a:prstDash val="solid"/>
              <a:round/>
              <a:headEnd type="none" w="med" len="med"/>
              <a:tailEnd type="none" w="med" len="med"/>
            </a:ln>
          </p:spPr>
        </p:cxnSp>
      </p:grpSp>
      <p:grpSp>
        <p:nvGrpSpPr>
          <p:cNvPr id="3875" name="Google Shape;3875;p58"/>
          <p:cNvGrpSpPr/>
          <p:nvPr/>
        </p:nvGrpSpPr>
        <p:grpSpPr>
          <a:xfrm>
            <a:off x="1859796" y="4436442"/>
            <a:ext cx="3008971" cy="1404172"/>
            <a:chOff x="1859796" y="4436442"/>
            <a:chExt cx="3008971" cy="1404172"/>
          </a:xfrm>
        </p:grpSpPr>
        <p:sp>
          <p:nvSpPr>
            <p:cNvPr id="3876" name="Google Shape;3876;p58"/>
            <p:cNvSpPr/>
            <p:nvPr/>
          </p:nvSpPr>
          <p:spPr>
            <a:xfrm rot="-6989453">
              <a:off x="3969802" y="4732539"/>
              <a:ext cx="952500" cy="469900"/>
            </a:xfrm>
            <a:custGeom>
              <a:avLst/>
              <a:gdLst/>
              <a:ahLst/>
              <a:cxnLst/>
              <a:rect l="l" t="t" r="r" b="b"/>
              <a:pathLst>
                <a:path w="1500" h="740" extrusionOk="0">
                  <a:moveTo>
                    <a:pt x="361" y="671"/>
                  </a:moveTo>
                  <a:cubicBezTo>
                    <a:pt x="0" y="0"/>
                    <a:pt x="1500" y="90"/>
                    <a:pt x="1017" y="74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877" name="Google Shape;3877;p58"/>
            <p:cNvSpPr txBox="1"/>
            <p:nvPr/>
          </p:nvSpPr>
          <p:spPr>
            <a:xfrm>
              <a:off x="2510889" y="5564389"/>
              <a:ext cx="1819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sp>
          <p:nvSpPr>
            <p:cNvPr id="3878" name="Google Shape;3878;p58"/>
            <p:cNvSpPr txBox="1"/>
            <p:nvPr/>
          </p:nvSpPr>
          <p:spPr>
            <a:xfrm>
              <a:off x="1859796" y="4726939"/>
              <a:ext cx="2391034" cy="571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&amp;&amp; (corrupt(rcvpkt) ||</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isNAK(rcvpkt) )</a:t>
              </a:r>
              <a:endParaRPr sz="1600" b="0" i="0" u="none" strike="noStrike" cap="none">
                <a:solidFill>
                  <a:srgbClr val="000000"/>
                </a:solidFill>
                <a:latin typeface="Times New Roman"/>
                <a:ea typeface="Times New Roman"/>
                <a:cs typeface="Times New Roman"/>
                <a:sym typeface="Times New Roman"/>
              </a:endParaRPr>
            </a:p>
          </p:txBody>
        </p:sp>
        <p:cxnSp>
          <p:nvCxnSpPr>
            <p:cNvPr id="3879" name="Google Shape;3879;p58"/>
            <p:cNvCxnSpPr/>
            <p:nvPr/>
          </p:nvCxnSpPr>
          <p:spPr>
            <a:xfrm>
              <a:off x="2601377" y="5572327"/>
              <a:ext cx="1557337" cy="0"/>
            </a:xfrm>
            <a:prstGeom prst="straightConnector1">
              <a:avLst/>
            </a:prstGeom>
            <a:noFill/>
            <a:ln w="28575" cap="flat" cmpd="sng">
              <a:solidFill>
                <a:srgbClr val="000000"/>
              </a:solidFill>
              <a:prstDash val="solid"/>
              <a:round/>
              <a:headEnd type="none" w="med" len="med"/>
              <a:tailEnd type="none" w="med" len="med"/>
            </a:ln>
          </p:spPr>
        </p:cxnSp>
      </p:grpSp>
      <p:grpSp>
        <p:nvGrpSpPr>
          <p:cNvPr id="3880" name="Google Shape;3880;p58"/>
          <p:cNvGrpSpPr/>
          <p:nvPr/>
        </p:nvGrpSpPr>
        <p:grpSpPr>
          <a:xfrm>
            <a:off x="6643152" y="4329314"/>
            <a:ext cx="1117600" cy="823913"/>
            <a:chOff x="4156" y="2812"/>
            <a:chExt cx="704" cy="519"/>
          </a:xfrm>
        </p:grpSpPr>
        <p:sp>
          <p:nvSpPr>
            <p:cNvPr id="3881" name="Google Shape;3881;p58"/>
            <p:cNvSpPr/>
            <p:nvPr/>
          </p:nvSpPr>
          <p:spPr>
            <a:xfrm>
              <a:off x="4242" y="2812"/>
              <a:ext cx="567" cy="519"/>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882" name="Google Shape;3882;p58"/>
            <p:cNvSpPr txBox="1"/>
            <p:nvPr/>
          </p:nvSpPr>
          <p:spPr>
            <a:xfrm>
              <a:off x="4156" y="2870"/>
              <a:ext cx="704"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call 1 from above</a:t>
              </a:r>
              <a:endParaRPr sz="1400" b="0" i="0" u="none" strike="noStrike" cap="none">
                <a:solidFill>
                  <a:srgbClr val="000000"/>
                </a:solidFill>
                <a:latin typeface="Times New Roman"/>
                <a:ea typeface="Times New Roman"/>
                <a:cs typeface="Times New Roman"/>
                <a:sym typeface="Times New Roman"/>
              </a:endParaRPr>
            </a:p>
          </p:txBody>
        </p:sp>
      </p:grpSp>
      <p:grpSp>
        <p:nvGrpSpPr>
          <p:cNvPr id="3883" name="Google Shape;3883;p58"/>
          <p:cNvGrpSpPr/>
          <p:nvPr/>
        </p:nvGrpSpPr>
        <p:grpSpPr>
          <a:xfrm>
            <a:off x="4453989" y="4275339"/>
            <a:ext cx="1046163" cy="823913"/>
            <a:chOff x="4916" y="3266"/>
            <a:chExt cx="659" cy="519"/>
          </a:xfrm>
        </p:grpSpPr>
        <p:sp>
          <p:nvSpPr>
            <p:cNvPr id="3884" name="Google Shape;3884;p58"/>
            <p:cNvSpPr/>
            <p:nvPr/>
          </p:nvSpPr>
          <p:spPr>
            <a:xfrm>
              <a:off x="4957" y="3266"/>
              <a:ext cx="567" cy="519"/>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885" name="Google Shape;3885;p58"/>
            <p:cNvSpPr txBox="1"/>
            <p:nvPr/>
          </p:nvSpPr>
          <p:spPr>
            <a:xfrm>
              <a:off x="4916" y="3319"/>
              <a:ext cx="65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ACK or NAK 1</a:t>
              </a:r>
              <a:endParaRPr sz="1400" b="0" i="0" u="none" strike="noStrike" cap="none">
                <a:solidFill>
                  <a:srgbClr val="000000"/>
                </a:solidFill>
                <a:latin typeface="Times New Roman"/>
                <a:ea typeface="Times New Roman"/>
                <a:cs typeface="Times New Roman"/>
                <a:sym typeface="Times New Roman"/>
              </a:endParaRPr>
            </a:p>
          </p:txBody>
        </p:sp>
      </p:grpSp>
      <p:grpSp>
        <p:nvGrpSpPr>
          <p:cNvPr id="3886" name="Google Shape;3886;p58"/>
          <p:cNvGrpSpPr/>
          <p:nvPr/>
        </p:nvGrpSpPr>
        <p:grpSpPr>
          <a:xfrm>
            <a:off x="7340063" y="2989465"/>
            <a:ext cx="3184985" cy="1470025"/>
            <a:chOff x="7340063" y="2989464"/>
            <a:chExt cx="3184985" cy="1470025"/>
          </a:xfrm>
        </p:grpSpPr>
        <p:sp>
          <p:nvSpPr>
            <p:cNvPr id="3887" name="Google Shape;3887;p58"/>
            <p:cNvSpPr/>
            <p:nvPr/>
          </p:nvSpPr>
          <p:spPr>
            <a:xfrm rot="-5400000">
              <a:off x="6760626" y="3568902"/>
              <a:ext cx="1363663" cy="204788"/>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888" name="Google Shape;3888;p58"/>
            <p:cNvSpPr txBox="1"/>
            <p:nvPr/>
          </p:nvSpPr>
          <p:spPr>
            <a:xfrm>
              <a:off x="7529435" y="3255707"/>
              <a:ext cx="2995613"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&amp;&amp; notcorrupt(rcvpkt)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&amp;&amp; isACK(rcvpkt) </a:t>
              </a:r>
              <a:endParaRPr/>
            </a:p>
          </p:txBody>
        </p:sp>
        <p:cxnSp>
          <p:nvCxnSpPr>
            <p:cNvPr id="3889" name="Google Shape;3889;p58"/>
            <p:cNvCxnSpPr/>
            <p:nvPr/>
          </p:nvCxnSpPr>
          <p:spPr>
            <a:xfrm>
              <a:off x="7611527" y="4113414"/>
              <a:ext cx="990600" cy="0"/>
            </a:xfrm>
            <a:prstGeom prst="straightConnector1">
              <a:avLst/>
            </a:prstGeom>
            <a:noFill/>
            <a:ln w="28575" cap="flat" cmpd="sng">
              <a:solidFill>
                <a:srgbClr val="000000"/>
              </a:solidFill>
              <a:prstDash val="solid"/>
              <a:round/>
              <a:headEnd type="none" w="med" len="med"/>
              <a:tailEnd type="none" w="med" len="med"/>
            </a:ln>
          </p:spPr>
        </p:cxnSp>
        <p:sp>
          <p:nvSpPr>
            <p:cNvPr id="3890" name="Google Shape;3890;p58"/>
            <p:cNvSpPr txBox="1"/>
            <p:nvPr/>
          </p:nvSpPr>
          <p:spPr>
            <a:xfrm>
              <a:off x="7994114" y="4122939"/>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grpSp>
      <p:grpSp>
        <p:nvGrpSpPr>
          <p:cNvPr id="3891" name="Google Shape;3891;p58"/>
          <p:cNvGrpSpPr/>
          <p:nvPr/>
        </p:nvGrpSpPr>
        <p:grpSpPr>
          <a:xfrm>
            <a:off x="768495" y="3049789"/>
            <a:ext cx="3918857" cy="1284288"/>
            <a:chOff x="768495" y="3049789"/>
            <a:chExt cx="3918857" cy="1284288"/>
          </a:xfrm>
        </p:grpSpPr>
        <p:sp>
          <p:nvSpPr>
            <p:cNvPr id="3892" name="Google Shape;3892;p58"/>
            <p:cNvSpPr/>
            <p:nvPr/>
          </p:nvSpPr>
          <p:spPr>
            <a:xfrm rot="5400000" flipH="1">
              <a:off x="3992027" y="3621289"/>
              <a:ext cx="1266825" cy="123825"/>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893" name="Google Shape;3893;p58"/>
            <p:cNvSpPr txBox="1"/>
            <p:nvPr/>
          </p:nvSpPr>
          <p:spPr>
            <a:xfrm>
              <a:off x="768495" y="3141125"/>
              <a:ext cx="3623727" cy="571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&amp;&amp; notcorrupt(rcvpkt) &amp;&amp; isACK(rcvpkt)</a:t>
              </a:r>
              <a:r>
                <a:rPr lang="en-US" sz="1000" b="0" i="0" u="none" strike="noStrike" cap="none">
                  <a:solidFill>
                    <a:srgbClr val="000000"/>
                  </a:solidFill>
                  <a:latin typeface="Arial"/>
                  <a:ea typeface="Arial"/>
                  <a:cs typeface="Arial"/>
                  <a:sym typeface="Arial"/>
                </a:rPr>
                <a:t> </a:t>
              </a:r>
              <a:endParaRPr sz="2400" b="0" i="0" u="none" strike="noStrike" cap="none">
                <a:solidFill>
                  <a:srgbClr val="000000"/>
                </a:solidFill>
                <a:latin typeface="Times New Roman"/>
                <a:ea typeface="Times New Roman"/>
                <a:cs typeface="Times New Roman"/>
                <a:sym typeface="Times New Roman"/>
              </a:endParaRPr>
            </a:p>
          </p:txBody>
        </p:sp>
        <p:cxnSp>
          <p:nvCxnSpPr>
            <p:cNvPr id="3894" name="Google Shape;3894;p58"/>
            <p:cNvCxnSpPr/>
            <p:nvPr/>
          </p:nvCxnSpPr>
          <p:spPr>
            <a:xfrm>
              <a:off x="2572802" y="3983239"/>
              <a:ext cx="1738312" cy="0"/>
            </a:xfrm>
            <a:prstGeom prst="straightConnector1">
              <a:avLst/>
            </a:prstGeom>
            <a:noFill/>
            <a:ln w="28575" cap="flat" cmpd="sng">
              <a:solidFill>
                <a:srgbClr val="000000"/>
              </a:solidFill>
              <a:prstDash val="solid"/>
              <a:round/>
              <a:headEnd type="none" w="med" len="med"/>
              <a:tailEnd type="none" w="med" len="med"/>
            </a:ln>
          </p:spPr>
        </p:cxnSp>
        <p:sp>
          <p:nvSpPr>
            <p:cNvPr id="3895" name="Google Shape;3895;p58"/>
            <p:cNvSpPr txBox="1"/>
            <p:nvPr/>
          </p:nvSpPr>
          <p:spPr>
            <a:xfrm>
              <a:off x="3144302" y="3997527"/>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grpSp>
      <p:sp>
        <p:nvSpPr>
          <p:cNvPr id="3896" name="Google Shape;3896;p5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9"/>
                                        </p:tgtEl>
                                        <p:attrNameLst>
                                          <p:attrName>style.visibility</p:attrName>
                                        </p:attrNameLst>
                                      </p:cBhvr>
                                      <p:to>
                                        <p:strVal val="visible"/>
                                      </p:to>
                                    </p:set>
                                    <p:animEffect transition="in" filter="fade">
                                      <p:cBhvr>
                                        <p:cTn id="7" dur="500"/>
                                        <p:tgtEl>
                                          <p:spTgt spid="38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86"/>
                                        </p:tgtEl>
                                        <p:attrNameLst>
                                          <p:attrName>style.visibility</p:attrName>
                                        </p:attrNameLst>
                                      </p:cBhvr>
                                      <p:to>
                                        <p:strVal val="visible"/>
                                      </p:to>
                                    </p:set>
                                    <p:animEffect transition="in" filter="fade">
                                      <p:cBhvr>
                                        <p:cTn id="12" dur="500"/>
                                        <p:tgtEl>
                                          <p:spTgt spid="38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70"/>
                                        </p:tgtEl>
                                        <p:attrNameLst>
                                          <p:attrName>style.visibility</p:attrName>
                                        </p:attrNameLst>
                                      </p:cBhvr>
                                      <p:to>
                                        <p:strVal val="visible"/>
                                      </p:to>
                                    </p:set>
                                    <p:animEffect transition="in" filter="fade">
                                      <p:cBhvr>
                                        <p:cTn id="17" dur="500"/>
                                        <p:tgtEl>
                                          <p:spTgt spid="38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91"/>
                                        </p:tgtEl>
                                        <p:attrNameLst>
                                          <p:attrName>style.visibility</p:attrName>
                                        </p:attrNameLst>
                                      </p:cBhvr>
                                      <p:to>
                                        <p:strVal val="visible"/>
                                      </p:to>
                                    </p:set>
                                    <p:animEffect transition="in" filter="fade">
                                      <p:cBhvr>
                                        <p:cTn id="22" dur="500"/>
                                        <p:tgtEl>
                                          <p:spTgt spid="38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65"/>
                                        </p:tgtEl>
                                        <p:attrNameLst>
                                          <p:attrName>style.visibility</p:attrName>
                                        </p:attrNameLst>
                                      </p:cBhvr>
                                      <p:to>
                                        <p:strVal val="visible"/>
                                      </p:to>
                                    </p:set>
                                    <p:animEffect transition="in" filter="fade">
                                      <p:cBhvr>
                                        <p:cTn id="27" dur="500"/>
                                        <p:tgtEl>
                                          <p:spTgt spid="38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75"/>
                                        </p:tgtEl>
                                        <p:attrNameLst>
                                          <p:attrName>style.visibility</p:attrName>
                                        </p:attrNameLst>
                                      </p:cBhvr>
                                      <p:to>
                                        <p:strVal val="visible"/>
                                      </p:to>
                                    </p:set>
                                    <p:animEffect transition="in" filter="fade">
                                      <p:cBhvr>
                                        <p:cTn id="32" dur="500"/>
                                        <p:tgtEl>
                                          <p:spTgt spid="3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01"/>
        <p:cNvGrpSpPr/>
        <p:nvPr/>
      </p:nvGrpSpPr>
      <p:grpSpPr>
        <a:xfrm>
          <a:off x="0" y="0"/>
          <a:ext cx="0" cy="0"/>
          <a:chOff x="0" y="0"/>
          <a:chExt cx="0" cy="0"/>
        </a:xfrm>
      </p:grpSpPr>
      <p:sp>
        <p:nvSpPr>
          <p:cNvPr id="3902" name="Google Shape;3902;p59"/>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rdt2.1: receiver, handling garbled ACK/NAKs</a:t>
            </a:r>
            <a:endParaRPr sz="4400"/>
          </a:p>
        </p:txBody>
      </p:sp>
      <p:grpSp>
        <p:nvGrpSpPr>
          <p:cNvPr id="3903" name="Google Shape;3903;p59"/>
          <p:cNvGrpSpPr/>
          <p:nvPr/>
        </p:nvGrpSpPr>
        <p:grpSpPr>
          <a:xfrm>
            <a:off x="4764244" y="3345999"/>
            <a:ext cx="817563" cy="795338"/>
            <a:chOff x="963" y="1131"/>
            <a:chExt cx="515" cy="501"/>
          </a:xfrm>
        </p:grpSpPr>
        <p:sp>
          <p:nvSpPr>
            <p:cNvPr id="3904" name="Google Shape;3904;p59"/>
            <p:cNvSpPr/>
            <p:nvPr/>
          </p:nvSpPr>
          <p:spPr>
            <a:xfrm>
              <a:off x="963" y="1131"/>
              <a:ext cx="490" cy="501"/>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905" name="Google Shape;3905;p59"/>
            <p:cNvSpPr txBox="1"/>
            <p:nvPr/>
          </p:nvSpPr>
          <p:spPr>
            <a:xfrm>
              <a:off x="974" y="1153"/>
              <a:ext cx="504"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from below</a:t>
              </a:r>
              <a:endParaRPr sz="1400" b="0" i="0" u="none" strike="noStrike" cap="none">
                <a:solidFill>
                  <a:srgbClr val="000000"/>
                </a:solidFill>
                <a:latin typeface="Times New Roman"/>
                <a:ea typeface="Times New Roman"/>
                <a:cs typeface="Times New Roman"/>
                <a:sym typeface="Times New Roman"/>
              </a:endParaRPr>
            </a:p>
          </p:txBody>
        </p:sp>
      </p:grpSp>
      <p:cxnSp>
        <p:nvCxnSpPr>
          <p:cNvPr id="3906" name="Google Shape;3906;p59"/>
          <p:cNvCxnSpPr/>
          <p:nvPr/>
        </p:nvCxnSpPr>
        <p:spPr>
          <a:xfrm>
            <a:off x="4600732" y="2276024"/>
            <a:ext cx="419100" cy="1079500"/>
          </a:xfrm>
          <a:prstGeom prst="straightConnector1">
            <a:avLst/>
          </a:prstGeom>
          <a:noFill/>
          <a:ln w="28575" cap="flat" cmpd="sng">
            <a:solidFill>
              <a:srgbClr val="000000"/>
            </a:solidFill>
            <a:prstDash val="dash"/>
            <a:round/>
            <a:headEnd type="none" w="med" len="med"/>
            <a:tailEnd type="triangle" w="med" len="med"/>
          </a:ln>
        </p:spPr>
      </p:cxnSp>
      <p:grpSp>
        <p:nvGrpSpPr>
          <p:cNvPr id="3907" name="Google Shape;3907;p59"/>
          <p:cNvGrpSpPr/>
          <p:nvPr/>
        </p:nvGrpSpPr>
        <p:grpSpPr>
          <a:xfrm>
            <a:off x="4688044" y="4161974"/>
            <a:ext cx="3862388" cy="2187575"/>
            <a:chOff x="4688044" y="4161974"/>
            <a:chExt cx="3862388" cy="2187575"/>
          </a:xfrm>
        </p:grpSpPr>
        <p:sp>
          <p:nvSpPr>
            <p:cNvPr id="3908" name="Google Shape;3908;p59"/>
            <p:cNvSpPr/>
            <p:nvPr/>
          </p:nvSpPr>
          <p:spPr>
            <a:xfrm>
              <a:off x="5299232" y="4161974"/>
              <a:ext cx="1590675" cy="688975"/>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909" name="Google Shape;3909;p59"/>
            <p:cNvSpPr txBox="1"/>
            <p:nvPr/>
          </p:nvSpPr>
          <p:spPr>
            <a:xfrm>
              <a:off x="4688044" y="4742999"/>
              <a:ext cx="3581400"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&amp;&amp; notcorrupt(rcvpkt)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&amp;&amp; has_seq1(rcvpkt)</a:t>
              </a: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Times New Roman"/>
                <a:ea typeface="Times New Roman"/>
                <a:cs typeface="Times New Roman"/>
                <a:sym typeface="Times New Roman"/>
              </a:endParaRPr>
            </a:p>
          </p:txBody>
        </p:sp>
        <p:cxnSp>
          <p:nvCxnSpPr>
            <p:cNvPr id="3910" name="Google Shape;3910;p59"/>
            <p:cNvCxnSpPr/>
            <p:nvPr/>
          </p:nvCxnSpPr>
          <p:spPr>
            <a:xfrm>
              <a:off x="4754719" y="5300212"/>
              <a:ext cx="2898775" cy="0"/>
            </a:xfrm>
            <a:prstGeom prst="straightConnector1">
              <a:avLst/>
            </a:prstGeom>
            <a:noFill/>
            <a:ln w="28575" cap="flat" cmpd="sng">
              <a:solidFill>
                <a:srgbClr val="000000"/>
              </a:solidFill>
              <a:prstDash val="solid"/>
              <a:round/>
              <a:headEnd type="none" w="med" len="med"/>
              <a:tailEnd type="none" w="med" len="med"/>
            </a:ln>
          </p:spPr>
        </p:cxnSp>
        <p:sp>
          <p:nvSpPr>
            <p:cNvPr id="3911" name="Google Shape;3911;p59"/>
            <p:cNvSpPr txBox="1"/>
            <p:nvPr/>
          </p:nvSpPr>
          <p:spPr>
            <a:xfrm>
              <a:off x="4697569" y="5355774"/>
              <a:ext cx="3852863" cy="993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extract(rcvpkt,data)</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deliver_data(data)</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make_pkt(ACK, chksum)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sz="1400" b="0" i="0" u="none" strike="noStrike" cap="none">
                <a:solidFill>
                  <a:srgbClr val="000000"/>
                </a:solidFill>
                <a:latin typeface="Times New Roman"/>
                <a:ea typeface="Times New Roman"/>
                <a:cs typeface="Times New Roman"/>
                <a:sym typeface="Times New Roman"/>
              </a:endParaRPr>
            </a:p>
          </p:txBody>
        </p:sp>
      </p:grpSp>
      <p:grpSp>
        <p:nvGrpSpPr>
          <p:cNvPr id="3912" name="Google Shape;3912;p59"/>
          <p:cNvGrpSpPr/>
          <p:nvPr/>
        </p:nvGrpSpPr>
        <p:grpSpPr>
          <a:xfrm>
            <a:off x="6462869" y="3380924"/>
            <a:ext cx="825500" cy="796925"/>
            <a:chOff x="4398" y="3133"/>
            <a:chExt cx="520" cy="502"/>
          </a:xfrm>
        </p:grpSpPr>
        <p:sp>
          <p:nvSpPr>
            <p:cNvPr id="3913" name="Google Shape;3913;p59"/>
            <p:cNvSpPr/>
            <p:nvPr/>
          </p:nvSpPr>
          <p:spPr>
            <a:xfrm>
              <a:off x="4398" y="3133"/>
              <a:ext cx="507" cy="502"/>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914" name="Google Shape;3914;p59"/>
            <p:cNvSpPr txBox="1"/>
            <p:nvPr/>
          </p:nvSpPr>
          <p:spPr>
            <a:xfrm>
              <a:off x="4414" y="3163"/>
              <a:ext cx="504"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 from below</a:t>
              </a:r>
              <a:endParaRPr sz="1400" b="0" i="0" u="none" strike="noStrike" cap="none">
                <a:solidFill>
                  <a:srgbClr val="000000"/>
                </a:solidFill>
                <a:latin typeface="Times New Roman"/>
                <a:ea typeface="Times New Roman"/>
                <a:cs typeface="Times New Roman"/>
                <a:sym typeface="Times New Roman"/>
              </a:endParaRPr>
            </a:p>
          </p:txBody>
        </p:sp>
      </p:grpSp>
      <p:grpSp>
        <p:nvGrpSpPr>
          <p:cNvPr id="3915" name="Google Shape;3915;p59"/>
          <p:cNvGrpSpPr/>
          <p:nvPr/>
        </p:nvGrpSpPr>
        <p:grpSpPr>
          <a:xfrm>
            <a:off x="4849969" y="1277487"/>
            <a:ext cx="3981450" cy="2101850"/>
            <a:chOff x="4849969" y="1277487"/>
            <a:chExt cx="3981450" cy="2101850"/>
          </a:xfrm>
        </p:grpSpPr>
        <p:sp>
          <p:nvSpPr>
            <p:cNvPr id="3916" name="Google Shape;3916;p59"/>
            <p:cNvSpPr/>
            <p:nvPr/>
          </p:nvSpPr>
          <p:spPr>
            <a:xfrm rot="10800000" flipH="1">
              <a:off x="5281769" y="2593524"/>
              <a:ext cx="1590675" cy="785813"/>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3917" name="Google Shape;3917;p59"/>
            <p:cNvGrpSpPr/>
            <p:nvPr/>
          </p:nvGrpSpPr>
          <p:grpSpPr>
            <a:xfrm>
              <a:off x="4849969" y="1277487"/>
              <a:ext cx="3981450" cy="1231900"/>
              <a:chOff x="4849969" y="1277487"/>
              <a:chExt cx="3981450" cy="1231900"/>
            </a:xfrm>
          </p:grpSpPr>
          <p:sp>
            <p:nvSpPr>
              <p:cNvPr id="3918" name="Google Shape;3918;p59"/>
              <p:cNvSpPr txBox="1"/>
              <p:nvPr/>
            </p:nvSpPr>
            <p:spPr>
              <a:xfrm>
                <a:off x="4849969" y="1277487"/>
                <a:ext cx="3981450"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&amp;&amp; notcorrupt(rcvpkt)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&amp;&amp; has_seq0(rcvpkt) </a:t>
                </a:r>
                <a:endParaRPr sz="1400" b="0" i="0" u="none" strike="noStrike" cap="none">
                  <a:solidFill>
                    <a:srgbClr val="000000"/>
                  </a:solidFill>
                  <a:latin typeface="Times New Roman"/>
                  <a:ea typeface="Times New Roman"/>
                  <a:cs typeface="Times New Roman"/>
                  <a:sym typeface="Times New Roman"/>
                </a:endParaRPr>
              </a:p>
            </p:txBody>
          </p:sp>
          <p:cxnSp>
            <p:nvCxnSpPr>
              <p:cNvPr id="3919" name="Google Shape;3919;p59"/>
              <p:cNvCxnSpPr/>
              <p:nvPr/>
            </p:nvCxnSpPr>
            <p:spPr>
              <a:xfrm>
                <a:off x="4959507" y="1847399"/>
                <a:ext cx="1914525" cy="0"/>
              </a:xfrm>
              <a:prstGeom prst="straightConnector1">
                <a:avLst/>
              </a:prstGeom>
              <a:noFill/>
              <a:ln w="28575" cap="flat" cmpd="sng">
                <a:solidFill>
                  <a:srgbClr val="000000"/>
                </a:solidFill>
                <a:prstDash val="solid"/>
                <a:round/>
                <a:headEnd type="none" w="med" len="med"/>
                <a:tailEnd type="none" w="med" len="med"/>
              </a:ln>
            </p:spPr>
          </p:cxnSp>
          <p:sp>
            <p:nvSpPr>
              <p:cNvPr id="3920" name="Google Shape;3920;p59"/>
              <p:cNvSpPr txBox="1"/>
              <p:nvPr/>
            </p:nvSpPr>
            <p:spPr>
              <a:xfrm>
                <a:off x="4862669" y="1804537"/>
                <a:ext cx="3475038" cy="7048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extract(rcvpkt,data)</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deliver_data(data)</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make_pkt(ACK, chksum)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sz="1400" b="0" i="0" u="none" strike="noStrike" cap="none">
                  <a:solidFill>
                    <a:srgbClr val="000000"/>
                  </a:solidFill>
                  <a:latin typeface="Times New Roman"/>
                  <a:ea typeface="Times New Roman"/>
                  <a:cs typeface="Times New Roman"/>
                  <a:sym typeface="Times New Roman"/>
                </a:endParaRPr>
              </a:p>
            </p:txBody>
          </p:sp>
        </p:grpSp>
      </p:grpSp>
      <p:grpSp>
        <p:nvGrpSpPr>
          <p:cNvPr id="3921" name="Google Shape;3921;p59"/>
          <p:cNvGrpSpPr/>
          <p:nvPr/>
        </p:nvGrpSpPr>
        <p:grpSpPr>
          <a:xfrm>
            <a:off x="7028916" y="2655437"/>
            <a:ext cx="3840853" cy="1309628"/>
            <a:chOff x="7028916" y="2655437"/>
            <a:chExt cx="3840853" cy="1309628"/>
          </a:xfrm>
        </p:grpSpPr>
        <p:sp>
          <p:nvSpPr>
            <p:cNvPr id="3922" name="Google Shape;3922;p59"/>
            <p:cNvSpPr txBox="1"/>
            <p:nvPr/>
          </p:nvSpPr>
          <p:spPr>
            <a:xfrm>
              <a:off x="7842407" y="2952299"/>
              <a:ext cx="3027362" cy="4095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make_pkt(NAK, chksum)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sz="1400" b="0" i="0" u="none" strike="noStrike" cap="none">
                <a:solidFill>
                  <a:srgbClr val="000000"/>
                </a:solidFill>
                <a:latin typeface="Times New Roman"/>
                <a:ea typeface="Times New Roman"/>
                <a:cs typeface="Times New Roman"/>
                <a:sym typeface="Times New Roman"/>
              </a:endParaRPr>
            </a:p>
          </p:txBody>
        </p:sp>
        <p:sp>
          <p:nvSpPr>
            <p:cNvPr id="3923" name="Google Shape;3923;p59"/>
            <p:cNvSpPr/>
            <p:nvPr/>
          </p:nvSpPr>
          <p:spPr>
            <a:xfrm rot="-1361013">
              <a:off x="7162957" y="2972937"/>
              <a:ext cx="839787" cy="863600"/>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924" name="Google Shape;3924;p59"/>
            <p:cNvSpPr txBox="1"/>
            <p:nvPr/>
          </p:nvSpPr>
          <p:spPr>
            <a:xfrm>
              <a:off x="7793194" y="2655437"/>
              <a:ext cx="2871788"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&amp;&amp; (corrupt(rcvpkt)</a:t>
              </a:r>
              <a:endParaRPr sz="1400" b="0" i="0" u="none" strike="noStrike" cap="none">
                <a:solidFill>
                  <a:srgbClr val="000000"/>
                </a:solidFill>
                <a:latin typeface="Times New Roman"/>
                <a:ea typeface="Times New Roman"/>
                <a:cs typeface="Times New Roman"/>
                <a:sym typeface="Times New Roman"/>
              </a:endParaRPr>
            </a:p>
          </p:txBody>
        </p:sp>
        <p:cxnSp>
          <p:nvCxnSpPr>
            <p:cNvPr id="3925" name="Google Shape;3925;p59"/>
            <p:cNvCxnSpPr/>
            <p:nvPr/>
          </p:nvCxnSpPr>
          <p:spPr>
            <a:xfrm>
              <a:off x="7931307" y="2966587"/>
              <a:ext cx="1938337" cy="0"/>
            </a:xfrm>
            <a:prstGeom prst="straightConnector1">
              <a:avLst/>
            </a:prstGeom>
            <a:noFill/>
            <a:ln w="28575" cap="flat" cmpd="sng">
              <a:solidFill>
                <a:srgbClr val="000000"/>
              </a:solidFill>
              <a:prstDash val="solid"/>
              <a:round/>
              <a:headEnd type="none" w="med" len="med"/>
              <a:tailEnd type="none" w="med" len="med"/>
            </a:ln>
          </p:spPr>
        </p:cxnSp>
      </p:grpSp>
      <p:grpSp>
        <p:nvGrpSpPr>
          <p:cNvPr id="3926" name="Google Shape;3926;p59"/>
          <p:cNvGrpSpPr/>
          <p:nvPr/>
        </p:nvGrpSpPr>
        <p:grpSpPr>
          <a:xfrm>
            <a:off x="7078824" y="3592896"/>
            <a:ext cx="3662358" cy="1234241"/>
            <a:chOff x="7078824" y="3592896"/>
            <a:chExt cx="3662358" cy="1234241"/>
          </a:xfrm>
        </p:grpSpPr>
        <p:sp>
          <p:nvSpPr>
            <p:cNvPr id="3927" name="Google Shape;3927;p59"/>
            <p:cNvSpPr txBox="1"/>
            <p:nvPr/>
          </p:nvSpPr>
          <p:spPr>
            <a:xfrm>
              <a:off x="7845582" y="3665087"/>
              <a:ext cx="2624137"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&amp;&amp;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not corrupt(rcvpkt) &amp;&amp;</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has_seq0(rcvpkt)</a:t>
              </a:r>
              <a:endParaRPr/>
            </a:p>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imes New Roman"/>
                <a:ea typeface="Times New Roman"/>
                <a:cs typeface="Times New Roman"/>
                <a:sym typeface="Times New Roman"/>
              </a:endParaRPr>
            </a:p>
          </p:txBody>
        </p:sp>
        <p:cxnSp>
          <p:nvCxnSpPr>
            <p:cNvPr id="3928" name="Google Shape;3928;p59"/>
            <p:cNvCxnSpPr/>
            <p:nvPr/>
          </p:nvCxnSpPr>
          <p:spPr>
            <a:xfrm>
              <a:off x="7929719" y="4363587"/>
              <a:ext cx="1938338" cy="0"/>
            </a:xfrm>
            <a:prstGeom prst="straightConnector1">
              <a:avLst/>
            </a:prstGeom>
            <a:noFill/>
            <a:ln w="28575" cap="flat" cmpd="sng">
              <a:solidFill>
                <a:srgbClr val="000000"/>
              </a:solidFill>
              <a:prstDash val="solid"/>
              <a:round/>
              <a:headEnd type="none" w="med" len="med"/>
              <a:tailEnd type="none" w="med" len="med"/>
            </a:ln>
          </p:spPr>
        </p:cxnSp>
        <p:sp>
          <p:nvSpPr>
            <p:cNvPr id="3929" name="Google Shape;3929;p59"/>
            <p:cNvSpPr/>
            <p:nvPr/>
          </p:nvSpPr>
          <p:spPr>
            <a:xfrm rot="1020547">
              <a:off x="7186769" y="3696837"/>
              <a:ext cx="839788" cy="863600"/>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930" name="Google Shape;3930;p59"/>
            <p:cNvSpPr txBox="1"/>
            <p:nvPr/>
          </p:nvSpPr>
          <p:spPr>
            <a:xfrm>
              <a:off x="7801132" y="4417562"/>
              <a:ext cx="2940050" cy="4095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make_pkt(ACK, chksum)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sz="1400" b="0" i="0" u="none" strike="noStrike" cap="none">
                <a:solidFill>
                  <a:srgbClr val="000000"/>
                </a:solidFill>
                <a:latin typeface="Times New Roman"/>
                <a:ea typeface="Times New Roman"/>
                <a:cs typeface="Times New Roman"/>
                <a:sym typeface="Times New Roman"/>
              </a:endParaRPr>
            </a:p>
          </p:txBody>
        </p:sp>
      </p:grpSp>
      <p:grpSp>
        <p:nvGrpSpPr>
          <p:cNvPr id="3931" name="Google Shape;3931;p59"/>
          <p:cNvGrpSpPr/>
          <p:nvPr/>
        </p:nvGrpSpPr>
        <p:grpSpPr>
          <a:xfrm>
            <a:off x="1919444" y="3529396"/>
            <a:ext cx="2989258" cy="1254878"/>
            <a:chOff x="1919444" y="3529396"/>
            <a:chExt cx="2989258" cy="1254878"/>
          </a:xfrm>
        </p:grpSpPr>
        <p:sp>
          <p:nvSpPr>
            <p:cNvPr id="3932" name="Google Shape;3932;p59"/>
            <p:cNvSpPr txBox="1"/>
            <p:nvPr/>
          </p:nvSpPr>
          <p:spPr>
            <a:xfrm>
              <a:off x="1919444" y="3644449"/>
              <a:ext cx="2624138"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&amp;&amp;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not corrupt(rcvpkt) &amp;&amp;</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has_seq1(rcvpkt)</a:t>
              </a:r>
              <a:endParaRPr/>
            </a:p>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imes New Roman"/>
                <a:ea typeface="Times New Roman"/>
                <a:cs typeface="Times New Roman"/>
                <a:sym typeface="Times New Roman"/>
              </a:endParaRPr>
            </a:p>
          </p:txBody>
        </p:sp>
        <p:cxnSp>
          <p:nvCxnSpPr>
            <p:cNvPr id="3933" name="Google Shape;3933;p59"/>
            <p:cNvCxnSpPr/>
            <p:nvPr/>
          </p:nvCxnSpPr>
          <p:spPr>
            <a:xfrm>
              <a:off x="2003582" y="4352474"/>
              <a:ext cx="1938337" cy="0"/>
            </a:xfrm>
            <a:prstGeom prst="straightConnector1">
              <a:avLst/>
            </a:prstGeom>
            <a:noFill/>
            <a:ln w="28575" cap="flat" cmpd="sng">
              <a:solidFill>
                <a:srgbClr val="000000"/>
              </a:solidFill>
              <a:prstDash val="solid"/>
              <a:round/>
              <a:headEnd type="none" w="med" len="med"/>
              <a:tailEnd type="none" w="med" len="med"/>
            </a:ln>
          </p:spPr>
        </p:cxnSp>
        <p:sp>
          <p:nvSpPr>
            <p:cNvPr id="3934" name="Google Shape;3934;p59"/>
            <p:cNvSpPr txBox="1"/>
            <p:nvPr/>
          </p:nvSpPr>
          <p:spPr>
            <a:xfrm>
              <a:off x="1951194" y="4374699"/>
              <a:ext cx="2940050" cy="4095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make_pkt(ACK, chksum)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sz="1400" b="0" i="0" u="none" strike="noStrike" cap="none">
                <a:solidFill>
                  <a:srgbClr val="000000"/>
                </a:solidFill>
                <a:latin typeface="Times New Roman"/>
                <a:ea typeface="Times New Roman"/>
                <a:cs typeface="Times New Roman"/>
                <a:sym typeface="Times New Roman"/>
              </a:endParaRPr>
            </a:p>
          </p:txBody>
        </p:sp>
        <p:sp>
          <p:nvSpPr>
            <p:cNvPr id="3935" name="Google Shape;3935;p59"/>
            <p:cNvSpPr/>
            <p:nvPr/>
          </p:nvSpPr>
          <p:spPr>
            <a:xfrm rot="-1020547" flipH="1">
              <a:off x="3960969" y="3633337"/>
              <a:ext cx="839788" cy="863600"/>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3936" name="Google Shape;3936;p59"/>
          <p:cNvGrpSpPr/>
          <p:nvPr/>
        </p:nvGrpSpPr>
        <p:grpSpPr>
          <a:xfrm>
            <a:off x="1867057" y="2591937"/>
            <a:ext cx="3087687" cy="1385828"/>
            <a:chOff x="1867057" y="2591937"/>
            <a:chExt cx="3087687" cy="1385828"/>
          </a:xfrm>
        </p:grpSpPr>
        <p:sp>
          <p:nvSpPr>
            <p:cNvPr id="3937" name="Google Shape;3937;p59"/>
            <p:cNvSpPr txBox="1"/>
            <p:nvPr/>
          </p:nvSpPr>
          <p:spPr>
            <a:xfrm>
              <a:off x="1867057" y="2591937"/>
              <a:ext cx="2871787"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&amp;&amp; (corrupt(rcvpkt)</a:t>
              </a:r>
              <a:endParaRPr sz="1400" b="0" i="0" u="none" strike="noStrike" cap="none">
                <a:solidFill>
                  <a:srgbClr val="000000"/>
                </a:solidFill>
                <a:latin typeface="Times New Roman"/>
                <a:ea typeface="Times New Roman"/>
                <a:cs typeface="Times New Roman"/>
                <a:sym typeface="Times New Roman"/>
              </a:endParaRPr>
            </a:p>
          </p:txBody>
        </p:sp>
        <p:cxnSp>
          <p:nvCxnSpPr>
            <p:cNvPr id="3938" name="Google Shape;3938;p59"/>
            <p:cNvCxnSpPr/>
            <p:nvPr/>
          </p:nvCxnSpPr>
          <p:spPr>
            <a:xfrm>
              <a:off x="2005169" y="2966587"/>
              <a:ext cx="1938338" cy="0"/>
            </a:xfrm>
            <a:prstGeom prst="straightConnector1">
              <a:avLst/>
            </a:prstGeom>
            <a:noFill/>
            <a:ln w="28575" cap="flat" cmpd="sng">
              <a:solidFill>
                <a:srgbClr val="000000"/>
              </a:solidFill>
              <a:prstDash val="solid"/>
              <a:round/>
              <a:headEnd type="none" w="med" len="med"/>
              <a:tailEnd type="none" w="med" len="med"/>
            </a:ln>
          </p:spPr>
        </p:cxnSp>
        <p:sp>
          <p:nvSpPr>
            <p:cNvPr id="3939" name="Google Shape;3939;p59"/>
            <p:cNvSpPr txBox="1"/>
            <p:nvPr/>
          </p:nvSpPr>
          <p:spPr>
            <a:xfrm>
              <a:off x="1927382" y="2933249"/>
              <a:ext cx="3027362" cy="4095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make_pkt(NAK, chksum)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sz="1400" b="0" i="0" u="none" strike="noStrike" cap="none">
                <a:solidFill>
                  <a:srgbClr val="000000"/>
                </a:solidFill>
                <a:latin typeface="Times New Roman"/>
                <a:ea typeface="Times New Roman"/>
                <a:cs typeface="Times New Roman"/>
                <a:sym typeface="Times New Roman"/>
              </a:endParaRPr>
            </a:p>
          </p:txBody>
        </p:sp>
        <p:sp>
          <p:nvSpPr>
            <p:cNvPr id="3940" name="Google Shape;3940;p59"/>
            <p:cNvSpPr/>
            <p:nvPr/>
          </p:nvSpPr>
          <p:spPr>
            <a:xfrm rot="1361013" flipH="1">
              <a:off x="3948269" y="2985637"/>
              <a:ext cx="839788" cy="863600"/>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3941" name="Google Shape;3941;p5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5"/>
                                        </p:tgtEl>
                                        <p:attrNameLst>
                                          <p:attrName>style.visibility</p:attrName>
                                        </p:attrNameLst>
                                      </p:cBhvr>
                                      <p:to>
                                        <p:strVal val="visible"/>
                                      </p:to>
                                    </p:set>
                                    <p:animEffect transition="in" filter="fade">
                                      <p:cBhvr>
                                        <p:cTn id="7" dur="500"/>
                                        <p:tgtEl>
                                          <p:spTgt spid="39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7"/>
                                        </p:tgtEl>
                                        <p:attrNameLst>
                                          <p:attrName>style.visibility</p:attrName>
                                        </p:attrNameLst>
                                      </p:cBhvr>
                                      <p:to>
                                        <p:strVal val="visible"/>
                                      </p:to>
                                    </p:set>
                                    <p:animEffect transition="in" filter="fade">
                                      <p:cBhvr>
                                        <p:cTn id="12" dur="500"/>
                                        <p:tgtEl>
                                          <p:spTgt spid="39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21"/>
                                        </p:tgtEl>
                                        <p:attrNameLst>
                                          <p:attrName>style.visibility</p:attrName>
                                        </p:attrNameLst>
                                      </p:cBhvr>
                                      <p:to>
                                        <p:strVal val="visible"/>
                                      </p:to>
                                    </p:set>
                                    <p:animEffect transition="in" filter="fade">
                                      <p:cBhvr>
                                        <p:cTn id="17" dur="500"/>
                                        <p:tgtEl>
                                          <p:spTgt spid="39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26"/>
                                        </p:tgtEl>
                                        <p:attrNameLst>
                                          <p:attrName>style.visibility</p:attrName>
                                        </p:attrNameLst>
                                      </p:cBhvr>
                                      <p:to>
                                        <p:strVal val="visible"/>
                                      </p:to>
                                    </p:set>
                                    <p:animEffect transition="in" filter="fade">
                                      <p:cBhvr>
                                        <p:cTn id="22" dur="500"/>
                                        <p:tgtEl>
                                          <p:spTgt spid="39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31"/>
                                        </p:tgtEl>
                                        <p:attrNameLst>
                                          <p:attrName>style.visibility</p:attrName>
                                        </p:attrNameLst>
                                      </p:cBhvr>
                                      <p:to>
                                        <p:strVal val="visible"/>
                                      </p:to>
                                    </p:set>
                                    <p:animEffect transition="in" filter="fade">
                                      <p:cBhvr>
                                        <p:cTn id="27" dur="500"/>
                                        <p:tgtEl>
                                          <p:spTgt spid="39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36"/>
                                        </p:tgtEl>
                                        <p:attrNameLst>
                                          <p:attrName>style.visibility</p:attrName>
                                        </p:attrNameLst>
                                      </p:cBhvr>
                                      <p:to>
                                        <p:strVal val="visible"/>
                                      </p:to>
                                    </p:set>
                                    <p:animEffect transition="in" filter="fade">
                                      <p:cBhvr>
                                        <p:cTn id="32" dur="500"/>
                                        <p:tgtEl>
                                          <p:spTgt spid="3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46"/>
        <p:cNvGrpSpPr/>
        <p:nvPr/>
      </p:nvGrpSpPr>
      <p:grpSpPr>
        <a:xfrm>
          <a:off x="0" y="0"/>
          <a:ext cx="0" cy="0"/>
          <a:chOff x="0" y="0"/>
          <a:chExt cx="0" cy="0"/>
        </a:xfrm>
      </p:grpSpPr>
      <p:sp>
        <p:nvSpPr>
          <p:cNvPr id="3947" name="Google Shape;3947;p6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rdt2.1: discussion</a:t>
            </a:r>
            <a:endParaRPr sz="4400"/>
          </a:p>
        </p:txBody>
      </p:sp>
      <p:sp>
        <p:nvSpPr>
          <p:cNvPr id="3948" name="Google Shape;3948;p60"/>
          <p:cNvSpPr txBox="1"/>
          <p:nvPr/>
        </p:nvSpPr>
        <p:spPr>
          <a:xfrm>
            <a:off x="798690" y="1355502"/>
            <a:ext cx="5297310" cy="4648200"/>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3200"/>
              <a:buFont typeface="Noto Sans Symbols"/>
              <a:buNone/>
            </a:pPr>
            <a:r>
              <a:rPr lang="en-US" sz="3200" b="0" i="0" u="sng" strike="noStrike" cap="none">
                <a:solidFill>
                  <a:srgbClr val="CC0000"/>
                </a:solidFill>
                <a:latin typeface="Calibri"/>
                <a:ea typeface="Calibri"/>
                <a:cs typeface="Calibri"/>
                <a:sym typeface="Calibri"/>
              </a:rPr>
              <a:t>sender:</a:t>
            </a:r>
            <a:endParaRPr sz="3200" b="0" i="0" u="none" strike="noStrike" cap="none">
              <a:solidFill>
                <a:srgbClr val="CC0000"/>
              </a:solidFill>
              <a:latin typeface="Calibri"/>
              <a:ea typeface="Calibri"/>
              <a:cs typeface="Calibri"/>
              <a:sym typeface="Calibri"/>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seq # added to pkt</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two seq. #s (0,1) will suffice.  Why?</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must check if received ACK/NAK corrupted </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twice as many states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state must “remember” whether “expected” pkt should have seq # of 0 or 1 </a:t>
            </a:r>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3949" name="Google Shape;3949;p60"/>
          <p:cNvSpPr txBox="1"/>
          <p:nvPr/>
        </p:nvSpPr>
        <p:spPr>
          <a:xfrm>
            <a:off x="6543540" y="1355502"/>
            <a:ext cx="4849769" cy="4648200"/>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3200"/>
              <a:buFont typeface="Noto Sans Symbols"/>
              <a:buNone/>
            </a:pPr>
            <a:r>
              <a:rPr lang="en-US" sz="3200" b="0" i="0" u="sng" strike="noStrike" cap="none">
                <a:solidFill>
                  <a:srgbClr val="CC0000"/>
                </a:solidFill>
                <a:latin typeface="Calibri"/>
                <a:ea typeface="Calibri"/>
                <a:cs typeface="Calibri"/>
                <a:sym typeface="Calibri"/>
              </a:rPr>
              <a:t>receiver:</a:t>
            </a:r>
            <a:endParaRPr sz="3200" b="0" i="0" u="none" strike="noStrike" cap="none">
              <a:solidFill>
                <a:srgbClr val="CC0000"/>
              </a:solidFill>
              <a:latin typeface="Calibri"/>
              <a:ea typeface="Calibri"/>
              <a:cs typeface="Calibri"/>
              <a:sym typeface="Calibri"/>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must check if received packet is duplicate</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state indicates whether 0 or 1 is expected pkt seq #</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note: receiver can </a:t>
            </a:r>
            <a:r>
              <a:rPr lang="en-US" sz="2800" b="0" i="1" u="none" strike="noStrike" cap="none">
                <a:solidFill>
                  <a:srgbClr val="000000"/>
                </a:solidFill>
                <a:latin typeface="Calibri"/>
                <a:ea typeface="Calibri"/>
                <a:cs typeface="Calibri"/>
                <a:sym typeface="Calibri"/>
              </a:rPr>
              <a:t>not</a:t>
            </a:r>
            <a:r>
              <a:rPr lang="en-US" sz="2800" b="0" i="0" u="none" strike="noStrike" cap="none">
                <a:solidFill>
                  <a:srgbClr val="000000"/>
                </a:solidFill>
                <a:latin typeface="Calibri"/>
                <a:ea typeface="Calibri"/>
                <a:cs typeface="Calibri"/>
                <a:sym typeface="Calibri"/>
              </a:rPr>
              <a:t> know if its last ACK/NAK received OK at sender</a:t>
            </a:r>
            <a:endParaRPr/>
          </a:p>
        </p:txBody>
      </p:sp>
      <p:sp>
        <p:nvSpPr>
          <p:cNvPr id="3950" name="Google Shape;3950;p6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9"/>
                                        </p:tgtEl>
                                        <p:attrNameLst>
                                          <p:attrName>style.visibility</p:attrName>
                                        </p:attrNameLst>
                                      </p:cBhvr>
                                      <p:to>
                                        <p:strVal val="visible"/>
                                      </p:to>
                                    </p:set>
                                    <p:animEffect transition="in" filter="fade">
                                      <p:cBhvr>
                                        <p:cTn id="7" dur="500"/>
                                        <p:tgtEl>
                                          <p:spTgt spid="3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55"/>
        <p:cNvGrpSpPr/>
        <p:nvPr/>
      </p:nvGrpSpPr>
      <p:grpSpPr>
        <a:xfrm>
          <a:off x="0" y="0"/>
          <a:ext cx="0" cy="0"/>
          <a:chOff x="0" y="0"/>
          <a:chExt cx="0" cy="0"/>
        </a:xfrm>
      </p:grpSpPr>
      <p:sp>
        <p:nvSpPr>
          <p:cNvPr id="3956" name="Google Shape;3956;p6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rdt2.2: a NAK-free protocol</a:t>
            </a:r>
            <a:endParaRPr sz="4400"/>
          </a:p>
        </p:txBody>
      </p:sp>
      <p:sp>
        <p:nvSpPr>
          <p:cNvPr id="3957" name="Google Shape;3957;p61"/>
          <p:cNvSpPr txBox="1"/>
          <p:nvPr/>
        </p:nvSpPr>
        <p:spPr>
          <a:xfrm>
            <a:off x="606648" y="1714500"/>
            <a:ext cx="10978703" cy="3385534"/>
          </a:xfrm>
          <a:prstGeom prst="rect">
            <a:avLst/>
          </a:prstGeom>
          <a:noFill/>
          <a:ln>
            <a:noFill/>
          </a:ln>
        </p:spPr>
        <p:txBody>
          <a:bodyPr spcFirstLastPara="1" wrap="square" lIns="91425" tIns="45700" rIns="91425" bIns="45700" anchor="t" anchorCtr="0">
            <a:normAutofit/>
          </a:bodyPr>
          <a:lstStyle/>
          <a:p>
            <a:pPr marL="460375" marR="0" lvl="0" indent="-280988"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same functionality as rdt2.1, using ACKs only</a:t>
            </a:r>
            <a:endParaRPr/>
          </a:p>
          <a:p>
            <a:pPr marL="460375" marR="0" lvl="0" indent="-280988"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instead of NAK, receiver sends ACK for last pkt received OK</a:t>
            </a:r>
            <a:endParaRPr/>
          </a:p>
          <a:p>
            <a:pPr marL="808038" marR="0" lvl="1" indent="-2190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receiver must </a:t>
            </a:r>
            <a:r>
              <a:rPr lang="en-US" sz="2800" b="0" i="1" u="none" strike="noStrike" cap="none">
                <a:solidFill>
                  <a:srgbClr val="000000"/>
                </a:solidFill>
                <a:latin typeface="Calibri"/>
                <a:ea typeface="Calibri"/>
                <a:cs typeface="Calibri"/>
                <a:sym typeface="Calibri"/>
              </a:rPr>
              <a:t>explicitly</a:t>
            </a:r>
            <a:r>
              <a:rPr lang="en-US" sz="2800" b="0" i="0" u="none" strike="noStrike" cap="none">
                <a:solidFill>
                  <a:srgbClr val="000000"/>
                </a:solidFill>
                <a:latin typeface="Calibri"/>
                <a:ea typeface="Calibri"/>
                <a:cs typeface="Calibri"/>
                <a:sym typeface="Calibri"/>
              </a:rPr>
              <a:t> include seq # of pkt being ACKed </a:t>
            </a:r>
            <a:endParaRPr/>
          </a:p>
          <a:p>
            <a:pPr marL="460375" marR="0" lvl="0" indent="-280988"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duplicate ACK at sender results in same action as NAK: </a:t>
            </a:r>
            <a:r>
              <a:rPr lang="en-US" sz="3200" b="0" i="1" u="none" strike="noStrike" cap="none">
                <a:solidFill>
                  <a:srgbClr val="000000"/>
                </a:solidFill>
                <a:latin typeface="Calibri"/>
                <a:ea typeface="Calibri"/>
                <a:cs typeface="Calibri"/>
                <a:sym typeface="Calibri"/>
              </a:rPr>
              <a:t>retransmit current pkt</a:t>
            </a:r>
            <a:endParaRPr sz="3200" b="0" i="0" u="none" strike="noStrike" cap="none">
              <a:solidFill>
                <a:srgbClr val="000000"/>
              </a:solidFill>
              <a:latin typeface="Calibri"/>
              <a:ea typeface="Calibri"/>
              <a:cs typeface="Calibri"/>
              <a:sym typeface="Calibri"/>
            </a:endParaRPr>
          </a:p>
        </p:txBody>
      </p:sp>
      <p:sp>
        <p:nvSpPr>
          <p:cNvPr id="3958" name="Google Shape;3958;p61"/>
          <p:cNvSpPr txBox="1"/>
          <p:nvPr/>
        </p:nvSpPr>
        <p:spPr>
          <a:xfrm>
            <a:off x="798690" y="4623515"/>
            <a:ext cx="906376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3200" b="0" i="0" u="none" strike="noStrike" cap="none">
                <a:solidFill>
                  <a:srgbClr val="000000"/>
                </a:solidFill>
                <a:latin typeface="Calibri"/>
                <a:ea typeface="Calibri"/>
                <a:cs typeface="Calibri"/>
                <a:sym typeface="Calibri"/>
              </a:rPr>
              <a:t>As we will see, TCP uses this approach to be NAK-free</a:t>
            </a:r>
            <a:endParaRPr/>
          </a:p>
        </p:txBody>
      </p:sp>
      <p:sp>
        <p:nvSpPr>
          <p:cNvPr id="3959" name="Google Shape;3959;p6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Google Shape;3965;p62"/>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rdt2.2: sender, receiver fragments</a:t>
            </a:r>
            <a:endParaRPr sz="4400"/>
          </a:p>
        </p:txBody>
      </p:sp>
      <p:grpSp>
        <p:nvGrpSpPr>
          <p:cNvPr id="3966" name="Google Shape;3966;p62"/>
          <p:cNvGrpSpPr/>
          <p:nvPr/>
        </p:nvGrpSpPr>
        <p:grpSpPr>
          <a:xfrm>
            <a:off x="3740933" y="1183947"/>
            <a:ext cx="6508750" cy="2841625"/>
            <a:chOff x="1529" y="780"/>
            <a:chExt cx="4100" cy="1790"/>
          </a:xfrm>
        </p:grpSpPr>
        <p:grpSp>
          <p:nvGrpSpPr>
            <p:cNvPr id="3967" name="Google Shape;3967;p62"/>
            <p:cNvGrpSpPr/>
            <p:nvPr/>
          </p:nvGrpSpPr>
          <p:grpSpPr>
            <a:xfrm>
              <a:off x="1651" y="1399"/>
              <a:ext cx="669" cy="528"/>
              <a:chOff x="1441" y="2062"/>
              <a:chExt cx="669" cy="528"/>
            </a:xfrm>
          </p:grpSpPr>
          <p:sp>
            <p:nvSpPr>
              <p:cNvPr id="3968" name="Google Shape;3968;p62"/>
              <p:cNvSpPr/>
              <p:nvPr/>
            </p:nvSpPr>
            <p:spPr>
              <a:xfrm>
                <a:off x="1483" y="2062"/>
                <a:ext cx="578" cy="528"/>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969" name="Google Shape;3969;p62"/>
              <p:cNvSpPr txBox="1"/>
              <p:nvPr/>
            </p:nvSpPr>
            <p:spPr>
              <a:xfrm>
                <a:off x="1441" y="2110"/>
                <a:ext cx="66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call 0 from above</a:t>
                </a:r>
                <a:endParaRPr sz="1400" b="0" i="0" u="none" strike="noStrike" cap="none">
                  <a:solidFill>
                    <a:srgbClr val="000000"/>
                  </a:solidFill>
                  <a:latin typeface="Times New Roman"/>
                  <a:ea typeface="Times New Roman"/>
                  <a:cs typeface="Times New Roman"/>
                  <a:sym typeface="Times New Roman"/>
                </a:endParaRPr>
              </a:p>
            </p:txBody>
          </p:sp>
        </p:grpSp>
        <p:sp>
          <p:nvSpPr>
            <p:cNvPr id="3970" name="Google Shape;3970;p62"/>
            <p:cNvSpPr txBox="1"/>
            <p:nvPr/>
          </p:nvSpPr>
          <p:spPr>
            <a:xfrm>
              <a:off x="1863" y="957"/>
              <a:ext cx="2345" cy="2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sndpkt = make_pkt(0, data, checksum)</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sp>
          <p:nvSpPr>
            <p:cNvPr id="3971" name="Google Shape;3971;p62"/>
            <p:cNvSpPr txBox="1"/>
            <p:nvPr/>
          </p:nvSpPr>
          <p:spPr>
            <a:xfrm>
              <a:off x="1871" y="780"/>
              <a:ext cx="1086" cy="1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rdt_send(data)</a:t>
              </a:r>
              <a:endParaRPr sz="1600" b="0" i="0" u="none" strike="noStrike" cap="none">
                <a:solidFill>
                  <a:srgbClr val="000000"/>
                </a:solidFill>
                <a:latin typeface="Times New Roman"/>
                <a:ea typeface="Times New Roman"/>
                <a:cs typeface="Times New Roman"/>
                <a:sym typeface="Times New Roman"/>
              </a:endParaRPr>
            </a:p>
          </p:txBody>
        </p:sp>
        <p:cxnSp>
          <p:nvCxnSpPr>
            <p:cNvPr id="3972" name="Google Shape;3972;p62"/>
            <p:cNvCxnSpPr/>
            <p:nvPr/>
          </p:nvCxnSpPr>
          <p:spPr>
            <a:xfrm>
              <a:off x="1910" y="992"/>
              <a:ext cx="2238" cy="0"/>
            </a:xfrm>
            <a:prstGeom prst="straightConnector1">
              <a:avLst/>
            </a:prstGeom>
            <a:noFill/>
            <a:ln w="28575" cap="flat" cmpd="sng">
              <a:solidFill>
                <a:srgbClr val="000000"/>
              </a:solidFill>
              <a:prstDash val="solid"/>
              <a:round/>
              <a:headEnd type="none" w="med" len="med"/>
              <a:tailEnd type="none" w="med" len="med"/>
            </a:ln>
          </p:spPr>
        </p:cxnSp>
        <p:cxnSp>
          <p:nvCxnSpPr>
            <p:cNvPr id="3973" name="Google Shape;3973;p62"/>
            <p:cNvCxnSpPr/>
            <p:nvPr/>
          </p:nvCxnSpPr>
          <p:spPr>
            <a:xfrm>
              <a:off x="1529" y="1313"/>
              <a:ext cx="264" cy="145"/>
            </a:xfrm>
            <a:prstGeom prst="straightConnector1">
              <a:avLst/>
            </a:prstGeom>
            <a:noFill/>
            <a:ln w="19050" cap="flat" cmpd="sng">
              <a:solidFill>
                <a:srgbClr val="000000"/>
              </a:solidFill>
              <a:prstDash val="dash"/>
              <a:round/>
              <a:headEnd type="none" w="med" len="med"/>
              <a:tailEnd type="triangle" w="med" len="med"/>
            </a:ln>
          </p:spPr>
        </p:cxnSp>
        <p:sp>
          <p:nvSpPr>
            <p:cNvPr id="3974" name="Google Shape;3974;p62"/>
            <p:cNvSpPr/>
            <p:nvPr/>
          </p:nvSpPr>
          <p:spPr>
            <a:xfrm rot="10800000" flipH="1">
              <a:off x="2096" y="1272"/>
              <a:ext cx="1195" cy="130"/>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975" name="Google Shape;3975;p62"/>
            <p:cNvSpPr/>
            <p:nvPr/>
          </p:nvSpPr>
          <p:spPr>
            <a:xfrm rot="-1357180">
              <a:off x="3655" y="1225"/>
              <a:ext cx="285" cy="542"/>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976" name="Google Shape;3976;p62"/>
            <p:cNvSpPr txBox="1"/>
            <p:nvPr/>
          </p:nvSpPr>
          <p:spPr>
            <a:xfrm>
              <a:off x="3978" y="1670"/>
              <a:ext cx="1338" cy="2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600"/>
                <a:buFont typeface="Arial"/>
                <a:buNone/>
              </a:pPr>
              <a:r>
                <a:rPr lang="en-US" sz="1600" b="1" i="0" u="none" strike="noStrike" cap="none">
                  <a:solidFill>
                    <a:srgbClr val="FF0000"/>
                  </a:solidFill>
                  <a:latin typeface="Arial"/>
                  <a:ea typeface="Arial"/>
                  <a:cs typeface="Arial"/>
                  <a:sym typeface="Arial"/>
                </a:rPr>
                <a:t>udt_send(sndpkt)</a:t>
              </a:r>
              <a:endParaRPr sz="1600" b="1" i="0" u="none" strike="noStrike" cap="none">
                <a:solidFill>
                  <a:srgbClr val="FF0000"/>
                </a:solidFill>
                <a:latin typeface="Times New Roman"/>
                <a:ea typeface="Times New Roman"/>
                <a:cs typeface="Times New Roman"/>
                <a:sym typeface="Times New Roman"/>
              </a:endParaRPr>
            </a:p>
          </p:txBody>
        </p:sp>
        <p:sp>
          <p:nvSpPr>
            <p:cNvPr id="3977" name="Google Shape;3977;p62"/>
            <p:cNvSpPr txBox="1"/>
            <p:nvPr/>
          </p:nvSpPr>
          <p:spPr>
            <a:xfrm>
              <a:off x="3917" y="1174"/>
              <a:ext cx="1712" cy="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corrupt(rcvpkt)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r>
                <a:rPr lang="en-US" sz="1600" b="1" i="0" u="none" strike="noStrike" cap="none">
                  <a:solidFill>
                    <a:srgbClr val="FF0000"/>
                  </a:solidFill>
                  <a:latin typeface="Arial"/>
                  <a:ea typeface="Arial"/>
                  <a:cs typeface="Arial"/>
                  <a:sym typeface="Arial"/>
                </a:rPr>
                <a:t>isACK(rcvpkt,1)</a:t>
              </a: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Times New Roman"/>
                <a:ea typeface="Times New Roman"/>
                <a:cs typeface="Times New Roman"/>
                <a:sym typeface="Times New Roman"/>
              </a:endParaRPr>
            </a:p>
          </p:txBody>
        </p:sp>
        <p:cxnSp>
          <p:nvCxnSpPr>
            <p:cNvPr id="3978" name="Google Shape;3978;p62"/>
            <p:cNvCxnSpPr/>
            <p:nvPr/>
          </p:nvCxnSpPr>
          <p:spPr>
            <a:xfrm rot="10800000" flipH="1">
              <a:off x="4043" y="1666"/>
              <a:ext cx="895" cy="1"/>
            </a:xfrm>
            <a:prstGeom prst="straightConnector1">
              <a:avLst/>
            </a:prstGeom>
            <a:noFill/>
            <a:ln w="28575" cap="flat" cmpd="sng">
              <a:solidFill>
                <a:srgbClr val="000000"/>
              </a:solidFill>
              <a:prstDash val="solid"/>
              <a:round/>
              <a:headEnd type="none" w="med" len="med"/>
              <a:tailEnd type="none" w="med" len="med"/>
            </a:ln>
          </p:spPr>
        </p:cxnSp>
        <p:sp>
          <p:nvSpPr>
            <p:cNvPr id="3979" name="Google Shape;3979;p62"/>
            <p:cNvSpPr/>
            <p:nvPr/>
          </p:nvSpPr>
          <p:spPr>
            <a:xfrm>
              <a:off x="3747" y="1792"/>
              <a:ext cx="128" cy="774"/>
            </a:xfrm>
            <a:custGeom>
              <a:avLst/>
              <a:gdLst/>
              <a:ahLst/>
              <a:cxnLst/>
              <a:rect l="l" t="t" r="r" b="b"/>
              <a:pathLst>
                <a:path w="128" h="774" extrusionOk="0">
                  <a:moveTo>
                    <a:pt x="67" y="774"/>
                  </a:moveTo>
                  <a:cubicBezTo>
                    <a:pt x="128" y="425"/>
                    <a:pt x="81" y="0"/>
                    <a:pt x="0"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980" name="Google Shape;3980;p62"/>
            <p:cNvSpPr txBox="1"/>
            <p:nvPr/>
          </p:nvSpPr>
          <p:spPr>
            <a:xfrm>
              <a:off x="3838" y="2051"/>
              <a:ext cx="1520" cy="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&amp;&amp; notcorrupt(rcvpkt)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&amp;&amp; </a:t>
              </a:r>
              <a:r>
                <a:rPr lang="en-US" sz="1600" b="1" i="0" u="none" strike="noStrike" cap="none">
                  <a:solidFill>
                    <a:srgbClr val="FF0000"/>
                  </a:solidFill>
                  <a:latin typeface="Arial"/>
                  <a:ea typeface="Arial"/>
                  <a:cs typeface="Arial"/>
                  <a:sym typeface="Arial"/>
                </a:rPr>
                <a:t>isACK(rcvpkt,0)</a:t>
              </a:r>
              <a:r>
                <a:rPr lang="en-US" sz="1000" b="0" i="0" u="none" strike="noStrike" cap="none">
                  <a:solidFill>
                    <a:srgbClr val="000000"/>
                  </a:solidFill>
                  <a:latin typeface="Arial"/>
                  <a:ea typeface="Arial"/>
                  <a:cs typeface="Arial"/>
                  <a:sym typeface="Arial"/>
                </a:rPr>
                <a:t> </a:t>
              </a:r>
              <a:endParaRPr sz="2400" b="0" i="0" u="none" strike="noStrike" cap="none">
                <a:solidFill>
                  <a:srgbClr val="000000"/>
                </a:solidFill>
                <a:latin typeface="Times New Roman"/>
                <a:ea typeface="Times New Roman"/>
                <a:cs typeface="Times New Roman"/>
                <a:sym typeface="Times New Roman"/>
              </a:endParaRPr>
            </a:p>
          </p:txBody>
        </p:sp>
        <p:cxnSp>
          <p:nvCxnSpPr>
            <p:cNvPr id="3981" name="Google Shape;3981;p62"/>
            <p:cNvCxnSpPr/>
            <p:nvPr/>
          </p:nvCxnSpPr>
          <p:spPr>
            <a:xfrm>
              <a:off x="3894" y="2570"/>
              <a:ext cx="1174" cy="0"/>
            </a:xfrm>
            <a:prstGeom prst="straightConnector1">
              <a:avLst/>
            </a:prstGeom>
            <a:noFill/>
            <a:ln w="28575" cap="flat" cmpd="sng">
              <a:solidFill>
                <a:srgbClr val="000000"/>
              </a:solidFill>
              <a:prstDash val="solid"/>
              <a:round/>
              <a:headEnd type="none" w="med" len="med"/>
              <a:tailEnd type="none" w="med" len="med"/>
            </a:ln>
          </p:spPr>
        </p:cxnSp>
        <p:grpSp>
          <p:nvGrpSpPr>
            <p:cNvPr id="3982" name="Google Shape;3982;p62"/>
            <p:cNvGrpSpPr/>
            <p:nvPr/>
          </p:nvGrpSpPr>
          <p:grpSpPr>
            <a:xfrm>
              <a:off x="3135" y="1365"/>
              <a:ext cx="669" cy="528"/>
              <a:chOff x="1441" y="2062"/>
              <a:chExt cx="669" cy="528"/>
            </a:xfrm>
          </p:grpSpPr>
          <p:sp>
            <p:nvSpPr>
              <p:cNvPr id="3983" name="Google Shape;3983;p62"/>
              <p:cNvSpPr/>
              <p:nvPr/>
            </p:nvSpPr>
            <p:spPr>
              <a:xfrm>
                <a:off x="1483" y="2062"/>
                <a:ext cx="578" cy="528"/>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984" name="Google Shape;3984;p62"/>
              <p:cNvSpPr txBox="1"/>
              <p:nvPr/>
            </p:nvSpPr>
            <p:spPr>
              <a:xfrm>
                <a:off x="1441" y="2110"/>
                <a:ext cx="66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ACK</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Times New Roman"/>
                  <a:ea typeface="Times New Roman"/>
                  <a:cs typeface="Times New Roman"/>
                  <a:sym typeface="Times New Roman"/>
                </a:endParaRPr>
              </a:p>
            </p:txBody>
          </p:sp>
        </p:grpSp>
        <p:sp>
          <p:nvSpPr>
            <p:cNvPr id="3985" name="Google Shape;3985;p62"/>
            <p:cNvSpPr txBox="1"/>
            <p:nvPr/>
          </p:nvSpPr>
          <p:spPr>
            <a:xfrm>
              <a:off x="2363" y="1810"/>
              <a:ext cx="935" cy="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a:buNone/>
              </a:pPr>
              <a:r>
                <a:rPr lang="en-US" sz="2000" b="0" i="0" u="none" strike="noStrike" cap="none">
                  <a:solidFill>
                    <a:srgbClr val="000099"/>
                  </a:solidFill>
                  <a:latin typeface="Tahoma"/>
                  <a:ea typeface="Tahoma"/>
                  <a:cs typeface="Tahoma"/>
                  <a:sym typeface="Tahoma"/>
                </a:rPr>
                <a:t>sender FSM</a:t>
              </a:r>
              <a:endParaRPr/>
            </a:p>
            <a:p>
              <a:pPr marL="0" marR="0" lvl="0" indent="0" algn="ctr" rtl="0">
                <a:lnSpc>
                  <a:spcPct val="100000"/>
                </a:lnSpc>
                <a:spcBef>
                  <a:spcPts val="0"/>
                </a:spcBef>
                <a:spcAft>
                  <a:spcPts val="0"/>
                </a:spcAft>
                <a:buClr>
                  <a:srgbClr val="000099"/>
                </a:buClr>
                <a:buSzPts val="2000"/>
                <a:buFont typeface="Tahoma"/>
                <a:buNone/>
              </a:pPr>
              <a:r>
                <a:rPr lang="en-US" sz="2000" b="0" i="0" u="none" strike="noStrike" cap="none">
                  <a:solidFill>
                    <a:srgbClr val="000099"/>
                  </a:solidFill>
                  <a:latin typeface="Tahoma"/>
                  <a:ea typeface="Tahoma"/>
                  <a:cs typeface="Tahoma"/>
                  <a:sym typeface="Tahoma"/>
                </a:rPr>
                <a:t>fragment</a:t>
              </a:r>
              <a:endParaRPr/>
            </a:p>
          </p:txBody>
        </p:sp>
      </p:grpSp>
      <p:cxnSp>
        <p:nvCxnSpPr>
          <p:cNvPr id="3986" name="Google Shape;3986;p62"/>
          <p:cNvCxnSpPr/>
          <p:nvPr/>
        </p:nvCxnSpPr>
        <p:spPr>
          <a:xfrm>
            <a:off x="1978808" y="2549197"/>
            <a:ext cx="7883525" cy="2757488"/>
          </a:xfrm>
          <a:prstGeom prst="straightConnector1">
            <a:avLst/>
          </a:prstGeom>
          <a:noFill/>
          <a:ln w="9525" cap="flat" cmpd="sng">
            <a:solidFill>
              <a:srgbClr val="000000"/>
            </a:solidFill>
            <a:prstDash val="dot"/>
            <a:round/>
            <a:headEnd type="none" w="med" len="med"/>
            <a:tailEnd type="none" w="med" len="med"/>
          </a:ln>
        </p:spPr>
      </p:cxnSp>
      <p:grpSp>
        <p:nvGrpSpPr>
          <p:cNvPr id="3987" name="Google Shape;3987;p62"/>
          <p:cNvGrpSpPr/>
          <p:nvPr/>
        </p:nvGrpSpPr>
        <p:grpSpPr>
          <a:xfrm>
            <a:off x="1313645" y="3769985"/>
            <a:ext cx="7234238" cy="2535237"/>
            <a:chOff x="0" y="2409"/>
            <a:chExt cx="4557" cy="1597"/>
          </a:xfrm>
        </p:grpSpPr>
        <p:sp>
          <p:nvSpPr>
            <p:cNvPr id="3988" name="Google Shape;3988;p62"/>
            <p:cNvSpPr txBox="1"/>
            <p:nvPr/>
          </p:nvSpPr>
          <p:spPr>
            <a:xfrm>
              <a:off x="1849" y="3217"/>
              <a:ext cx="2482" cy="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notcorrupt(rcvpkt)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&amp;&amp; has_seq1(rcvpkt) </a:t>
              </a:r>
              <a:endParaRPr sz="1600" b="0" i="0" u="none" strike="noStrike" cap="none">
                <a:solidFill>
                  <a:srgbClr val="000000"/>
                </a:solidFill>
                <a:latin typeface="Times New Roman"/>
                <a:ea typeface="Times New Roman"/>
                <a:cs typeface="Times New Roman"/>
                <a:sym typeface="Times New Roman"/>
              </a:endParaRPr>
            </a:p>
          </p:txBody>
        </p:sp>
        <p:sp>
          <p:nvSpPr>
            <p:cNvPr id="3989" name="Google Shape;3989;p62"/>
            <p:cNvSpPr txBox="1"/>
            <p:nvPr/>
          </p:nvSpPr>
          <p:spPr>
            <a:xfrm>
              <a:off x="1829" y="3568"/>
              <a:ext cx="2630" cy="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extract(rcvpkt,data)</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deliver_data(data)</a:t>
              </a:r>
              <a:endParaRPr/>
            </a:p>
            <a:p>
              <a:pPr marL="0" marR="0" lvl="0" indent="0" algn="l" rtl="0">
                <a:lnSpc>
                  <a:spcPct val="100000"/>
                </a:lnSpc>
                <a:spcBef>
                  <a:spcPts val="0"/>
                </a:spcBef>
                <a:spcAft>
                  <a:spcPts val="0"/>
                </a:spcAft>
                <a:buClr>
                  <a:srgbClr val="FF0000"/>
                </a:buClr>
                <a:buSzPts val="1600"/>
                <a:buFont typeface="Arial"/>
                <a:buNone/>
              </a:pPr>
              <a:r>
                <a:rPr lang="en-US" sz="1600" b="1" i="0" u="none" strike="noStrike" cap="none">
                  <a:solidFill>
                    <a:srgbClr val="FF0000"/>
                  </a:solidFill>
                  <a:latin typeface="Arial"/>
                  <a:ea typeface="Arial"/>
                  <a:cs typeface="Arial"/>
                  <a:sym typeface="Arial"/>
                </a:rPr>
                <a:t>sndpkt = make_pkt(ACK1, chksum)</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udt_send(sndpkt)</a:t>
              </a:r>
              <a:endParaRPr sz="1600" b="0" i="0" u="none" strike="noStrike" cap="none">
                <a:solidFill>
                  <a:srgbClr val="000000"/>
                </a:solidFill>
                <a:latin typeface="Times New Roman"/>
                <a:ea typeface="Times New Roman"/>
                <a:cs typeface="Times New Roman"/>
                <a:sym typeface="Times New Roman"/>
              </a:endParaRPr>
            </a:p>
          </p:txBody>
        </p:sp>
        <p:grpSp>
          <p:nvGrpSpPr>
            <p:cNvPr id="3990" name="Google Shape;3990;p62"/>
            <p:cNvGrpSpPr/>
            <p:nvPr/>
          </p:nvGrpSpPr>
          <p:grpSpPr>
            <a:xfrm>
              <a:off x="0" y="2409"/>
              <a:ext cx="3510" cy="1168"/>
              <a:chOff x="0" y="2409"/>
              <a:chExt cx="3510" cy="1168"/>
            </a:xfrm>
          </p:grpSpPr>
          <p:grpSp>
            <p:nvGrpSpPr>
              <p:cNvPr id="3991" name="Google Shape;3991;p62"/>
              <p:cNvGrpSpPr/>
              <p:nvPr/>
            </p:nvGrpSpPr>
            <p:grpSpPr>
              <a:xfrm>
                <a:off x="1529" y="2687"/>
                <a:ext cx="534" cy="501"/>
                <a:chOff x="3570" y="3063"/>
                <a:chExt cx="534" cy="501"/>
              </a:xfrm>
            </p:grpSpPr>
            <p:sp>
              <p:nvSpPr>
                <p:cNvPr id="3992" name="Google Shape;3992;p62"/>
                <p:cNvSpPr/>
                <p:nvPr/>
              </p:nvSpPr>
              <p:spPr>
                <a:xfrm>
                  <a:off x="3570" y="3063"/>
                  <a:ext cx="534" cy="501"/>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3993" name="Google Shape;3993;p62"/>
                <p:cNvSpPr txBox="1"/>
                <p:nvPr/>
              </p:nvSpPr>
              <p:spPr>
                <a:xfrm>
                  <a:off x="3597" y="3085"/>
                  <a:ext cx="504"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from below</a:t>
                  </a:r>
                  <a:endParaRPr sz="1400" b="0" i="0" u="none" strike="noStrike" cap="none">
                    <a:solidFill>
                      <a:srgbClr val="000000"/>
                    </a:solidFill>
                    <a:latin typeface="Times New Roman"/>
                    <a:ea typeface="Times New Roman"/>
                    <a:cs typeface="Times New Roman"/>
                    <a:sym typeface="Times New Roman"/>
                  </a:endParaRPr>
                </a:p>
              </p:txBody>
            </p:sp>
          </p:grpSp>
          <p:sp>
            <p:nvSpPr>
              <p:cNvPr id="3994" name="Google Shape;3994;p62"/>
              <p:cNvSpPr/>
              <p:nvPr/>
            </p:nvSpPr>
            <p:spPr>
              <a:xfrm>
                <a:off x="1925" y="2618"/>
                <a:ext cx="520" cy="117"/>
              </a:xfrm>
              <a:custGeom>
                <a:avLst/>
                <a:gdLst/>
                <a:ahLst/>
                <a:cxnLst/>
                <a:rect l="l" t="t" r="r" b="b"/>
                <a:pathLst>
                  <a:path w="520" h="117" extrusionOk="0">
                    <a:moveTo>
                      <a:pt x="0" y="117"/>
                    </a:moveTo>
                    <a:cubicBezTo>
                      <a:pt x="136" y="17"/>
                      <a:pt x="276" y="0"/>
                      <a:pt x="520" y="17"/>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3995" name="Google Shape;3995;p62"/>
              <p:cNvSpPr/>
              <p:nvPr/>
            </p:nvSpPr>
            <p:spPr>
              <a:xfrm>
                <a:off x="1996" y="3125"/>
                <a:ext cx="1514" cy="130"/>
              </a:xfrm>
              <a:custGeom>
                <a:avLst/>
                <a:gdLst/>
                <a:ahLst/>
                <a:cxnLst/>
                <a:rect l="l" t="t" r="r" b="b"/>
                <a:pathLst>
                  <a:path w="1514" h="130" extrusionOk="0">
                    <a:moveTo>
                      <a:pt x="0" y="0"/>
                    </a:moveTo>
                    <a:cubicBezTo>
                      <a:pt x="266" y="130"/>
                      <a:pt x="1322" y="113"/>
                      <a:pt x="1514" y="17"/>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3996" name="Google Shape;3996;p62"/>
              <p:cNvCxnSpPr/>
              <p:nvPr/>
            </p:nvCxnSpPr>
            <p:spPr>
              <a:xfrm>
                <a:off x="1919" y="3577"/>
                <a:ext cx="1206" cy="0"/>
              </a:xfrm>
              <a:prstGeom prst="straightConnector1">
                <a:avLst/>
              </a:prstGeom>
              <a:noFill/>
              <a:ln w="28575" cap="flat" cmpd="sng">
                <a:solidFill>
                  <a:srgbClr val="000000"/>
                </a:solidFill>
                <a:prstDash val="solid"/>
                <a:round/>
                <a:headEnd type="none" w="med" len="med"/>
                <a:tailEnd type="none" w="med" len="med"/>
              </a:ln>
            </p:spPr>
          </p:cxnSp>
          <p:sp>
            <p:nvSpPr>
              <p:cNvPr id="3997" name="Google Shape;3997;p62"/>
              <p:cNvSpPr/>
              <p:nvPr/>
            </p:nvSpPr>
            <p:spPr>
              <a:xfrm flipH="1">
                <a:off x="1237" y="2468"/>
                <a:ext cx="309" cy="856"/>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3998" name="Google Shape;3998;p62"/>
              <p:cNvCxnSpPr/>
              <p:nvPr/>
            </p:nvCxnSpPr>
            <p:spPr>
              <a:xfrm>
                <a:off x="57" y="2936"/>
                <a:ext cx="1212" cy="0"/>
              </a:xfrm>
              <a:prstGeom prst="straightConnector1">
                <a:avLst/>
              </a:prstGeom>
              <a:noFill/>
              <a:ln w="28575" cap="flat" cmpd="sng">
                <a:solidFill>
                  <a:srgbClr val="000000"/>
                </a:solidFill>
                <a:prstDash val="solid"/>
                <a:round/>
                <a:headEnd type="none" w="med" len="med"/>
                <a:tailEnd type="none" w="med" len="med"/>
              </a:ln>
            </p:spPr>
          </p:cxnSp>
          <p:sp>
            <p:nvSpPr>
              <p:cNvPr id="3999" name="Google Shape;3999;p62"/>
              <p:cNvSpPr txBox="1"/>
              <p:nvPr/>
            </p:nvSpPr>
            <p:spPr>
              <a:xfrm>
                <a:off x="6" y="2409"/>
                <a:ext cx="1487" cy="40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rdt_rcv(rcvpkt) &amp;&amp;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(corrupt(rcvpkt) ||</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r>
                  <a:rPr lang="en-US" sz="1600" b="1" i="0" u="none" strike="noStrike" cap="none">
                    <a:solidFill>
                      <a:srgbClr val="FF0000"/>
                    </a:solidFill>
                    <a:latin typeface="Arial"/>
                    <a:ea typeface="Arial"/>
                    <a:cs typeface="Arial"/>
                    <a:sym typeface="Arial"/>
                  </a:rPr>
                  <a:t>has_seq1(rcvpkt))</a:t>
                </a:r>
                <a:endParaRPr sz="1600" b="1" i="0" u="none" strike="noStrike" cap="none">
                  <a:solidFill>
                    <a:srgbClr val="FF0000"/>
                  </a:solidFill>
                  <a:latin typeface="Times New Roman"/>
                  <a:ea typeface="Times New Roman"/>
                  <a:cs typeface="Times New Roman"/>
                  <a:sym typeface="Times New Roman"/>
                </a:endParaRPr>
              </a:p>
            </p:txBody>
          </p:sp>
          <p:sp>
            <p:nvSpPr>
              <p:cNvPr id="4000" name="Google Shape;4000;p62"/>
              <p:cNvSpPr txBox="1"/>
              <p:nvPr/>
            </p:nvSpPr>
            <p:spPr>
              <a:xfrm>
                <a:off x="0" y="2954"/>
                <a:ext cx="1284" cy="25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600"/>
                  <a:buFont typeface="Arial"/>
                  <a:buNone/>
                </a:pPr>
                <a:r>
                  <a:rPr lang="en-US" sz="1600" b="1" i="0" u="none" strike="noStrike" cap="none">
                    <a:solidFill>
                      <a:srgbClr val="FF0000"/>
                    </a:solidFill>
                    <a:latin typeface="Arial"/>
                    <a:ea typeface="Arial"/>
                    <a:cs typeface="Arial"/>
                    <a:sym typeface="Arial"/>
                  </a:rPr>
                  <a:t>udt_send(sndpkt)</a:t>
                </a:r>
                <a:endParaRPr sz="1600" b="1" i="0" u="none" strike="noStrike" cap="none">
                  <a:solidFill>
                    <a:srgbClr val="FF0000"/>
                  </a:solidFill>
                  <a:latin typeface="Times New Roman"/>
                  <a:ea typeface="Times New Roman"/>
                  <a:cs typeface="Times New Roman"/>
                  <a:sym typeface="Times New Roman"/>
                </a:endParaRPr>
              </a:p>
            </p:txBody>
          </p:sp>
          <p:sp>
            <p:nvSpPr>
              <p:cNvPr id="4001" name="Google Shape;4001;p62"/>
              <p:cNvSpPr txBox="1"/>
              <p:nvPr/>
            </p:nvSpPr>
            <p:spPr>
              <a:xfrm>
                <a:off x="2166" y="2709"/>
                <a:ext cx="1020" cy="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a:buNone/>
                </a:pPr>
                <a:r>
                  <a:rPr lang="en-US" sz="2000" b="0" i="0" u="none" strike="noStrike" cap="none">
                    <a:solidFill>
                      <a:srgbClr val="000099"/>
                    </a:solidFill>
                    <a:latin typeface="Tahoma"/>
                    <a:ea typeface="Tahoma"/>
                    <a:cs typeface="Tahoma"/>
                    <a:sym typeface="Tahoma"/>
                  </a:rPr>
                  <a:t>receiver FSM</a:t>
                </a:r>
                <a:endParaRPr/>
              </a:p>
              <a:p>
                <a:pPr marL="0" marR="0" lvl="0" indent="0" algn="ctr" rtl="0">
                  <a:lnSpc>
                    <a:spcPct val="100000"/>
                  </a:lnSpc>
                  <a:spcBef>
                    <a:spcPts val="0"/>
                  </a:spcBef>
                  <a:spcAft>
                    <a:spcPts val="0"/>
                  </a:spcAft>
                  <a:buClr>
                    <a:srgbClr val="000099"/>
                  </a:buClr>
                  <a:buSzPts val="2000"/>
                  <a:buFont typeface="Tahoma"/>
                  <a:buNone/>
                </a:pPr>
                <a:r>
                  <a:rPr lang="en-US" sz="2000" b="0" i="0" u="none" strike="noStrike" cap="none">
                    <a:solidFill>
                      <a:srgbClr val="000099"/>
                    </a:solidFill>
                    <a:latin typeface="Tahoma"/>
                    <a:ea typeface="Tahoma"/>
                    <a:cs typeface="Tahoma"/>
                    <a:sym typeface="Tahoma"/>
                  </a:rPr>
                  <a:t>fragment</a:t>
                </a:r>
                <a:endParaRPr/>
              </a:p>
            </p:txBody>
          </p:sp>
        </p:grpSp>
        <p:sp>
          <p:nvSpPr>
            <p:cNvPr id="4002" name="Google Shape;4002;p62"/>
            <p:cNvSpPr txBox="1"/>
            <p:nvPr/>
          </p:nvSpPr>
          <p:spPr>
            <a:xfrm>
              <a:off x="4318" y="2585"/>
              <a:ext cx="239"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grpSp>
      <p:sp>
        <p:nvSpPr>
          <p:cNvPr id="4003" name="Google Shape;4003;p6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08"/>
        <p:cNvGrpSpPr/>
        <p:nvPr/>
      </p:nvGrpSpPr>
      <p:grpSpPr>
        <a:xfrm>
          <a:off x="0" y="0"/>
          <a:ext cx="0" cy="0"/>
          <a:chOff x="0" y="0"/>
          <a:chExt cx="0" cy="0"/>
        </a:xfrm>
      </p:grpSpPr>
      <p:sp>
        <p:nvSpPr>
          <p:cNvPr id="4009" name="Google Shape;4009;p6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rdt3.0: channels with errors </a:t>
            </a:r>
            <a:r>
              <a:rPr lang="en-US" i="1"/>
              <a:t>and</a:t>
            </a:r>
            <a:r>
              <a:rPr lang="en-US"/>
              <a:t> loss</a:t>
            </a:r>
            <a:endParaRPr sz="4000"/>
          </a:p>
        </p:txBody>
      </p:sp>
      <p:sp>
        <p:nvSpPr>
          <p:cNvPr id="4010" name="Google Shape;4010;p63"/>
          <p:cNvSpPr txBox="1"/>
          <p:nvPr/>
        </p:nvSpPr>
        <p:spPr>
          <a:xfrm>
            <a:off x="700825" y="1291107"/>
            <a:ext cx="10533232" cy="4648200"/>
          </a:xfrm>
          <a:prstGeom prst="rect">
            <a:avLst/>
          </a:prstGeom>
          <a:noFill/>
          <a:ln>
            <a:noFill/>
          </a:ln>
        </p:spPr>
        <p:txBody>
          <a:bodyPr spcFirstLastPara="1" wrap="square" lIns="91425" tIns="45700" rIns="91425" bIns="45700" anchor="t" anchorCtr="0">
            <a:normAutofit/>
          </a:bodyPr>
          <a:lstStyle/>
          <a:p>
            <a:pPr marL="114300" marR="0" lvl="0" indent="-12700"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C0000"/>
                </a:solidFill>
                <a:latin typeface="Calibri"/>
                <a:ea typeface="Calibri"/>
                <a:cs typeface="Calibri"/>
                <a:sym typeface="Calibri"/>
              </a:rPr>
              <a:t>New channel assumption:</a:t>
            </a:r>
            <a:r>
              <a:rPr lang="en-US" sz="3200" b="0" i="1" u="none" strike="noStrike" cap="none">
                <a:solidFill>
                  <a:srgbClr val="0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underlying channel can also </a:t>
            </a:r>
            <a:r>
              <a:rPr lang="en-US" sz="3200" b="0" i="1" u="none" strike="noStrike" cap="none">
                <a:solidFill>
                  <a:srgbClr val="000000"/>
                </a:solidFill>
                <a:latin typeface="Calibri"/>
                <a:ea typeface="Calibri"/>
                <a:cs typeface="Calibri"/>
                <a:sym typeface="Calibri"/>
              </a:rPr>
              <a:t>lose</a:t>
            </a:r>
            <a:r>
              <a:rPr lang="en-US" sz="3200" b="0" i="0" u="none" strike="noStrike" cap="none">
                <a:solidFill>
                  <a:srgbClr val="000000"/>
                </a:solidFill>
                <a:latin typeface="Calibri"/>
                <a:ea typeface="Calibri"/>
                <a:cs typeface="Calibri"/>
                <a:sym typeface="Calibri"/>
              </a:rPr>
              <a:t> packets (data, ACKs)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checksum, sequence #s, ACKs, retransmissions will be of help … but not quite enough</a:t>
            </a:r>
            <a:endParaRPr/>
          </a:p>
        </p:txBody>
      </p:sp>
      <p:sp>
        <p:nvSpPr>
          <p:cNvPr id="4011" name="Google Shape;4011;p63"/>
          <p:cNvSpPr txBox="1"/>
          <p:nvPr/>
        </p:nvSpPr>
        <p:spPr>
          <a:xfrm>
            <a:off x="1351723" y="4023238"/>
            <a:ext cx="9435547" cy="1323439"/>
          </a:xfrm>
          <a:prstGeom prst="rect">
            <a:avLst/>
          </a:prstGeom>
          <a:noFill/>
          <a:ln>
            <a:noFill/>
          </a:ln>
        </p:spPr>
        <p:txBody>
          <a:bodyPr spcFirstLastPara="1" wrap="square" lIns="91425" tIns="45700" rIns="91425" bIns="45700" anchor="t" anchorCtr="0">
            <a:spAutoFit/>
          </a:bodyPr>
          <a:lstStyle/>
          <a:p>
            <a:pPr marL="581025" marR="0" lvl="0" indent="-568325" algn="ctr" rtl="0">
              <a:lnSpc>
                <a:spcPct val="100000"/>
              </a:lnSpc>
              <a:spcBef>
                <a:spcPts val="0"/>
              </a:spcBef>
              <a:spcAft>
                <a:spcPts val="0"/>
              </a:spcAft>
              <a:buClr>
                <a:srgbClr val="C00000"/>
              </a:buClr>
              <a:buSzPts val="4000"/>
              <a:buFont typeface="Calibri"/>
              <a:buNone/>
            </a:pPr>
            <a:r>
              <a:rPr lang="en-US" sz="4000" b="0" i="1" u="none" strike="noStrike" cap="none">
                <a:solidFill>
                  <a:srgbClr val="C00000"/>
                </a:solidFill>
                <a:latin typeface="Calibri"/>
                <a:ea typeface="Calibri"/>
                <a:cs typeface="Calibri"/>
                <a:sym typeface="Calibri"/>
              </a:rPr>
              <a:t>Q: </a:t>
            </a:r>
            <a:r>
              <a:rPr lang="en-US" sz="4000" b="0" i="0" u="none" strike="noStrike" cap="none">
                <a:solidFill>
                  <a:srgbClr val="000000"/>
                </a:solidFill>
                <a:latin typeface="Calibri"/>
                <a:ea typeface="Calibri"/>
                <a:cs typeface="Calibri"/>
                <a:sym typeface="Calibri"/>
              </a:rPr>
              <a:t>How do </a:t>
            </a:r>
            <a:r>
              <a:rPr lang="en-US" sz="4000" b="0" i="1" u="none" strike="noStrike" cap="none">
                <a:solidFill>
                  <a:srgbClr val="000000"/>
                </a:solidFill>
                <a:latin typeface="Calibri"/>
                <a:ea typeface="Calibri"/>
                <a:cs typeface="Calibri"/>
                <a:sym typeface="Calibri"/>
              </a:rPr>
              <a:t>humans</a:t>
            </a:r>
            <a:r>
              <a:rPr lang="en-US" sz="4000" b="0" i="0" u="none" strike="noStrike" cap="none">
                <a:solidFill>
                  <a:srgbClr val="000000"/>
                </a:solidFill>
                <a:latin typeface="Calibri"/>
                <a:ea typeface="Calibri"/>
                <a:cs typeface="Calibri"/>
                <a:sym typeface="Calibri"/>
              </a:rPr>
              <a:t> handle lost sender-to-receiver words in conversation?</a:t>
            </a:r>
            <a:endParaRPr/>
          </a:p>
        </p:txBody>
      </p:sp>
      <p:sp>
        <p:nvSpPr>
          <p:cNvPr id="4012" name="Google Shape;4012;p6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1"/>
                                        </p:tgtEl>
                                        <p:attrNameLst>
                                          <p:attrName>style.visibility</p:attrName>
                                        </p:attrNameLst>
                                      </p:cBhvr>
                                      <p:to>
                                        <p:strVal val="visible"/>
                                      </p:to>
                                    </p:set>
                                    <p:animEffect transition="in" filter="fade">
                                      <p:cBhvr>
                                        <p:cTn id="7" dur="500"/>
                                        <p:tgtEl>
                                          <p:spTgt spid="4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17"/>
        <p:cNvGrpSpPr/>
        <p:nvPr/>
      </p:nvGrpSpPr>
      <p:grpSpPr>
        <a:xfrm>
          <a:off x="0" y="0"/>
          <a:ext cx="0" cy="0"/>
          <a:chOff x="0" y="0"/>
          <a:chExt cx="0" cy="0"/>
        </a:xfrm>
      </p:grpSpPr>
      <p:sp>
        <p:nvSpPr>
          <p:cNvPr id="4018" name="Google Shape;4018;p6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rdt3.0: channels with errors </a:t>
            </a:r>
            <a:r>
              <a:rPr lang="en-US" i="1"/>
              <a:t>and</a:t>
            </a:r>
            <a:r>
              <a:rPr lang="en-US"/>
              <a:t> loss</a:t>
            </a:r>
            <a:endParaRPr sz="4000"/>
          </a:p>
        </p:txBody>
      </p:sp>
      <p:sp>
        <p:nvSpPr>
          <p:cNvPr id="4019" name="Google Shape;4019;p64"/>
          <p:cNvSpPr txBox="1"/>
          <p:nvPr/>
        </p:nvSpPr>
        <p:spPr>
          <a:xfrm>
            <a:off x="751114" y="1355502"/>
            <a:ext cx="10924659" cy="5074708"/>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C0000"/>
                </a:solidFill>
                <a:latin typeface="Calibri"/>
                <a:ea typeface="Calibri"/>
                <a:cs typeface="Calibri"/>
                <a:sym typeface="Calibri"/>
              </a:rPr>
              <a:t>Approach:</a:t>
            </a:r>
            <a:r>
              <a:rPr lang="en-US" sz="3200" b="0" i="1" u="none" strike="noStrike" cap="none">
                <a:solidFill>
                  <a:srgbClr val="0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sender waits “reasonable” amount of time for ACK </a:t>
            </a:r>
            <a:endParaRPr/>
          </a:p>
          <a:p>
            <a:pPr marL="406400" marR="0" lvl="0" indent="-341313" algn="l" rtl="0">
              <a:lnSpc>
                <a:spcPct val="80000"/>
              </a:lnSpc>
              <a:spcBef>
                <a:spcPts val="12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retransmits if no ACK received in this time</a:t>
            </a:r>
            <a:endParaRPr/>
          </a:p>
          <a:p>
            <a:pPr marL="406400" marR="0" lvl="0" indent="-341313" algn="l" rtl="0">
              <a:lnSpc>
                <a:spcPct val="70000"/>
              </a:lnSpc>
              <a:spcBef>
                <a:spcPts val="12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if pkt (or ACK) just delayed (not lost):</a:t>
            </a:r>
            <a:endParaRPr/>
          </a:p>
          <a:p>
            <a:pPr marL="747713" marR="0" lvl="2" indent="-374650" algn="l" rtl="0">
              <a:lnSpc>
                <a:spcPct val="90000"/>
              </a:lnSpc>
              <a:spcBef>
                <a:spcPts val="12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retransmission will be  duplicate, but seq #s already handles this!</a:t>
            </a:r>
            <a:endParaRPr/>
          </a:p>
          <a:p>
            <a:pPr marL="747713" marR="0" lvl="2" indent="-374650" algn="l" rtl="0">
              <a:lnSpc>
                <a:spcPct val="90000"/>
              </a:lnSpc>
              <a:spcBef>
                <a:spcPts val="12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receiver must specify seq # of packet being ACKed</a:t>
            </a:r>
            <a:endParaRPr sz="2800" b="0" i="0" u="none" strike="noStrike" cap="none">
              <a:solidFill>
                <a:srgbClr val="000000"/>
              </a:solidFill>
              <a:latin typeface="Calibri"/>
              <a:ea typeface="Calibri"/>
              <a:cs typeface="Calibri"/>
              <a:sym typeface="Calibri"/>
            </a:endParaRPr>
          </a:p>
        </p:txBody>
      </p:sp>
      <p:grpSp>
        <p:nvGrpSpPr>
          <p:cNvPr id="4020" name="Google Shape;4020;p64"/>
          <p:cNvGrpSpPr/>
          <p:nvPr/>
        </p:nvGrpSpPr>
        <p:grpSpPr>
          <a:xfrm>
            <a:off x="3852654" y="4876800"/>
            <a:ext cx="3484723" cy="1905000"/>
            <a:chOff x="3667124" y="4359729"/>
            <a:chExt cx="3484723" cy="1905000"/>
          </a:xfrm>
        </p:grpSpPr>
        <p:pic>
          <p:nvPicPr>
            <p:cNvPr id="4021" name="Google Shape;4021;p64" descr="Image result for red alarm clock"/>
            <p:cNvPicPr preferRelativeResize="0"/>
            <p:nvPr/>
          </p:nvPicPr>
          <p:blipFill rotWithShape="1">
            <a:blip r:embed="rId3">
              <a:alphaModFix/>
            </a:blip>
            <a:srcRect/>
            <a:stretch/>
          </p:blipFill>
          <p:spPr>
            <a:xfrm>
              <a:off x="3667124" y="4359729"/>
              <a:ext cx="3381375" cy="1905000"/>
            </a:xfrm>
            <a:prstGeom prst="rect">
              <a:avLst/>
            </a:prstGeom>
            <a:noFill/>
            <a:ln>
              <a:noFill/>
            </a:ln>
          </p:spPr>
        </p:pic>
        <p:sp>
          <p:nvSpPr>
            <p:cNvPr id="4022" name="Google Shape;4022;p64"/>
            <p:cNvSpPr txBox="1"/>
            <p:nvPr/>
          </p:nvSpPr>
          <p:spPr>
            <a:xfrm>
              <a:off x="5932303" y="4757575"/>
              <a:ext cx="1219544" cy="370396"/>
            </a:xfrm>
            <a:prstGeom prst="rect">
              <a:avLst/>
            </a:prstGeom>
            <a:noFill/>
            <a:ln>
              <a:noFill/>
            </a:ln>
          </p:spPr>
          <p:txBody>
            <a:bodyPr spcFirstLastPara="1" wrap="square" lIns="91425" tIns="45700" rIns="91425" bIns="45700" anchor="t" anchorCtr="0">
              <a:spAutoFit/>
            </a:bodyPr>
            <a:lstStyle/>
            <a:p>
              <a:pPr marL="0" marR="0" lvl="0" indent="0" algn="l" rtl="0">
                <a:lnSpc>
                  <a:spcPct val="75000"/>
                </a:lnSpc>
                <a:spcBef>
                  <a:spcPts val="0"/>
                </a:spcBef>
                <a:spcAft>
                  <a:spcPts val="0"/>
                </a:spcAft>
                <a:buClr>
                  <a:srgbClr val="C00000"/>
                </a:buClr>
                <a:buSzPts val="2400"/>
                <a:buFont typeface="Tahoma"/>
                <a:buNone/>
              </a:pPr>
              <a:r>
                <a:rPr lang="en-US" sz="2400" b="0" i="1" u="none" strike="noStrike" cap="none">
                  <a:solidFill>
                    <a:srgbClr val="C00000"/>
                  </a:solidFill>
                  <a:latin typeface="Tahoma"/>
                  <a:ea typeface="Tahoma"/>
                  <a:cs typeface="Tahoma"/>
                  <a:sym typeface="Tahoma"/>
                </a:rPr>
                <a:t>timeout</a:t>
              </a:r>
              <a:endParaRPr/>
            </a:p>
          </p:txBody>
        </p:sp>
      </p:grpSp>
      <p:sp>
        <p:nvSpPr>
          <p:cNvPr id="4023" name="Google Shape;4023;p64"/>
          <p:cNvSpPr txBox="1"/>
          <p:nvPr/>
        </p:nvSpPr>
        <p:spPr>
          <a:xfrm>
            <a:off x="808619" y="4059181"/>
            <a:ext cx="10924659" cy="1016402"/>
          </a:xfrm>
          <a:prstGeom prst="rect">
            <a:avLst/>
          </a:prstGeom>
          <a:noFill/>
          <a:ln>
            <a:noFill/>
          </a:ln>
        </p:spPr>
        <p:txBody>
          <a:bodyPr spcFirstLastPara="1" wrap="square" lIns="91425" tIns="45700" rIns="91425" bIns="45700" anchor="t" anchorCtr="0">
            <a:normAutofit lnSpcReduction="10000"/>
          </a:bodyPr>
          <a:lstStyle/>
          <a:p>
            <a:pPr marL="406400" marR="0" lvl="0" indent="-341313" algn="l" rtl="0">
              <a:lnSpc>
                <a:spcPct val="10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use countdown timer to interrupt after “reasonable” amount of time</a:t>
            </a:r>
            <a:endParaRPr/>
          </a:p>
        </p:txBody>
      </p:sp>
      <p:sp>
        <p:nvSpPr>
          <p:cNvPr id="4024" name="Google Shape;4024;p6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3"/>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4023">
                                            <p:txEl>
                                              <p:pRg st="0" end="0"/>
                                            </p:txEl>
                                          </p:spTgt>
                                        </p:tgtEl>
                                        <p:attrNameLst>
                                          <p:attrName>style.visibility</p:attrName>
                                        </p:attrNameLst>
                                      </p:cBhvr>
                                      <p:to>
                                        <p:strVal val="visible"/>
                                      </p:to>
                                    </p:set>
                                    <p:animEffect transition="in" filter="fade">
                                      <p:cBhvr>
                                        <p:cTn id="13" dur="500"/>
                                        <p:tgtEl>
                                          <p:spTgt spid="402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020"/>
                                        </p:tgtEl>
                                        <p:attrNameLst>
                                          <p:attrName>style.visibility</p:attrName>
                                        </p:attrNameLst>
                                      </p:cBhvr>
                                      <p:to>
                                        <p:strVal val="visible"/>
                                      </p:to>
                                    </p:set>
                                    <p:animEffect transition="in" filter="fade">
                                      <p:cBhvr>
                                        <p:cTn id="16" dur="500"/>
                                        <p:tgtEl>
                                          <p:spTgt spid="4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a:buNone/>
            </a:pPr>
            <a:r>
              <a:rPr lang="en-US"/>
              <a:t>Transport vs. network layer services and protocols</a:t>
            </a:r>
            <a:endParaRPr/>
          </a:p>
        </p:txBody>
      </p:sp>
      <p:sp>
        <p:nvSpPr>
          <p:cNvPr id="585" name="Google Shape;585;p11"/>
          <p:cNvSpPr txBox="1"/>
          <p:nvPr/>
        </p:nvSpPr>
        <p:spPr>
          <a:xfrm>
            <a:off x="772701" y="4182651"/>
            <a:ext cx="5230917" cy="141365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C00000"/>
                </a:solidFill>
                <a:latin typeface="Calibri"/>
                <a:ea typeface="Calibri"/>
                <a:cs typeface="Calibri"/>
                <a:sym typeface="Calibri"/>
              </a:rPr>
              <a:t>network layer: </a:t>
            </a:r>
            <a:r>
              <a:rPr lang="en-US" sz="3200" b="0" i="0" u="none" strike="noStrike" cap="none">
                <a:solidFill>
                  <a:srgbClr val="000000"/>
                </a:solidFill>
                <a:latin typeface="Calibri"/>
                <a:ea typeface="Calibri"/>
                <a:cs typeface="Calibri"/>
                <a:sym typeface="Calibri"/>
              </a:rPr>
              <a:t>communication between </a:t>
            </a:r>
            <a:r>
              <a:rPr lang="en-US" sz="3200" b="0" i="1" u="none" strike="noStrike" cap="none">
                <a:solidFill>
                  <a:srgbClr val="C00000"/>
                </a:solidFill>
                <a:latin typeface="Calibri"/>
                <a:ea typeface="Calibri"/>
                <a:cs typeface="Calibri"/>
                <a:sym typeface="Calibri"/>
              </a:rPr>
              <a:t>hosts</a:t>
            </a:r>
            <a:endParaRPr/>
          </a:p>
        </p:txBody>
      </p:sp>
      <p:grpSp>
        <p:nvGrpSpPr>
          <p:cNvPr id="586" name="Google Shape;586;p11"/>
          <p:cNvGrpSpPr/>
          <p:nvPr/>
        </p:nvGrpSpPr>
        <p:grpSpPr>
          <a:xfrm>
            <a:off x="6278709" y="1094882"/>
            <a:ext cx="5468536" cy="5077175"/>
            <a:chOff x="6430780" y="1365914"/>
            <a:chExt cx="5468536" cy="5077175"/>
          </a:xfrm>
        </p:grpSpPr>
        <p:sp>
          <p:nvSpPr>
            <p:cNvPr id="587" name="Google Shape;587;p11"/>
            <p:cNvSpPr/>
            <p:nvPr/>
          </p:nvSpPr>
          <p:spPr>
            <a:xfrm>
              <a:off x="6539916" y="1365914"/>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8" name="Google Shape;588;p11"/>
            <p:cNvSpPr/>
            <p:nvPr/>
          </p:nvSpPr>
          <p:spPr>
            <a:xfrm>
              <a:off x="6430780" y="1910777"/>
              <a:ext cx="5230917" cy="4409765"/>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89" name="Google Shape;589;p11"/>
            <p:cNvSpPr txBox="1"/>
            <p:nvPr/>
          </p:nvSpPr>
          <p:spPr>
            <a:xfrm>
              <a:off x="7104167" y="1686939"/>
              <a:ext cx="3025187" cy="44563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99"/>
                </a:buClr>
                <a:buSzPts val="1820"/>
                <a:buFont typeface="Noto Sans Symbols"/>
                <a:buNone/>
              </a:pPr>
              <a:r>
                <a:rPr lang="en-US" sz="2800" b="0" i="1" u="none" strike="noStrike" cap="none">
                  <a:solidFill>
                    <a:srgbClr val="000099"/>
                  </a:solidFill>
                  <a:latin typeface="Calibri"/>
                  <a:ea typeface="Calibri"/>
                  <a:cs typeface="Calibri"/>
                  <a:sym typeface="Calibri"/>
                </a:rPr>
                <a:t>household analogy:</a:t>
              </a:r>
              <a:endParaRPr sz="2800" b="0" i="1" u="none" strike="noStrike" cap="none">
                <a:solidFill>
                  <a:srgbClr val="000000"/>
                </a:solidFill>
                <a:latin typeface="Calibri"/>
                <a:ea typeface="Calibri"/>
                <a:cs typeface="Calibri"/>
                <a:sym typeface="Calibri"/>
              </a:endParaRPr>
            </a:p>
          </p:txBody>
        </p:sp>
        <p:sp>
          <p:nvSpPr>
            <p:cNvPr id="590" name="Google Shape;590;p11"/>
            <p:cNvSpPr txBox="1"/>
            <p:nvPr/>
          </p:nvSpPr>
          <p:spPr>
            <a:xfrm>
              <a:off x="6539915" y="2193352"/>
              <a:ext cx="4916773" cy="4249737"/>
            </a:xfrm>
            <a:prstGeom prst="rect">
              <a:avLst/>
            </a:prstGeom>
            <a:noFill/>
            <a:ln>
              <a:noFill/>
            </a:ln>
          </p:spPr>
          <p:txBody>
            <a:bodyPr spcFirstLastPara="1" wrap="square" lIns="91425" tIns="45700" rIns="91425" bIns="45700" anchor="t" anchorCtr="0">
              <a:normAutofit fontScale="92500" lnSpcReduction="20000"/>
            </a:bodyPr>
            <a:lstStyle/>
            <a:p>
              <a:pPr marL="352425" marR="0" lvl="0" indent="-222250" algn="l" rtl="0">
                <a:lnSpc>
                  <a:spcPct val="100000"/>
                </a:lnSpc>
                <a:spcBef>
                  <a:spcPts val="0"/>
                </a:spcBef>
                <a:spcAft>
                  <a:spcPts val="0"/>
                </a:spcAft>
                <a:buClr>
                  <a:srgbClr val="0000A3"/>
                </a:buClr>
                <a:buSzPct val="100000"/>
                <a:buFont typeface="Noto Sans Symbols"/>
                <a:buNone/>
              </a:pPr>
              <a:r>
                <a:rPr lang="en-US" sz="3000" b="0" i="1" u="none" strike="noStrike" cap="none">
                  <a:solidFill>
                    <a:srgbClr val="000000"/>
                  </a:solidFill>
                  <a:latin typeface="Calibri"/>
                  <a:ea typeface="Calibri"/>
                  <a:cs typeface="Calibri"/>
                  <a:sym typeface="Calibri"/>
                </a:rPr>
                <a:t>12 kids in Ann’s house sending letters to 12 kids in Bill’s house:</a:t>
              </a:r>
              <a:endParaRPr sz="3000" b="0" i="0" u="none" strike="noStrike" cap="none">
                <a:solidFill>
                  <a:srgbClr val="000000"/>
                </a:solidFill>
                <a:latin typeface="Calibri"/>
                <a:ea typeface="Calibri"/>
                <a:cs typeface="Calibri"/>
                <a:sym typeface="Calibri"/>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a:ea typeface="Calibri"/>
                  <a:cs typeface="Calibri"/>
                  <a:sym typeface="Calibri"/>
                </a:rPr>
                <a:t>hosts = houses</a:t>
              </a:r>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a:ea typeface="Calibri"/>
                  <a:cs typeface="Calibri"/>
                  <a:sym typeface="Calibri"/>
                </a:rPr>
                <a:t>processes = kids</a:t>
              </a:r>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a:ea typeface="Calibri"/>
                  <a:cs typeface="Calibri"/>
                  <a:sym typeface="Calibri"/>
                </a:rPr>
                <a:t>app messages = letters in envelopes</a:t>
              </a:r>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C00000"/>
                  </a:solidFill>
                  <a:latin typeface="Calibri"/>
                  <a:ea typeface="Calibri"/>
                  <a:cs typeface="Calibri"/>
                  <a:sym typeface="Calibri"/>
                </a:rPr>
                <a:t>transport protocol </a:t>
              </a:r>
              <a:r>
                <a:rPr lang="en-US" sz="2800" b="0" i="0" u="none" strike="noStrike" cap="none">
                  <a:solidFill>
                    <a:srgbClr val="000000"/>
                  </a:solidFill>
                  <a:latin typeface="Calibri"/>
                  <a:ea typeface="Calibri"/>
                  <a:cs typeface="Calibri"/>
                  <a:sym typeface="Calibri"/>
                </a:rPr>
                <a:t>= Ann and Bill who demux to in-house siblings</a:t>
              </a:r>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a:ea typeface="Calibri"/>
                  <a:cs typeface="Calibri"/>
                  <a:sym typeface="Calibri"/>
                </a:rPr>
                <a:t>network-layer protocol = postal service</a:t>
              </a:r>
              <a:endParaRPr/>
            </a:p>
            <a:p>
              <a:pPr marL="352425" marR="0" lvl="0" indent="-222250" algn="l" rtl="0">
                <a:lnSpc>
                  <a:spcPct val="70000"/>
                </a:lnSpc>
                <a:spcBef>
                  <a:spcPts val="1000"/>
                </a:spcBef>
                <a:spcAft>
                  <a:spcPts val="0"/>
                </a:spcAft>
                <a:buClr>
                  <a:srgbClr val="0000A3"/>
                </a:buClr>
                <a:buSzPct val="100000"/>
                <a:buFont typeface="Noto Sans Symbols"/>
                <a:buNone/>
              </a:pPr>
              <a:endParaRPr sz="2400" b="0" i="0" u="none" strike="noStrike" cap="none">
                <a:solidFill>
                  <a:srgbClr val="000000"/>
                </a:solidFill>
                <a:latin typeface="Calibri"/>
                <a:ea typeface="Calibri"/>
                <a:cs typeface="Calibri"/>
                <a:sym typeface="Calibri"/>
              </a:endParaRPr>
            </a:p>
          </p:txBody>
        </p:sp>
      </p:grpSp>
      <p:sp>
        <p:nvSpPr>
          <p:cNvPr id="591" name="Google Shape;591;p11"/>
          <p:cNvSpPr/>
          <p:nvPr/>
        </p:nvSpPr>
        <p:spPr>
          <a:xfrm>
            <a:off x="6319264" y="4430905"/>
            <a:ext cx="5059089" cy="6668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2" name="Google Shape;592;p1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a:buNone/>
            </a:pPr>
            <a:r>
              <a:rPr lang="en-US" sz="1100" b="0" i="0" u="none" strike="noStrike" cap="none">
                <a:solidFill>
                  <a:srgbClr val="7F7F7F"/>
                </a:solidFill>
                <a:latin typeface="Calibri"/>
                <a:ea typeface="Calibri"/>
                <a:cs typeface="Calibri"/>
                <a:sym typeface="Calibri"/>
              </a:rPr>
              <a:t>Transport Layer: 3-</a:t>
            </a:r>
            <a:fld id="{00000000-1234-1234-1234-123412341234}" type="slidenum">
              <a:rPr lang="en-US" sz="1100" b="0" i="0" u="none" strike="noStrike" cap="none">
                <a:solidFill>
                  <a:srgbClr val="7F7F7F"/>
                </a:solidFill>
                <a:latin typeface="Calibri"/>
                <a:ea typeface="Calibri"/>
                <a:cs typeface="Calibri"/>
                <a:sym typeface="Calibri"/>
              </a:rPr>
              <a:t>6</a:t>
            </a:fld>
            <a:endParaRPr sz="1100" b="0" i="0" u="none" strike="noStrike" cap="none">
              <a:solidFill>
                <a:srgbClr val="7F7F7F"/>
              </a:solidFill>
              <a:latin typeface="Calibri"/>
              <a:ea typeface="Calibri"/>
              <a:cs typeface="Calibri"/>
              <a:sym typeface="Calibri"/>
            </a:endParaRPr>
          </a:p>
        </p:txBody>
      </p:sp>
      <p:sp>
        <p:nvSpPr>
          <p:cNvPr id="593" name="Google Shape;593;p11"/>
          <p:cNvSpPr txBox="1"/>
          <p:nvPr/>
        </p:nvSpPr>
        <p:spPr>
          <a:xfrm>
            <a:off x="857400" y="1639329"/>
            <a:ext cx="5230917" cy="225566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C00000"/>
                </a:solidFill>
                <a:latin typeface="Calibri"/>
                <a:ea typeface="Calibri"/>
                <a:cs typeface="Calibri"/>
                <a:sym typeface="Calibri"/>
              </a:rPr>
              <a:t>transport layer</a:t>
            </a:r>
            <a:r>
              <a:rPr lang="en-US" sz="3200" b="0" i="1" u="none" strike="noStrike" cap="none">
                <a:solidFill>
                  <a:srgbClr val="000099"/>
                </a:solidFill>
                <a:latin typeface="Calibri"/>
                <a:ea typeface="Calibri"/>
                <a:cs typeface="Calibri"/>
                <a:sym typeface="Calibri"/>
              </a:rPr>
              <a:t>:</a:t>
            </a:r>
            <a:r>
              <a:rPr lang="en-US" sz="3200" b="0" i="0" u="none" strike="noStrike" cap="none">
                <a:solidFill>
                  <a:srgbClr val="000000"/>
                </a:solidFill>
                <a:latin typeface="Calibri"/>
                <a:ea typeface="Calibri"/>
                <a:cs typeface="Calibri"/>
                <a:sym typeface="Calibri"/>
              </a:rPr>
              <a:t> communication between </a:t>
            </a:r>
            <a:r>
              <a:rPr lang="en-US" sz="3200" b="0" i="1" u="none" strike="noStrike" cap="none">
                <a:solidFill>
                  <a:srgbClr val="C00000"/>
                </a:solidFill>
                <a:latin typeface="Calibri"/>
                <a:ea typeface="Calibri"/>
                <a:cs typeface="Calibri"/>
                <a:sym typeface="Calibri"/>
              </a:rPr>
              <a:t>processes</a:t>
            </a:r>
            <a:r>
              <a:rPr lang="en-US" sz="2800" b="0" i="0" u="none" strike="noStrike" cap="none">
                <a:solidFill>
                  <a:srgbClr val="000000"/>
                </a:solidFill>
                <a:latin typeface="Calibri"/>
                <a:ea typeface="Calibri"/>
                <a:cs typeface="Calibri"/>
                <a:sym typeface="Calibri"/>
              </a:rPr>
              <a:t> </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relies on, enhances, network layer services</a:t>
            </a:r>
            <a:endParaRPr/>
          </a:p>
        </p:txBody>
      </p:sp>
      <p:sp>
        <p:nvSpPr>
          <p:cNvPr id="594" name="Google Shape;594;p11"/>
          <p:cNvSpPr/>
          <p:nvPr/>
        </p:nvSpPr>
        <p:spPr>
          <a:xfrm>
            <a:off x="6384620" y="5121981"/>
            <a:ext cx="5059089" cy="6668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91"/>
                                        </p:tgtEl>
                                      </p:cBhvr>
                                    </p:animEffect>
                                    <p:set>
                                      <p:cBhvr>
                                        <p:cTn id="7" dur="1" fill="hold">
                                          <p:stCondLst>
                                            <p:cond delay="500"/>
                                          </p:stCondLst>
                                        </p:cTn>
                                        <p:tgtEl>
                                          <p:spTgt spid="59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3"/>
                                        </p:tgtEl>
                                        <p:attrNameLst>
                                          <p:attrName>style.visibility</p:attrName>
                                        </p:attrNameLst>
                                      </p:cBhvr>
                                      <p:to>
                                        <p:strVal val="visible"/>
                                      </p:to>
                                    </p:set>
                                    <p:animEffect transition="in" filter="fade">
                                      <p:cBhvr>
                                        <p:cTn id="11" dur="500"/>
                                        <p:tgtEl>
                                          <p:spTgt spid="59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5"/>
                                        </p:tgtEl>
                                        <p:attrNameLst>
                                          <p:attrName>style.visibility</p:attrName>
                                        </p:attrNameLst>
                                      </p:cBhvr>
                                      <p:to>
                                        <p:strVal val="visible"/>
                                      </p:to>
                                    </p:set>
                                    <p:animEffect transition="in" filter="fade">
                                      <p:cBhvr>
                                        <p:cTn id="16" dur="500"/>
                                        <p:tgtEl>
                                          <p:spTgt spid="585"/>
                                        </p:tgtEl>
                                      </p:cBhvr>
                                    </p:animEffect>
                                  </p:childTnLst>
                                </p:cTn>
                              </p:par>
                              <p:par>
                                <p:cTn id="17" presetID="10" presetClass="exit" presetSubtype="0" fill="hold" nodeType="withEffect">
                                  <p:stCondLst>
                                    <p:cond delay="0"/>
                                  </p:stCondLst>
                                  <p:childTnLst>
                                    <p:animEffect transition="out" filter="fade">
                                      <p:cBhvr>
                                        <p:cTn id="18" dur="500"/>
                                        <p:tgtEl>
                                          <p:spTgt spid="594"/>
                                        </p:tgtEl>
                                      </p:cBhvr>
                                    </p:animEffect>
                                    <p:set>
                                      <p:cBhvr>
                                        <p:cTn id="19" dur="1" fill="hold">
                                          <p:stCondLst>
                                            <p:cond delay="500"/>
                                          </p:stCondLst>
                                        </p:cTn>
                                        <p:tgtEl>
                                          <p:spTgt spid="5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29"/>
        <p:cNvGrpSpPr/>
        <p:nvPr/>
      </p:nvGrpSpPr>
      <p:grpSpPr>
        <a:xfrm>
          <a:off x="0" y="0"/>
          <a:ext cx="0" cy="0"/>
          <a:chOff x="0" y="0"/>
          <a:chExt cx="0" cy="0"/>
        </a:xfrm>
      </p:grpSpPr>
      <p:sp>
        <p:nvSpPr>
          <p:cNvPr id="4030" name="Google Shape;4030;p65"/>
          <p:cNvSpPr/>
          <p:nvPr/>
        </p:nvSpPr>
        <p:spPr>
          <a:xfrm>
            <a:off x="2666162" y="3735852"/>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31" name="Google Shape;4031;p65"/>
          <p:cNvSpPr/>
          <p:nvPr/>
        </p:nvSpPr>
        <p:spPr>
          <a:xfrm>
            <a:off x="5108911" y="5798809"/>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32" name="Google Shape;4032;p65"/>
          <p:cNvSpPr/>
          <p:nvPr/>
        </p:nvSpPr>
        <p:spPr>
          <a:xfrm>
            <a:off x="8105934" y="3949220"/>
            <a:ext cx="944562"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33" name="Google Shape;4033;p65"/>
          <p:cNvSpPr/>
          <p:nvPr/>
        </p:nvSpPr>
        <p:spPr>
          <a:xfrm>
            <a:off x="4772033" y="1955144"/>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34" name="Google Shape;4034;p6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rdt3.0 sender</a:t>
            </a:r>
            <a:endParaRPr sz="4400"/>
          </a:p>
        </p:txBody>
      </p:sp>
      <p:cxnSp>
        <p:nvCxnSpPr>
          <p:cNvPr id="4035" name="Google Shape;4035;p65"/>
          <p:cNvCxnSpPr/>
          <p:nvPr/>
        </p:nvCxnSpPr>
        <p:spPr>
          <a:xfrm>
            <a:off x="4488198" y="1637972"/>
            <a:ext cx="157163" cy="576262"/>
          </a:xfrm>
          <a:prstGeom prst="straightConnector1">
            <a:avLst/>
          </a:prstGeom>
          <a:noFill/>
          <a:ln w="28575" cap="flat" cmpd="sng">
            <a:solidFill>
              <a:srgbClr val="000000"/>
            </a:solidFill>
            <a:prstDash val="dash"/>
            <a:round/>
            <a:headEnd type="none" w="med" len="med"/>
            <a:tailEnd type="triangle" w="med" len="med"/>
          </a:ln>
        </p:spPr>
      </p:cxnSp>
      <p:grpSp>
        <p:nvGrpSpPr>
          <p:cNvPr id="4036" name="Google Shape;4036;p65"/>
          <p:cNvGrpSpPr/>
          <p:nvPr/>
        </p:nvGrpSpPr>
        <p:grpSpPr>
          <a:xfrm>
            <a:off x="7099636" y="2184072"/>
            <a:ext cx="889000" cy="865187"/>
            <a:chOff x="445" y="1273"/>
            <a:chExt cx="560" cy="545"/>
          </a:xfrm>
        </p:grpSpPr>
        <p:sp>
          <p:nvSpPr>
            <p:cNvPr id="4037" name="Google Shape;4037;p65"/>
            <p:cNvSpPr/>
            <p:nvPr/>
          </p:nvSpPr>
          <p:spPr>
            <a:xfrm>
              <a:off x="445" y="1273"/>
              <a:ext cx="560" cy="54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4038" name="Google Shape;4038;p65"/>
            <p:cNvSpPr txBox="1"/>
            <p:nvPr/>
          </p:nvSpPr>
          <p:spPr>
            <a:xfrm>
              <a:off x="499" y="1309"/>
              <a:ext cx="450" cy="2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ACK0</a:t>
              </a:r>
              <a:endParaRPr sz="1400" b="0" i="0" u="none" strike="noStrike" cap="none">
                <a:solidFill>
                  <a:srgbClr val="000000"/>
                </a:solidFill>
                <a:latin typeface="Times New Roman"/>
                <a:ea typeface="Times New Roman"/>
                <a:cs typeface="Times New Roman"/>
                <a:sym typeface="Times New Roman"/>
              </a:endParaRPr>
            </a:p>
          </p:txBody>
        </p:sp>
      </p:grpSp>
      <p:grpSp>
        <p:nvGrpSpPr>
          <p:cNvPr id="4039" name="Google Shape;4039;p65"/>
          <p:cNvGrpSpPr/>
          <p:nvPr/>
        </p:nvGrpSpPr>
        <p:grpSpPr>
          <a:xfrm>
            <a:off x="4758073" y="1183947"/>
            <a:ext cx="3860800" cy="1144587"/>
            <a:chOff x="4758073" y="1183947"/>
            <a:chExt cx="3860800" cy="1144587"/>
          </a:xfrm>
        </p:grpSpPr>
        <p:sp>
          <p:nvSpPr>
            <p:cNvPr id="4040" name="Google Shape;4040;p65"/>
            <p:cNvSpPr txBox="1"/>
            <p:nvPr/>
          </p:nvSpPr>
          <p:spPr>
            <a:xfrm>
              <a:off x="4758073" y="1477634"/>
              <a:ext cx="3860800" cy="561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make_pkt(0, data, checksum)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start_timer</a:t>
              </a:r>
              <a:endParaRPr sz="1400" b="0" i="0" u="none" strike="noStrike" cap="none">
                <a:solidFill>
                  <a:srgbClr val="000000"/>
                </a:solidFill>
                <a:latin typeface="Times New Roman"/>
                <a:ea typeface="Times New Roman"/>
                <a:cs typeface="Times New Roman"/>
                <a:sym typeface="Times New Roman"/>
              </a:endParaRPr>
            </a:p>
          </p:txBody>
        </p:sp>
        <p:sp>
          <p:nvSpPr>
            <p:cNvPr id="4041" name="Google Shape;4041;p65"/>
            <p:cNvSpPr txBox="1"/>
            <p:nvPr/>
          </p:nvSpPr>
          <p:spPr>
            <a:xfrm>
              <a:off x="4799348" y="1183947"/>
              <a:ext cx="17240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rdt_send(data)</a:t>
              </a:r>
              <a:endParaRPr sz="1400" b="0" i="0" u="none" strike="noStrike" cap="none">
                <a:solidFill>
                  <a:srgbClr val="000000"/>
                </a:solidFill>
                <a:latin typeface="Times New Roman"/>
                <a:ea typeface="Times New Roman"/>
                <a:cs typeface="Times New Roman"/>
                <a:sym typeface="Times New Roman"/>
              </a:endParaRPr>
            </a:p>
          </p:txBody>
        </p:sp>
        <p:cxnSp>
          <p:nvCxnSpPr>
            <p:cNvPr id="4042" name="Google Shape;4042;p65"/>
            <p:cNvCxnSpPr/>
            <p:nvPr/>
          </p:nvCxnSpPr>
          <p:spPr>
            <a:xfrm>
              <a:off x="4900948" y="1522084"/>
              <a:ext cx="990600" cy="0"/>
            </a:xfrm>
            <a:prstGeom prst="straightConnector1">
              <a:avLst/>
            </a:prstGeom>
            <a:noFill/>
            <a:ln w="28575" cap="flat" cmpd="sng">
              <a:solidFill>
                <a:srgbClr val="000000"/>
              </a:solidFill>
              <a:prstDash val="solid"/>
              <a:round/>
              <a:headEnd type="none" w="med" len="med"/>
              <a:tailEnd type="none" w="med" len="med"/>
            </a:ln>
          </p:spPr>
        </p:cxnSp>
        <p:sp>
          <p:nvSpPr>
            <p:cNvPr id="4043" name="Google Shape;4043;p65"/>
            <p:cNvSpPr/>
            <p:nvPr/>
          </p:nvSpPr>
          <p:spPr>
            <a:xfrm rot="10800000" flipH="1">
              <a:off x="5123198" y="2165022"/>
              <a:ext cx="2090738" cy="163512"/>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4044" name="Google Shape;4044;p65"/>
          <p:cNvGrpSpPr/>
          <p:nvPr/>
        </p:nvGrpSpPr>
        <p:grpSpPr>
          <a:xfrm>
            <a:off x="7191711" y="4098597"/>
            <a:ext cx="1189037" cy="850900"/>
            <a:chOff x="4090" y="3230"/>
            <a:chExt cx="749" cy="536"/>
          </a:xfrm>
        </p:grpSpPr>
        <p:sp>
          <p:nvSpPr>
            <p:cNvPr id="4045" name="Google Shape;4045;p65"/>
            <p:cNvSpPr/>
            <p:nvPr/>
          </p:nvSpPr>
          <p:spPr>
            <a:xfrm>
              <a:off x="4159" y="3230"/>
              <a:ext cx="595" cy="53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4046" name="Google Shape;4046;p65"/>
            <p:cNvSpPr txBox="1"/>
            <p:nvPr/>
          </p:nvSpPr>
          <p:spPr>
            <a:xfrm>
              <a:off x="4090" y="3270"/>
              <a:ext cx="74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call 1 from above</a:t>
              </a:r>
              <a:endParaRPr sz="1400" b="0" i="0" u="none" strike="noStrike" cap="none">
                <a:solidFill>
                  <a:srgbClr val="000000"/>
                </a:solidFill>
                <a:latin typeface="Times New Roman"/>
                <a:ea typeface="Times New Roman"/>
                <a:cs typeface="Times New Roman"/>
                <a:sym typeface="Times New Roman"/>
              </a:endParaRPr>
            </a:p>
          </p:txBody>
        </p:sp>
      </p:grpSp>
      <p:grpSp>
        <p:nvGrpSpPr>
          <p:cNvPr id="4047" name="Google Shape;4047;p65"/>
          <p:cNvGrpSpPr/>
          <p:nvPr/>
        </p:nvGrpSpPr>
        <p:grpSpPr>
          <a:xfrm>
            <a:off x="5054936" y="4832022"/>
            <a:ext cx="3444875" cy="1038225"/>
            <a:chOff x="5054936" y="4832022"/>
            <a:chExt cx="3444875" cy="1038225"/>
          </a:xfrm>
        </p:grpSpPr>
        <p:sp>
          <p:nvSpPr>
            <p:cNvPr id="4048" name="Google Shape;4048;p65"/>
            <p:cNvSpPr/>
            <p:nvPr/>
          </p:nvSpPr>
          <p:spPr>
            <a:xfrm>
              <a:off x="5108911" y="4832022"/>
              <a:ext cx="2312987" cy="274637"/>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049" name="Google Shape;4049;p65"/>
            <p:cNvSpPr txBox="1"/>
            <p:nvPr/>
          </p:nvSpPr>
          <p:spPr>
            <a:xfrm>
              <a:off x="5054936" y="5317797"/>
              <a:ext cx="3444875" cy="552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make_pkt(1, data, checksum)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start_timer</a:t>
              </a:r>
              <a:endParaRPr sz="1400" b="0" i="0" u="none" strike="noStrike" cap="none">
                <a:solidFill>
                  <a:srgbClr val="000000"/>
                </a:solidFill>
                <a:latin typeface="Times New Roman"/>
                <a:ea typeface="Times New Roman"/>
                <a:cs typeface="Times New Roman"/>
                <a:sym typeface="Times New Roman"/>
              </a:endParaRPr>
            </a:p>
          </p:txBody>
        </p:sp>
        <p:sp>
          <p:nvSpPr>
            <p:cNvPr id="4050" name="Google Shape;4050;p65"/>
            <p:cNvSpPr txBox="1"/>
            <p:nvPr/>
          </p:nvSpPr>
          <p:spPr>
            <a:xfrm>
              <a:off x="5054936" y="5035222"/>
              <a:ext cx="17240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rdt_send(data)</a:t>
              </a:r>
              <a:endParaRPr sz="1400" b="0" i="0" u="none" strike="noStrike" cap="none">
                <a:solidFill>
                  <a:srgbClr val="000000"/>
                </a:solidFill>
                <a:latin typeface="Times New Roman"/>
                <a:ea typeface="Times New Roman"/>
                <a:cs typeface="Times New Roman"/>
                <a:sym typeface="Times New Roman"/>
              </a:endParaRPr>
            </a:p>
          </p:txBody>
        </p:sp>
        <p:cxnSp>
          <p:nvCxnSpPr>
            <p:cNvPr id="4051" name="Google Shape;4051;p65"/>
            <p:cNvCxnSpPr/>
            <p:nvPr/>
          </p:nvCxnSpPr>
          <p:spPr>
            <a:xfrm>
              <a:off x="5173998" y="5346372"/>
              <a:ext cx="2598738" cy="0"/>
            </a:xfrm>
            <a:prstGeom prst="straightConnector1">
              <a:avLst/>
            </a:prstGeom>
            <a:noFill/>
            <a:ln w="28575" cap="flat" cmpd="sng">
              <a:solidFill>
                <a:srgbClr val="000000"/>
              </a:solidFill>
              <a:prstDash val="solid"/>
              <a:round/>
              <a:headEnd type="none" w="med" len="med"/>
              <a:tailEnd type="none" w="med" len="med"/>
            </a:ln>
          </p:spPr>
        </p:cxnSp>
      </p:grpSp>
      <p:grpSp>
        <p:nvGrpSpPr>
          <p:cNvPr id="4052" name="Google Shape;4052;p65"/>
          <p:cNvGrpSpPr/>
          <p:nvPr/>
        </p:nvGrpSpPr>
        <p:grpSpPr>
          <a:xfrm>
            <a:off x="7858461" y="2912734"/>
            <a:ext cx="2309812" cy="1184275"/>
            <a:chOff x="7858461" y="2912734"/>
            <a:chExt cx="2309812" cy="1184275"/>
          </a:xfrm>
        </p:grpSpPr>
        <p:sp>
          <p:nvSpPr>
            <p:cNvPr id="4053" name="Google Shape;4053;p65"/>
            <p:cNvSpPr/>
            <p:nvPr/>
          </p:nvSpPr>
          <p:spPr>
            <a:xfrm rot="-5400000">
              <a:off x="7349667" y="3421528"/>
              <a:ext cx="1184275" cy="166687"/>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054" name="Google Shape;4054;p65"/>
            <p:cNvSpPr txBox="1"/>
            <p:nvPr/>
          </p:nvSpPr>
          <p:spPr>
            <a:xfrm>
              <a:off x="8018798" y="3200072"/>
              <a:ext cx="2149475"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&amp;&amp; notcorrupt(rcvpkt)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&amp;&amp; isACK(rcvpkt,0)</a:t>
              </a:r>
              <a:r>
                <a:rPr lang="en-US" sz="1000" b="0" i="0" u="none" strike="noStrike" cap="none">
                  <a:solidFill>
                    <a:srgbClr val="000000"/>
                  </a:solidFill>
                  <a:latin typeface="Arial"/>
                  <a:ea typeface="Arial"/>
                  <a:cs typeface="Arial"/>
                  <a:sym typeface="Arial"/>
                </a:rPr>
                <a:t> </a:t>
              </a:r>
              <a:endParaRPr sz="2400" b="0" i="0" u="none" strike="noStrike" cap="none">
                <a:solidFill>
                  <a:srgbClr val="000000"/>
                </a:solidFill>
                <a:latin typeface="Times New Roman"/>
                <a:ea typeface="Times New Roman"/>
                <a:cs typeface="Times New Roman"/>
                <a:sym typeface="Times New Roman"/>
              </a:endParaRPr>
            </a:p>
          </p:txBody>
        </p:sp>
        <p:cxnSp>
          <p:nvCxnSpPr>
            <p:cNvPr id="4055" name="Google Shape;4055;p65"/>
            <p:cNvCxnSpPr/>
            <p:nvPr/>
          </p:nvCxnSpPr>
          <p:spPr>
            <a:xfrm>
              <a:off x="8134686" y="3911272"/>
              <a:ext cx="1419225" cy="0"/>
            </a:xfrm>
            <a:prstGeom prst="straightConnector1">
              <a:avLst/>
            </a:prstGeom>
            <a:noFill/>
            <a:ln w="28575" cap="flat" cmpd="sng">
              <a:solidFill>
                <a:srgbClr val="000000"/>
              </a:solidFill>
              <a:prstDash val="solid"/>
              <a:round/>
              <a:headEnd type="none" w="med" len="med"/>
              <a:tailEnd type="none" w="med" len="med"/>
            </a:ln>
          </p:spPr>
        </p:cxnSp>
        <p:sp>
          <p:nvSpPr>
            <p:cNvPr id="4056" name="Google Shape;4056;p65"/>
            <p:cNvSpPr txBox="1"/>
            <p:nvPr/>
          </p:nvSpPr>
          <p:spPr>
            <a:xfrm>
              <a:off x="8039436" y="3892222"/>
              <a:ext cx="1514475" cy="1793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stop_timer</a:t>
              </a:r>
              <a:endParaRPr sz="1400" b="0" i="0" u="none" strike="noStrike" cap="none">
                <a:solidFill>
                  <a:srgbClr val="000000"/>
                </a:solidFill>
                <a:latin typeface="Times New Roman"/>
                <a:ea typeface="Times New Roman"/>
                <a:cs typeface="Times New Roman"/>
                <a:sym typeface="Times New Roman"/>
              </a:endParaRPr>
            </a:p>
          </p:txBody>
        </p:sp>
      </p:grpSp>
      <p:grpSp>
        <p:nvGrpSpPr>
          <p:cNvPr id="4057" name="Google Shape;4057;p65"/>
          <p:cNvGrpSpPr/>
          <p:nvPr/>
        </p:nvGrpSpPr>
        <p:grpSpPr>
          <a:xfrm>
            <a:off x="2638761" y="2958772"/>
            <a:ext cx="1933239" cy="1239836"/>
            <a:chOff x="2638761" y="2958772"/>
            <a:chExt cx="1933239" cy="1239836"/>
          </a:xfrm>
        </p:grpSpPr>
        <p:sp>
          <p:nvSpPr>
            <p:cNvPr id="4058" name="Google Shape;4058;p65"/>
            <p:cNvSpPr/>
            <p:nvPr/>
          </p:nvSpPr>
          <p:spPr>
            <a:xfrm rot="5400000" flipH="1">
              <a:off x="3932569" y="3559178"/>
              <a:ext cx="1137909" cy="140952"/>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059" name="Google Shape;4059;p65"/>
            <p:cNvSpPr txBox="1"/>
            <p:nvPr/>
          </p:nvSpPr>
          <p:spPr>
            <a:xfrm>
              <a:off x="2646698" y="2958772"/>
              <a:ext cx="1912938"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&amp;&amp; notcorrupt(rcvpkt)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&amp;&amp; isACK(rcvpkt,1)</a:t>
              </a:r>
              <a:r>
                <a:rPr lang="en-US" sz="1000" b="0" i="0" u="none" strike="noStrike" cap="none">
                  <a:solidFill>
                    <a:srgbClr val="000000"/>
                  </a:solidFill>
                  <a:latin typeface="Arial"/>
                  <a:ea typeface="Arial"/>
                  <a:cs typeface="Arial"/>
                  <a:sym typeface="Arial"/>
                </a:rPr>
                <a:t> </a:t>
              </a:r>
              <a:endParaRPr sz="2400" b="0" i="0" u="none" strike="noStrike" cap="none">
                <a:solidFill>
                  <a:srgbClr val="000000"/>
                </a:solidFill>
                <a:latin typeface="Times New Roman"/>
                <a:ea typeface="Times New Roman"/>
                <a:cs typeface="Times New Roman"/>
                <a:sym typeface="Times New Roman"/>
              </a:endParaRPr>
            </a:p>
          </p:txBody>
        </p:sp>
        <p:cxnSp>
          <p:nvCxnSpPr>
            <p:cNvPr id="4060" name="Google Shape;4060;p65"/>
            <p:cNvCxnSpPr/>
            <p:nvPr/>
          </p:nvCxnSpPr>
          <p:spPr>
            <a:xfrm>
              <a:off x="2773698" y="3698547"/>
              <a:ext cx="1517650" cy="0"/>
            </a:xfrm>
            <a:prstGeom prst="straightConnector1">
              <a:avLst/>
            </a:prstGeom>
            <a:noFill/>
            <a:ln w="28575" cap="flat" cmpd="sng">
              <a:solidFill>
                <a:srgbClr val="000000"/>
              </a:solidFill>
              <a:prstDash val="solid"/>
              <a:round/>
              <a:headEnd type="none" w="med" len="med"/>
              <a:tailEnd type="none" w="med" len="med"/>
            </a:ln>
          </p:spPr>
        </p:cxnSp>
        <p:sp>
          <p:nvSpPr>
            <p:cNvPr id="4061" name="Google Shape;4061;p65"/>
            <p:cNvSpPr txBox="1"/>
            <p:nvPr/>
          </p:nvSpPr>
          <p:spPr>
            <a:xfrm>
              <a:off x="2638761" y="3671559"/>
              <a:ext cx="1514475"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stop_timer</a:t>
              </a:r>
              <a:endParaRPr sz="1400" b="0" i="0" u="none" strike="noStrike" cap="none">
                <a:solidFill>
                  <a:srgbClr val="000000"/>
                </a:solidFill>
                <a:latin typeface="Times New Roman"/>
                <a:ea typeface="Times New Roman"/>
                <a:cs typeface="Times New Roman"/>
                <a:sym typeface="Times New Roman"/>
              </a:endParaRPr>
            </a:p>
          </p:txBody>
        </p:sp>
      </p:grpSp>
      <p:grpSp>
        <p:nvGrpSpPr>
          <p:cNvPr id="4062" name="Google Shape;4062;p65"/>
          <p:cNvGrpSpPr/>
          <p:nvPr/>
        </p:nvGrpSpPr>
        <p:grpSpPr>
          <a:xfrm>
            <a:off x="4157998" y="2228522"/>
            <a:ext cx="1189038" cy="850900"/>
            <a:chOff x="4090" y="3230"/>
            <a:chExt cx="749" cy="536"/>
          </a:xfrm>
        </p:grpSpPr>
        <p:sp>
          <p:nvSpPr>
            <p:cNvPr id="4063" name="Google Shape;4063;p65"/>
            <p:cNvSpPr/>
            <p:nvPr/>
          </p:nvSpPr>
          <p:spPr>
            <a:xfrm>
              <a:off x="4159" y="3230"/>
              <a:ext cx="595" cy="53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4064" name="Google Shape;4064;p65"/>
            <p:cNvSpPr txBox="1"/>
            <p:nvPr/>
          </p:nvSpPr>
          <p:spPr>
            <a:xfrm>
              <a:off x="4090" y="3270"/>
              <a:ext cx="74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call 0 from above</a:t>
              </a:r>
              <a:endParaRPr sz="1400" b="0" i="0" u="none" strike="noStrike" cap="none">
                <a:solidFill>
                  <a:srgbClr val="000000"/>
                </a:solidFill>
                <a:latin typeface="Times New Roman"/>
                <a:ea typeface="Times New Roman"/>
                <a:cs typeface="Times New Roman"/>
                <a:sym typeface="Times New Roman"/>
              </a:endParaRPr>
            </a:p>
          </p:txBody>
        </p:sp>
      </p:grpSp>
      <p:grpSp>
        <p:nvGrpSpPr>
          <p:cNvPr id="4065" name="Google Shape;4065;p65"/>
          <p:cNvGrpSpPr/>
          <p:nvPr/>
        </p:nvGrpSpPr>
        <p:grpSpPr>
          <a:xfrm>
            <a:off x="4369136" y="4082722"/>
            <a:ext cx="889000" cy="865187"/>
            <a:chOff x="445" y="1273"/>
            <a:chExt cx="560" cy="545"/>
          </a:xfrm>
        </p:grpSpPr>
        <p:sp>
          <p:nvSpPr>
            <p:cNvPr id="4066" name="Google Shape;4066;p65"/>
            <p:cNvSpPr/>
            <p:nvPr/>
          </p:nvSpPr>
          <p:spPr>
            <a:xfrm>
              <a:off x="445" y="1273"/>
              <a:ext cx="560" cy="54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4067" name="Google Shape;4067;p65"/>
            <p:cNvSpPr txBox="1"/>
            <p:nvPr/>
          </p:nvSpPr>
          <p:spPr>
            <a:xfrm>
              <a:off x="499" y="1309"/>
              <a:ext cx="450" cy="2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ACK1</a:t>
              </a:r>
              <a:endParaRPr sz="1400" b="0" i="0" u="none" strike="noStrike" cap="none">
                <a:solidFill>
                  <a:srgbClr val="000000"/>
                </a:solidFill>
                <a:latin typeface="Times New Roman"/>
                <a:ea typeface="Times New Roman"/>
                <a:cs typeface="Times New Roman"/>
                <a:sym typeface="Times New Roman"/>
              </a:endParaRPr>
            </a:p>
          </p:txBody>
        </p:sp>
      </p:grpSp>
      <p:sp>
        <p:nvSpPr>
          <p:cNvPr id="4068" name="Google Shape;4068;p65"/>
          <p:cNvSpPr/>
          <p:nvPr/>
        </p:nvSpPr>
        <p:spPr>
          <a:xfrm>
            <a:off x="3771900" y="1861459"/>
            <a:ext cx="4800600" cy="1534886"/>
          </a:xfrm>
          <a:prstGeom prst="ellipse">
            <a:avLst/>
          </a:prstGeom>
          <a:noFill/>
          <a:ln w="412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69" name="Google Shape;4069;p65"/>
          <p:cNvSpPr/>
          <p:nvPr/>
        </p:nvSpPr>
        <p:spPr>
          <a:xfrm>
            <a:off x="3858986" y="3777345"/>
            <a:ext cx="4800600" cy="1534886"/>
          </a:xfrm>
          <a:prstGeom prst="ellipse">
            <a:avLst/>
          </a:prstGeom>
          <a:noFill/>
          <a:ln w="412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70" name="Google Shape;4070;p65"/>
          <p:cNvSpPr/>
          <p:nvPr/>
        </p:nvSpPr>
        <p:spPr>
          <a:xfrm>
            <a:off x="4254500" y="2216171"/>
            <a:ext cx="952500" cy="871123"/>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71" name="Google Shape;4071;p65"/>
          <p:cNvSpPr/>
          <p:nvPr/>
        </p:nvSpPr>
        <p:spPr>
          <a:xfrm>
            <a:off x="7086600" y="2184400"/>
            <a:ext cx="914400" cy="867848"/>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72" name="Google Shape;4072;p65"/>
          <p:cNvSpPr/>
          <p:nvPr/>
        </p:nvSpPr>
        <p:spPr>
          <a:xfrm>
            <a:off x="7302500" y="4102100"/>
            <a:ext cx="936658" cy="850900"/>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73" name="Google Shape;4073;p65"/>
          <p:cNvSpPr/>
          <p:nvPr/>
        </p:nvSpPr>
        <p:spPr>
          <a:xfrm>
            <a:off x="4356100" y="4070372"/>
            <a:ext cx="914400" cy="876300"/>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74" name="Google Shape;4074;p65"/>
          <p:cNvSpPr/>
          <p:nvPr/>
        </p:nvSpPr>
        <p:spPr>
          <a:xfrm>
            <a:off x="4251325" y="2212996"/>
            <a:ext cx="952500" cy="871123"/>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75" name="Google Shape;4075;p6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8"/>
                                        </p:tgtEl>
                                        <p:attrNameLst>
                                          <p:attrName>style.visibility</p:attrName>
                                        </p:attrNameLst>
                                      </p:cBhvr>
                                      <p:to>
                                        <p:strVal val="visible"/>
                                      </p:to>
                                    </p:set>
                                    <p:animEffect transition="in" filter="fade">
                                      <p:cBhvr>
                                        <p:cTn id="7" dur="500"/>
                                        <p:tgtEl>
                                          <p:spTgt spid="40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068"/>
                                        </p:tgtEl>
                                      </p:cBhvr>
                                    </p:animEffect>
                                    <p:set>
                                      <p:cBhvr>
                                        <p:cTn id="12" dur="1" fill="hold">
                                          <p:stCondLst>
                                            <p:cond delay="500"/>
                                          </p:stCondLst>
                                        </p:cTn>
                                        <p:tgtEl>
                                          <p:spTgt spid="406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069"/>
                                        </p:tgtEl>
                                        <p:attrNameLst>
                                          <p:attrName>style.visibility</p:attrName>
                                        </p:attrNameLst>
                                      </p:cBhvr>
                                      <p:to>
                                        <p:strVal val="visible"/>
                                      </p:to>
                                    </p:set>
                                    <p:animEffect transition="in" filter="fade">
                                      <p:cBhvr>
                                        <p:cTn id="15" dur="500"/>
                                        <p:tgtEl>
                                          <p:spTgt spid="40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70"/>
                                        </p:tgtEl>
                                        <p:attrNameLst>
                                          <p:attrName>style.visibility</p:attrName>
                                        </p:attrNameLst>
                                      </p:cBhvr>
                                      <p:to>
                                        <p:strVal val="visible"/>
                                      </p:to>
                                    </p:set>
                                    <p:animEffect transition="in" filter="fade">
                                      <p:cBhvr>
                                        <p:cTn id="20" dur="500"/>
                                        <p:tgtEl>
                                          <p:spTgt spid="4070"/>
                                        </p:tgtEl>
                                      </p:cBhvr>
                                    </p:animEffect>
                                  </p:childTnLst>
                                </p:cTn>
                              </p:par>
                              <p:par>
                                <p:cTn id="21" presetID="10" presetClass="exit" presetSubtype="0" fill="hold" nodeType="withEffect">
                                  <p:stCondLst>
                                    <p:cond delay="0"/>
                                  </p:stCondLst>
                                  <p:childTnLst>
                                    <p:animEffect transition="out" filter="fade">
                                      <p:cBhvr>
                                        <p:cTn id="22" dur="500"/>
                                        <p:tgtEl>
                                          <p:spTgt spid="4069"/>
                                        </p:tgtEl>
                                      </p:cBhvr>
                                    </p:animEffect>
                                    <p:set>
                                      <p:cBhvr>
                                        <p:cTn id="23" dur="1" fill="hold">
                                          <p:stCondLst>
                                            <p:cond delay="500"/>
                                          </p:stCondLst>
                                        </p:cTn>
                                        <p:tgtEl>
                                          <p:spTgt spid="406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39"/>
                                        </p:tgtEl>
                                        <p:attrNameLst>
                                          <p:attrName>style.visibility</p:attrName>
                                        </p:attrNameLst>
                                      </p:cBhvr>
                                      <p:to>
                                        <p:strVal val="visible"/>
                                      </p:to>
                                    </p:set>
                                    <p:animEffect transition="in" filter="fade">
                                      <p:cBhvr>
                                        <p:cTn id="28" dur="500"/>
                                        <p:tgtEl>
                                          <p:spTgt spid="4039"/>
                                        </p:tgtEl>
                                      </p:cBhvr>
                                    </p:animEffect>
                                  </p:childTnLst>
                                </p:cTn>
                              </p:par>
                              <p:par>
                                <p:cTn id="29" presetID="10" presetClass="exit" presetSubtype="0" fill="hold" nodeType="withEffect">
                                  <p:stCondLst>
                                    <p:cond delay="0"/>
                                  </p:stCondLst>
                                  <p:childTnLst>
                                    <p:animEffect transition="out" filter="fade">
                                      <p:cBhvr>
                                        <p:cTn id="30" dur="500"/>
                                        <p:tgtEl>
                                          <p:spTgt spid="4070"/>
                                        </p:tgtEl>
                                      </p:cBhvr>
                                    </p:animEffect>
                                    <p:set>
                                      <p:cBhvr>
                                        <p:cTn id="31" dur="1" fill="hold">
                                          <p:stCondLst>
                                            <p:cond delay="500"/>
                                          </p:stCondLst>
                                        </p:cTn>
                                        <p:tgtEl>
                                          <p:spTgt spid="407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4033"/>
                                        </p:tgtEl>
                                        <p:attrNameLst>
                                          <p:attrName>style.visibility</p:attrName>
                                        </p:attrNameLst>
                                      </p:cBhvr>
                                      <p:to>
                                        <p:strVal val="visible"/>
                                      </p:to>
                                    </p:set>
                                    <p:animEffect transition="in" filter="fade">
                                      <p:cBhvr>
                                        <p:cTn id="34" dur="500"/>
                                        <p:tgtEl>
                                          <p:spTgt spid="403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071"/>
                                        </p:tgtEl>
                                        <p:attrNameLst>
                                          <p:attrName>style.visibility</p:attrName>
                                        </p:attrNameLst>
                                      </p:cBhvr>
                                      <p:to>
                                        <p:strVal val="visible"/>
                                      </p:to>
                                    </p:set>
                                    <p:animEffect transition="in" filter="fade">
                                      <p:cBhvr>
                                        <p:cTn id="38" dur="500"/>
                                        <p:tgtEl>
                                          <p:spTgt spid="407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052"/>
                                        </p:tgtEl>
                                        <p:attrNameLst>
                                          <p:attrName>style.visibility</p:attrName>
                                        </p:attrNameLst>
                                      </p:cBhvr>
                                      <p:to>
                                        <p:strVal val="visible"/>
                                      </p:to>
                                    </p:set>
                                    <p:animEffect transition="in" filter="fade">
                                      <p:cBhvr>
                                        <p:cTn id="43" dur="500"/>
                                        <p:tgtEl>
                                          <p:spTgt spid="4052"/>
                                        </p:tgtEl>
                                      </p:cBhvr>
                                    </p:animEffect>
                                  </p:childTnLst>
                                </p:cTn>
                              </p:par>
                              <p:par>
                                <p:cTn id="44" presetID="10" presetClass="exit" presetSubtype="0" fill="hold" nodeType="withEffect">
                                  <p:stCondLst>
                                    <p:cond delay="0"/>
                                  </p:stCondLst>
                                  <p:childTnLst>
                                    <p:animEffect transition="out" filter="fade">
                                      <p:cBhvr>
                                        <p:cTn id="45" dur="500"/>
                                        <p:tgtEl>
                                          <p:spTgt spid="4071"/>
                                        </p:tgtEl>
                                      </p:cBhvr>
                                    </p:animEffect>
                                    <p:set>
                                      <p:cBhvr>
                                        <p:cTn id="46" dur="1" fill="hold">
                                          <p:stCondLst>
                                            <p:cond delay="500"/>
                                          </p:stCondLst>
                                        </p:cTn>
                                        <p:tgtEl>
                                          <p:spTgt spid="4071"/>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4032"/>
                                        </p:tgtEl>
                                        <p:attrNameLst>
                                          <p:attrName>style.visibility</p:attrName>
                                        </p:attrNameLst>
                                      </p:cBhvr>
                                      <p:to>
                                        <p:strVal val="visible"/>
                                      </p:to>
                                    </p:set>
                                    <p:animEffect transition="in" filter="fade">
                                      <p:cBhvr>
                                        <p:cTn id="49" dur="500"/>
                                        <p:tgtEl>
                                          <p:spTgt spid="4032"/>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072"/>
                                        </p:tgtEl>
                                        <p:attrNameLst>
                                          <p:attrName>style.visibility</p:attrName>
                                        </p:attrNameLst>
                                      </p:cBhvr>
                                      <p:to>
                                        <p:strVal val="visible"/>
                                      </p:to>
                                    </p:set>
                                    <p:animEffect transition="in" filter="fade">
                                      <p:cBhvr>
                                        <p:cTn id="53" dur="500"/>
                                        <p:tgtEl>
                                          <p:spTgt spid="407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47"/>
                                        </p:tgtEl>
                                        <p:attrNameLst>
                                          <p:attrName>style.visibility</p:attrName>
                                        </p:attrNameLst>
                                      </p:cBhvr>
                                      <p:to>
                                        <p:strVal val="visible"/>
                                      </p:to>
                                    </p:set>
                                    <p:animEffect transition="in" filter="fade">
                                      <p:cBhvr>
                                        <p:cTn id="58" dur="500"/>
                                        <p:tgtEl>
                                          <p:spTgt spid="4047"/>
                                        </p:tgtEl>
                                      </p:cBhvr>
                                    </p:animEffect>
                                  </p:childTnLst>
                                </p:cTn>
                              </p:par>
                              <p:par>
                                <p:cTn id="59" presetID="10" presetClass="exit" presetSubtype="0" fill="hold" nodeType="withEffect">
                                  <p:stCondLst>
                                    <p:cond delay="0"/>
                                  </p:stCondLst>
                                  <p:childTnLst>
                                    <p:animEffect transition="out" filter="fade">
                                      <p:cBhvr>
                                        <p:cTn id="60" dur="500"/>
                                        <p:tgtEl>
                                          <p:spTgt spid="4072"/>
                                        </p:tgtEl>
                                      </p:cBhvr>
                                    </p:animEffect>
                                    <p:set>
                                      <p:cBhvr>
                                        <p:cTn id="61" dur="1" fill="hold">
                                          <p:stCondLst>
                                            <p:cond delay="500"/>
                                          </p:stCondLst>
                                        </p:cTn>
                                        <p:tgtEl>
                                          <p:spTgt spid="4072"/>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4031"/>
                                        </p:tgtEl>
                                        <p:attrNameLst>
                                          <p:attrName>style.visibility</p:attrName>
                                        </p:attrNameLst>
                                      </p:cBhvr>
                                      <p:to>
                                        <p:strVal val="visible"/>
                                      </p:to>
                                    </p:set>
                                    <p:animEffect transition="in" filter="fade">
                                      <p:cBhvr>
                                        <p:cTn id="64" dur="500"/>
                                        <p:tgtEl>
                                          <p:spTgt spid="4031"/>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4073"/>
                                        </p:tgtEl>
                                        <p:attrNameLst>
                                          <p:attrName>style.visibility</p:attrName>
                                        </p:attrNameLst>
                                      </p:cBhvr>
                                      <p:to>
                                        <p:strVal val="visible"/>
                                      </p:to>
                                    </p:set>
                                    <p:animEffect transition="in" filter="fade">
                                      <p:cBhvr>
                                        <p:cTn id="68" dur="500"/>
                                        <p:tgtEl>
                                          <p:spTgt spid="407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057"/>
                                        </p:tgtEl>
                                        <p:attrNameLst>
                                          <p:attrName>style.visibility</p:attrName>
                                        </p:attrNameLst>
                                      </p:cBhvr>
                                      <p:to>
                                        <p:strVal val="visible"/>
                                      </p:to>
                                    </p:set>
                                    <p:animEffect transition="in" filter="fade">
                                      <p:cBhvr>
                                        <p:cTn id="73" dur="500"/>
                                        <p:tgtEl>
                                          <p:spTgt spid="4057"/>
                                        </p:tgtEl>
                                      </p:cBhvr>
                                    </p:animEffect>
                                  </p:childTnLst>
                                </p:cTn>
                              </p:par>
                              <p:par>
                                <p:cTn id="74" presetID="10" presetClass="entr" presetSubtype="0" fill="hold" nodeType="withEffect">
                                  <p:stCondLst>
                                    <p:cond delay="0"/>
                                  </p:stCondLst>
                                  <p:childTnLst>
                                    <p:set>
                                      <p:cBhvr>
                                        <p:cTn id="75" dur="1" fill="hold">
                                          <p:stCondLst>
                                            <p:cond delay="0"/>
                                          </p:stCondLst>
                                        </p:cTn>
                                        <p:tgtEl>
                                          <p:spTgt spid="4030"/>
                                        </p:tgtEl>
                                        <p:attrNameLst>
                                          <p:attrName>style.visibility</p:attrName>
                                        </p:attrNameLst>
                                      </p:cBhvr>
                                      <p:to>
                                        <p:strVal val="visible"/>
                                      </p:to>
                                    </p:set>
                                    <p:animEffect transition="in" filter="fade">
                                      <p:cBhvr>
                                        <p:cTn id="76" dur="500"/>
                                        <p:tgtEl>
                                          <p:spTgt spid="4030"/>
                                        </p:tgtEl>
                                      </p:cBhvr>
                                    </p:animEffect>
                                  </p:childTnLst>
                                </p:cTn>
                              </p:par>
                              <p:par>
                                <p:cTn id="77" presetID="10" presetClass="exit" presetSubtype="0" fill="hold" nodeType="withEffect">
                                  <p:stCondLst>
                                    <p:cond delay="0"/>
                                  </p:stCondLst>
                                  <p:childTnLst>
                                    <p:animEffect transition="out" filter="fade">
                                      <p:cBhvr>
                                        <p:cTn id="78" dur="500"/>
                                        <p:tgtEl>
                                          <p:spTgt spid="4073"/>
                                        </p:tgtEl>
                                      </p:cBhvr>
                                    </p:animEffect>
                                    <p:set>
                                      <p:cBhvr>
                                        <p:cTn id="79" dur="1" fill="hold">
                                          <p:stCondLst>
                                            <p:cond delay="500"/>
                                          </p:stCondLst>
                                        </p:cTn>
                                        <p:tgtEl>
                                          <p:spTgt spid="4073"/>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074"/>
                                        </p:tgtEl>
                                        <p:attrNameLst>
                                          <p:attrName>style.visibility</p:attrName>
                                        </p:attrNameLst>
                                      </p:cBhvr>
                                      <p:to>
                                        <p:strVal val="visible"/>
                                      </p:to>
                                    </p:set>
                                    <p:animEffect transition="in" filter="fade">
                                      <p:cBhvr>
                                        <p:cTn id="83" dur="500"/>
                                        <p:tgtEl>
                                          <p:spTgt spid="4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80"/>
        <p:cNvGrpSpPr/>
        <p:nvPr/>
      </p:nvGrpSpPr>
      <p:grpSpPr>
        <a:xfrm>
          <a:off x="0" y="0"/>
          <a:ext cx="0" cy="0"/>
          <a:chOff x="0" y="0"/>
          <a:chExt cx="0" cy="0"/>
        </a:xfrm>
      </p:grpSpPr>
      <p:sp>
        <p:nvSpPr>
          <p:cNvPr id="4081" name="Google Shape;4081;p66"/>
          <p:cNvSpPr/>
          <p:nvPr/>
        </p:nvSpPr>
        <p:spPr>
          <a:xfrm>
            <a:off x="2666162" y="3735852"/>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82" name="Google Shape;4082;p66"/>
          <p:cNvSpPr/>
          <p:nvPr/>
        </p:nvSpPr>
        <p:spPr>
          <a:xfrm>
            <a:off x="5108911" y="5798809"/>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83" name="Google Shape;4083;p66"/>
          <p:cNvSpPr/>
          <p:nvPr/>
        </p:nvSpPr>
        <p:spPr>
          <a:xfrm>
            <a:off x="8105934" y="3949220"/>
            <a:ext cx="944562"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84" name="Google Shape;4084;p66"/>
          <p:cNvSpPr/>
          <p:nvPr/>
        </p:nvSpPr>
        <p:spPr>
          <a:xfrm>
            <a:off x="4772033" y="1955144"/>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85" name="Google Shape;4085;p6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rdt3.0 sender</a:t>
            </a:r>
            <a:endParaRPr sz="4400"/>
          </a:p>
        </p:txBody>
      </p:sp>
      <p:cxnSp>
        <p:nvCxnSpPr>
          <p:cNvPr id="4086" name="Google Shape;4086;p66"/>
          <p:cNvCxnSpPr/>
          <p:nvPr/>
        </p:nvCxnSpPr>
        <p:spPr>
          <a:xfrm>
            <a:off x="4488198" y="1637972"/>
            <a:ext cx="157163" cy="576262"/>
          </a:xfrm>
          <a:prstGeom prst="straightConnector1">
            <a:avLst/>
          </a:prstGeom>
          <a:noFill/>
          <a:ln w="28575" cap="flat" cmpd="sng">
            <a:solidFill>
              <a:srgbClr val="000000"/>
            </a:solidFill>
            <a:prstDash val="dash"/>
            <a:round/>
            <a:headEnd type="none" w="med" len="med"/>
            <a:tailEnd type="triangle" w="med" len="med"/>
          </a:ln>
        </p:spPr>
      </p:cxnSp>
      <p:grpSp>
        <p:nvGrpSpPr>
          <p:cNvPr id="4087" name="Google Shape;4087;p66"/>
          <p:cNvGrpSpPr/>
          <p:nvPr/>
        </p:nvGrpSpPr>
        <p:grpSpPr>
          <a:xfrm>
            <a:off x="7099636" y="2184072"/>
            <a:ext cx="889000" cy="865187"/>
            <a:chOff x="445" y="1273"/>
            <a:chExt cx="560" cy="545"/>
          </a:xfrm>
        </p:grpSpPr>
        <p:sp>
          <p:nvSpPr>
            <p:cNvPr id="4088" name="Google Shape;4088;p66"/>
            <p:cNvSpPr/>
            <p:nvPr/>
          </p:nvSpPr>
          <p:spPr>
            <a:xfrm>
              <a:off x="445" y="1273"/>
              <a:ext cx="560" cy="54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4089" name="Google Shape;4089;p66"/>
            <p:cNvSpPr txBox="1"/>
            <p:nvPr/>
          </p:nvSpPr>
          <p:spPr>
            <a:xfrm>
              <a:off x="499" y="1309"/>
              <a:ext cx="450" cy="2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ACK0</a:t>
              </a:r>
              <a:endParaRPr sz="1400" b="0" i="0" u="none" strike="noStrike" cap="none">
                <a:solidFill>
                  <a:srgbClr val="000000"/>
                </a:solidFill>
                <a:latin typeface="Times New Roman"/>
                <a:ea typeface="Times New Roman"/>
                <a:cs typeface="Times New Roman"/>
                <a:sym typeface="Times New Roman"/>
              </a:endParaRPr>
            </a:p>
          </p:txBody>
        </p:sp>
      </p:grpSp>
      <p:grpSp>
        <p:nvGrpSpPr>
          <p:cNvPr id="4090" name="Google Shape;4090;p66"/>
          <p:cNvGrpSpPr/>
          <p:nvPr/>
        </p:nvGrpSpPr>
        <p:grpSpPr>
          <a:xfrm>
            <a:off x="4758073" y="1183947"/>
            <a:ext cx="3860800" cy="1144587"/>
            <a:chOff x="4758073" y="1183947"/>
            <a:chExt cx="3860800" cy="1144587"/>
          </a:xfrm>
        </p:grpSpPr>
        <p:sp>
          <p:nvSpPr>
            <p:cNvPr id="4091" name="Google Shape;4091;p66"/>
            <p:cNvSpPr txBox="1"/>
            <p:nvPr/>
          </p:nvSpPr>
          <p:spPr>
            <a:xfrm>
              <a:off x="4758073" y="1477634"/>
              <a:ext cx="3860800" cy="561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make_pkt(0, data, checksum)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start_timer</a:t>
              </a:r>
              <a:endParaRPr sz="1400" b="0" i="0" u="none" strike="noStrike" cap="none">
                <a:solidFill>
                  <a:srgbClr val="000000"/>
                </a:solidFill>
                <a:latin typeface="Times New Roman"/>
                <a:ea typeface="Times New Roman"/>
                <a:cs typeface="Times New Roman"/>
                <a:sym typeface="Times New Roman"/>
              </a:endParaRPr>
            </a:p>
          </p:txBody>
        </p:sp>
        <p:sp>
          <p:nvSpPr>
            <p:cNvPr id="4092" name="Google Shape;4092;p66"/>
            <p:cNvSpPr txBox="1"/>
            <p:nvPr/>
          </p:nvSpPr>
          <p:spPr>
            <a:xfrm>
              <a:off x="4799348" y="1183947"/>
              <a:ext cx="17240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rdt_send(data)</a:t>
              </a:r>
              <a:endParaRPr sz="1400" b="0" i="0" u="none" strike="noStrike" cap="none">
                <a:solidFill>
                  <a:srgbClr val="000000"/>
                </a:solidFill>
                <a:latin typeface="Times New Roman"/>
                <a:ea typeface="Times New Roman"/>
                <a:cs typeface="Times New Roman"/>
                <a:sym typeface="Times New Roman"/>
              </a:endParaRPr>
            </a:p>
          </p:txBody>
        </p:sp>
        <p:cxnSp>
          <p:nvCxnSpPr>
            <p:cNvPr id="4093" name="Google Shape;4093;p66"/>
            <p:cNvCxnSpPr/>
            <p:nvPr/>
          </p:nvCxnSpPr>
          <p:spPr>
            <a:xfrm>
              <a:off x="4900948" y="1522084"/>
              <a:ext cx="990600" cy="0"/>
            </a:xfrm>
            <a:prstGeom prst="straightConnector1">
              <a:avLst/>
            </a:prstGeom>
            <a:noFill/>
            <a:ln w="28575" cap="flat" cmpd="sng">
              <a:solidFill>
                <a:srgbClr val="000000"/>
              </a:solidFill>
              <a:prstDash val="solid"/>
              <a:round/>
              <a:headEnd type="none" w="med" len="med"/>
              <a:tailEnd type="none" w="med" len="med"/>
            </a:ln>
          </p:spPr>
        </p:cxnSp>
        <p:sp>
          <p:nvSpPr>
            <p:cNvPr id="4094" name="Google Shape;4094;p66"/>
            <p:cNvSpPr/>
            <p:nvPr/>
          </p:nvSpPr>
          <p:spPr>
            <a:xfrm rot="10800000" flipH="1">
              <a:off x="5123198" y="2165022"/>
              <a:ext cx="2090738" cy="163512"/>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4095" name="Google Shape;4095;p66"/>
          <p:cNvGrpSpPr/>
          <p:nvPr/>
        </p:nvGrpSpPr>
        <p:grpSpPr>
          <a:xfrm>
            <a:off x="7191711" y="4098597"/>
            <a:ext cx="1189037" cy="850900"/>
            <a:chOff x="4090" y="3230"/>
            <a:chExt cx="749" cy="536"/>
          </a:xfrm>
        </p:grpSpPr>
        <p:sp>
          <p:nvSpPr>
            <p:cNvPr id="4096" name="Google Shape;4096;p66"/>
            <p:cNvSpPr/>
            <p:nvPr/>
          </p:nvSpPr>
          <p:spPr>
            <a:xfrm>
              <a:off x="4159" y="3230"/>
              <a:ext cx="595" cy="53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4097" name="Google Shape;4097;p66"/>
            <p:cNvSpPr txBox="1"/>
            <p:nvPr/>
          </p:nvSpPr>
          <p:spPr>
            <a:xfrm>
              <a:off x="4090" y="3270"/>
              <a:ext cx="74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call 1 from above</a:t>
              </a:r>
              <a:endParaRPr sz="1400" b="0" i="0" u="none" strike="noStrike" cap="none">
                <a:solidFill>
                  <a:srgbClr val="000000"/>
                </a:solidFill>
                <a:latin typeface="Times New Roman"/>
                <a:ea typeface="Times New Roman"/>
                <a:cs typeface="Times New Roman"/>
                <a:sym typeface="Times New Roman"/>
              </a:endParaRPr>
            </a:p>
          </p:txBody>
        </p:sp>
      </p:grpSp>
      <p:grpSp>
        <p:nvGrpSpPr>
          <p:cNvPr id="4098" name="Google Shape;4098;p66"/>
          <p:cNvGrpSpPr/>
          <p:nvPr/>
        </p:nvGrpSpPr>
        <p:grpSpPr>
          <a:xfrm>
            <a:off x="5054936" y="4832022"/>
            <a:ext cx="3444875" cy="1038225"/>
            <a:chOff x="5054936" y="4832022"/>
            <a:chExt cx="3444875" cy="1038225"/>
          </a:xfrm>
        </p:grpSpPr>
        <p:sp>
          <p:nvSpPr>
            <p:cNvPr id="4099" name="Google Shape;4099;p66"/>
            <p:cNvSpPr/>
            <p:nvPr/>
          </p:nvSpPr>
          <p:spPr>
            <a:xfrm>
              <a:off x="5108911" y="4832022"/>
              <a:ext cx="2312987" cy="274637"/>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100" name="Google Shape;4100;p66"/>
            <p:cNvSpPr txBox="1"/>
            <p:nvPr/>
          </p:nvSpPr>
          <p:spPr>
            <a:xfrm>
              <a:off x="5054936" y="5317797"/>
              <a:ext cx="3444875" cy="552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sndpkt = make_pkt(1, data, checksum)</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start_timer</a:t>
              </a:r>
              <a:endParaRPr sz="1400" b="0" i="0" u="none" strike="noStrike" cap="none">
                <a:solidFill>
                  <a:srgbClr val="000000"/>
                </a:solidFill>
                <a:latin typeface="Times New Roman"/>
                <a:ea typeface="Times New Roman"/>
                <a:cs typeface="Times New Roman"/>
                <a:sym typeface="Times New Roman"/>
              </a:endParaRPr>
            </a:p>
          </p:txBody>
        </p:sp>
        <p:sp>
          <p:nvSpPr>
            <p:cNvPr id="4101" name="Google Shape;4101;p66"/>
            <p:cNvSpPr txBox="1"/>
            <p:nvPr/>
          </p:nvSpPr>
          <p:spPr>
            <a:xfrm>
              <a:off x="5054936" y="5035222"/>
              <a:ext cx="17240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rdt_send(data)</a:t>
              </a:r>
              <a:endParaRPr sz="1400" b="0" i="0" u="none" strike="noStrike" cap="none">
                <a:solidFill>
                  <a:srgbClr val="000000"/>
                </a:solidFill>
                <a:latin typeface="Times New Roman"/>
                <a:ea typeface="Times New Roman"/>
                <a:cs typeface="Times New Roman"/>
                <a:sym typeface="Times New Roman"/>
              </a:endParaRPr>
            </a:p>
          </p:txBody>
        </p:sp>
        <p:cxnSp>
          <p:nvCxnSpPr>
            <p:cNvPr id="4102" name="Google Shape;4102;p66"/>
            <p:cNvCxnSpPr/>
            <p:nvPr/>
          </p:nvCxnSpPr>
          <p:spPr>
            <a:xfrm>
              <a:off x="5173998" y="5346372"/>
              <a:ext cx="2598738" cy="0"/>
            </a:xfrm>
            <a:prstGeom prst="straightConnector1">
              <a:avLst/>
            </a:prstGeom>
            <a:noFill/>
            <a:ln w="28575" cap="flat" cmpd="sng">
              <a:solidFill>
                <a:srgbClr val="000000"/>
              </a:solidFill>
              <a:prstDash val="solid"/>
              <a:round/>
              <a:headEnd type="none" w="med" len="med"/>
              <a:tailEnd type="none" w="med" len="med"/>
            </a:ln>
          </p:spPr>
        </p:cxnSp>
      </p:grpSp>
      <p:grpSp>
        <p:nvGrpSpPr>
          <p:cNvPr id="4103" name="Google Shape;4103;p66"/>
          <p:cNvGrpSpPr/>
          <p:nvPr/>
        </p:nvGrpSpPr>
        <p:grpSpPr>
          <a:xfrm>
            <a:off x="7858461" y="2912734"/>
            <a:ext cx="2309812" cy="1184275"/>
            <a:chOff x="7858461" y="2912734"/>
            <a:chExt cx="2309812" cy="1184275"/>
          </a:xfrm>
        </p:grpSpPr>
        <p:sp>
          <p:nvSpPr>
            <p:cNvPr id="4104" name="Google Shape;4104;p66"/>
            <p:cNvSpPr/>
            <p:nvPr/>
          </p:nvSpPr>
          <p:spPr>
            <a:xfrm rot="-5400000">
              <a:off x="7349667" y="3421528"/>
              <a:ext cx="1184275" cy="166687"/>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105" name="Google Shape;4105;p66"/>
            <p:cNvSpPr txBox="1"/>
            <p:nvPr/>
          </p:nvSpPr>
          <p:spPr>
            <a:xfrm>
              <a:off x="8018798" y="3200072"/>
              <a:ext cx="2149475"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&amp;&amp; notcorrupt(rcvpkt)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&amp;&amp; isACK(rcvpkt,0)</a:t>
              </a:r>
              <a:r>
                <a:rPr lang="en-US" sz="1000" b="0" i="0" u="none" strike="noStrike" cap="none">
                  <a:solidFill>
                    <a:srgbClr val="000000"/>
                  </a:solidFill>
                  <a:latin typeface="Arial"/>
                  <a:ea typeface="Arial"/>
                  <a:cs typeface="Arial"/>
                  <a:sym typeface="Arial"/>
                </a:rPr>
                <a:t> </a:t>
              </a:r>
              <a:endParaRPr sz="2400" b="0" i="0" u="none" strike="noStrike" cap="none">
                <a:solidFill>
                  <a:srgbClr val="000000"/>
                </a:solidFill>
                <a:latin typeface="Times New Roman"/>
                <a:ea typeface="Times New Roman"/>
                <a:cs typeface="Times New Roman"/>
                <a:sym typeface="Times New Roman"/>
              </a:endParaRPr>
            </a:p>
          </p:txBody>
        </p:sp>
        <p:cxnSp>
          <p:nvCxnSpPr>
            <p:cNvPr id="4106" name="Google Shape;4106;p66"/>
            <p:cNvCxnSpPr/>
            <p:nvPr/>
          </p:nvCxnSpPr>
          <p:spPr>
            <a:xfrm>
              <a:off x="8134686" y="3911272"/>
              <a:ext cx="1419225" cy="0"/>
            </a:xfrm>
            <a:prstGeom prst="straightConnector1">
              <a:avLst/>
            </a:prstGeom>
            <a:noFill/>
            <a:ln w="28575" cap="flat" cmpd="sng">
              <a:solidFill>
                <a:srgbClr val="000000"/>
              </a:solidFill>
              <a:prstDash val="solid"/>
              <a:round/>
              <a:headEnd type="none" w="med" len="med"/>
              <a:tailEnd type="none" w="med" len="med"/>
            </a:ln>
          </p:spPr>
        </p:cxnSp>
        <p:sp>
          <p:nvSpPr>
            <p:cNvPr id="4107" name="Google Shape;4107;p66"/>
            <p:cNvSpPr txBox="1"/>
            <p:nvPr/>
          </p:nvSpPr>
          <p:spPr>
            <a:xfrm>
              <a:off x="8039436" y="3892222"/>
              <a:ext cx="1514475" cy="1793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stop_timer</a:t>
              </a:r>
              <a:endParaRPr sz="1400" b="0" i="0" u="none" strike="noStrike" cap="none">
                <a:solidFill>
                  <a:srgbClr val="000000"/>
                </a:solidFill>
                <a:latin typeface="Times New Roman"/>
                <a:ea typeface="Times New Roman"/>
                <a:cs typeface="Times New Roman"/>
                <a:sym typeface="Times New Roman"/>
              </a:endParaRPr>
            </a:p>
          </p:txBody>
        </p:sp>
      </p:grpSp>
      <p:grpSp>
        <p:nvGrpSpPr>
          <p:cNvPr id="4108" name="Google Shape;4108;p66"/>
          <p:cNvGrpSpPr/>
          <p:nvPr/>
        </p:nvGrpSpPr>
        <p:grpSpPr>
          <a:xfrm>
            <a:off x="2638761" y="2958772"/>
            <a:ext cx="1945938" cy="1239836"/>
            <a:chOff x="2638761" y="2958772"/>
            <a:chExt cx="1945938" cy="1239836"/>
          </a:xfrm>
        </p:grpSpPr>
        <p:sp>
          <p:nvSpPr>
            <p:cNvPr id="4109" name="Google Shape;4109;p66"/>
            <p:cNvSpPr/>
            <p:nvPr/>
          </p:nvSpPr>
          <p:spPr>
            <a:xfrm rot="5400000" flipH="1">
              <a:off x="3932568" y="3546478"/>
              <a:ext cx="1150609" cy="153652"/>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110" name="Google Shape;4110;p66"/>
            <p:cNvSpPr txBox="1"/>
            <p:nvPr/>
          </p:nvSpPr>
          <p:spPr>
            <a:xfrm>
              <a:off x="2646698" y="2958772"/>
              <a:ext cx="1912938"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&amp;&amp; notcorrupt(rcvpkt)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&amp;&amp; isACK(rcvpkt,1)</a:t>
              </a:r>
              <a:r>
                <a:rPr lang="en-US" sz="1000" b="0" i="0" u="none" strike="noStrike" cap="none">
                  <a:solidFill>
                    <a:srgbClr val="000000"/>
                  </a:solidFill>
                  <a:latin typeface="Arial"/>
                  <a:ea typeface="Arial"/>
                  <a:cs typeface="Arial"/>
                  <a:sym typeface="Arial"/>
                </a:rPr>
                <a:t> </a:t>
              </a:r>
              <a:endParaRPr sz="2400" b="0" i="0" u="none" strike="noStrike" cap="none">
                <a:solidFill>
                  <a:srgbClr val="000000"/>
                </a:solidFill>
                <a:latin typeface="Times New Roman"/>
                <a:ea typeface="Times New Roman"/>
                <a:cs typeface="Times New Roman"/>
                <a:sym typeface="Times New Roman"/>
              </a:endParaRPr>
            </a:p>
          </p:txBody>
        </p:sp>
        <p:cxnSp>
          <p:nvCxnSpPr>
            <p:cNvPr id="4111" name="Google Shape;4111;p66"/>
            <p:cNvCxnSpPr/>
            <p:nvPr/>
          </p:nvCxnSpPr>
          <p:spPr>
            <a:xfrm>
              <a:off x="2773698" y="3698547"/>
              <a:ext cx="1517650" cy="0"/>
            </a:xfrm>
            <a:prstGeom prst="straightConnector1">
              <a:avLst/>
            </a:prstGeom>
            <a:noFill/>
            <a:ln w="28575" cap="flat" cmpd="sng">
              <a:solidFill>
                <a:srgbClr val="000000"/>
              </a:solidFill>
              <a:prstDash val="solid"/>
              <a:round/>
              <a:headEnd type="none" w="med" len="med"/>
              <a:tailEnd type="none" w="med" len="med"/>
            </a:ln>
          </p:spPr>
        </p:cxnSp>
        <p:sp>
          <p:nvSpPr>
            <p:cNvPr id="4112" name="Google Shape;4112;p66"/>
            <p:cNvSpPr txBox="1"/>
            <p:nvPr/>
          </p:nvSpPr>
          <p:spPr>
            <a:xfrm>
              <a:off x="2638761" y="3671559"/>
              <a:ext cx="1514475"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stop_timer</a:t>
              </a:r>
              <a:endParaRPr sz="1400" b="0" i="0" u="none" strike="noStrike" cap="none">
                <a:solidFill>
                  <a:srgbClr val="000000"/>
                </a:solidFill>
                <a:latin typeface="Times New Roman"/>
                <a:ea typeface="Times New Roman"/>
                <a:cs typeface="Times New Roman"/>
                <a:sym typeface="Times New Roman"/>
              </a:endParaRPr>
            </a:p>
          </p:txBody>
        </p:sp>
      </p:grpSp>
      <p:grpSp>
        <p:nvGrpSpPr>
          <p:cNvPr id="4113" name="Google Shape;4113;p66"/>
          <p:cNvGrpSpPr/>
          <p:nvPr/>
        </p:nvGrpSpPr>
        <p:grpSpPr>
          <a:xfrm>
            <a:off x="7977523" y="2372984"/>
            <a:ext cx="2447925" cy="741363"/>
            <a:chOff x="7977523" y="2372984"/>
            <a:chExt cx="2447925" cy="741363"/>
          </a:xfrm>
        </p:grpSpPr>
        <p:sp>
          <p:nvSpPr>
            <p:cNvPr id="4114" name="Google Shape;4114;p66"/>
            <p:cNvSpPr/>
            <p:nvPr/>
          </p:nvSpPr>
          <p:spPr>
            <a:xfrm>
              <a:off x="8369605" y="2404148"/>
              <a:ext cx="732514" cy="223838"/>
            </a:xfrm>
            <a:prstGeom prst="rect">
              <a:avLst/>
            </a:prstGeom>
            <a:solidFill>
              <a:srgbClr val="FFB3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15" name="Google Shape;4115;p66"/>
            <p:cNvSpPr/>
            <p:nvPr/>
          </p:nvSpPr>
          <p:spPr>
            <a:xfrm>
              <a:off x="8358054" y="2870582"/>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116" name="Google Shape;4116;p66"/>
            <p:cNvGrpSpPr/>
            <p:nvPr/>
          </p:nvGrpSpPr>
          <p:grpSpPr>
            <a:xfrm>
              <a:off x="7977523" y="2372984"/>
              <a:ext cx="2447925" cy="741363"/>
              <a:chOff x="7977523" y="2372984"/>
              <a:chExt cx="2447925" cy="741363"/>
            </a:xfrm>
          </p:grpSpPr>
          <p:sp>
            <p:nvSpPr>
              <p:cNvPr id="4117" name="Google Shape;4117;p66"/>
              <p:cNvSpPr/>
              <p:nvPr/>
            </p:nvSpPr>
            <p:spPr>
              <a:xfrm>
                <a:off x="7977523" y="2431722"/>
                <a:ext cx="461963" cy="682625"/>
              </a:xfrm>
              <a:custGeom>
                <a:avLst/>
                <a:gdLst/>
                <a:ahLst/>
                <a:cxnLst/>
                <a:rect l="l" t="t" r="r" b="b"/>
                <a:pathLst>
                  <a:path w="291" h="430" extrusionOk="0">
                    <a:moveTo>
                      <a:pt x="0" y="120"/>
                    </a:moveTo>
                    <a:cubicBezTo>
                      <a:pt x="291" y="0"/>
                      <a:pt x="259" y="430"/>
                      <a:pt x="15" y="2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118" name="Google Shape;4118;p66"/>
              <p:cNvSpPr txBox="1"/>
              <p:nvPr/>
            </p:nvSpPr>
            <p:spPr>
              <a:xfrm>
                <a:off x="8309311" y="2609522"/>
                <a:ext cx="2116137"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start_timer</a:t>
                </a:r>
                <a:endParaRPr sz="1400" b="0" i="0" u="none" strike="noStrike" cap="none">
                  <a:solidFill>
                    <a:srgbClr val="000000"/>
                  </a:solidFill>
                  <a:latin typeface="Times New Roman"/>
                  <a:ea typeface="Times New Roman"/>
                  <a:cs typeface="Times New Roman"/>
                  <a:sym typeface="Times New Roman"/>
                </a:endParaRPr>
              </a:p>
            </p:txBody>
          </p:sp>
          <p:sp>
            <p:nvSpPr>
              <p:cNvPr id="4119" name="Google Shape;4119;p66"/>
              <p:cNvSpPr txBox="1"/>
              <p:nvPr/>
            </p:nvSpPr>
            <p:spPr>
              <a:xfrm>
                <a:off x="8331536" y="2372984"/>
                <a:ext cx="11144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timeout</a:t>
                </a:r>
                <a:endParaRPr sz="1400" b="0" i="0" u="none" strike="noStrike" cap="none">
                  <a:solidFill>
                    <a:srgbClr val="000000"/>
                  </a:solidFill>
                  <a:latin typeface="Times New Roman"/>
                  <a:ea typeface="Times New Roman"/>
                  <a:cs typeface="Times New Roman"/>
                  <a:sym typeface="Times New Roman"/>
                </a:endParaRPr>
              </a:p>
            </p:txBody>
          </p:sp>
          <p:cxnSp>
            <p:nvCxnSpPr>
              <p:cNvPr id="4120" name="Google Shape;4120;p66"/>
              <p:cNvCxnSpPr/>
              <p:nvPr/>
            </p:nvCxnSpPr>
            <p:spPr>
              <a:xfrm>
                <a:off x="8420436" y="2626984"/>
                <a:ext cx="990600" cy="0"/>
              </a:xfrm>
              <a:prstGeom prst="straightConnector1">
                <a:avLst/>
              </a:prstGeom>
              <a:noFill/>
              <a:ln w="28575" cap="flat" cmpd="sng">
                <a:solidFill>
                  <a:srgbClr val="000000"/>
                </a:solidFill>
                <a:prstDash val="solid"/>
                <a:round/>
                <a:headEnd type="none" w="med" len="med"/>
                <a:tailEnd type="none" w="med" len="med"/>
              </a:ln>
            </p:spPr>
          </p:cxnSp>
        </p:grpSp>
      </p:grpSp>
      <p:grpSp>
        <p:nvGrpSpPr>
          <p:cNvPr id="4121" name="Google Shape;4121;p66"/>
          <p:cNvGrpSpPr/>
          <p:nvPr/>
        </p:nvGrpSpPr>
        <p:grpSpPr>
          <a:xfrm>
            <a:off x="4157998" y="2228522"/>
            <a:ext cx="1189038" cy="850900"/>
            <a:chOff x="4090" y="3230"/>
            <a:chExt cx="749" cy="536"/>
          </a:xfrm>
        </p:grpSpPr>
        <p:sp>
          <p:nvSpPr>
            <p:cNvPr id="4122" name="Google Shape;4122;p66"/>
            <p:cNvSpPr/>
            <p:nvPr/>
          </p:nvSpPr>
          <p:spPr>
            <a:xfrm>
              <a:off x="4159" y="3230"/>
              <a:ext cx="595" cy="53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4123" name="Google Shape;4123;p66"/>
            <p:cNvSpPr txBox="1"/>
            <p:nvPr/>
          </p:nvSpPr>
          <p:spPr>
            <a:xfrm>
              <a:off x="4090" y="3270"/>
              <a:ext cx="74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call 0 from above</a:t>
              </a:r>
              <a:endParaRPr sz="1400" b="0" i="0" u="none" strike="noStrike" cap="none">
                <a:solidFill>
                  <a:srgbClr val="000000"/>
                </a:solidFill>
                <a:latin typeface="Times New Roman"/>
                <a:ea typeface="Times New Roman"/>
                <a:cs typeface="Times New Roman"/>
                <a:sym typeface="Times New Roman"/>
              </a:endParaRPr>
            </a:p>
          </p:txBody>
        </p:sp>
      </p:grpSp>
      <p:grpSp>
        <p:nvGrpSpPr>
          <p:cNvPr id="4124" name="Google Shape;4124;p66"/>
          <p:cNvGrpSpPr/>
          <p:nvPr/>
        </p:nvGrpSpPr>
        <p:grpSpPr>
          <a:xfrm>
            <a:off x="4369136" y="4082722"/>
            <a:ext cx="889000" cy="865187"/>
            <a:chOff x="445" y="1273"/>
            <a:chExt cx="560" cy="545"/>
          </a:xfrm>
        </p:grpSpPr>
        <p:sp>
          <p:nvSpPr>
            <p:cNvPr id="4125" name="Google Shape;4125;p66"/>
            <p:cNvSpPr/>
            <p:nvPr/>
          </p:nvSpPr>
          <p:spPr>
            <a:xfrm>
              <a:off x="445" y="1273"/>
              <a:ext cx="560" cy="54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4126" name="Google Shape;4126;p66"/>
            <p:cNvSpPr txBox="1"/>
            <p:nvPr/>
          </p:nvSpPr>
          <p:spPr>
            <a:xfrm>
              <a:off x="499" y="1309"/>
              <a:ext cx="450" cy="2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Wait for ACK1</a:t>
              </a:r>
              <a:endParaRPr sz="1400" b="0" i="0" u="none" strike="noStrike" cap="none">
                <a:solidFill>
                  <a:srgbClr val="000000"/>
                </a:solidFill>
                <a:latin typeface="Times New Roman"/>
                <a:ea typeface="Times New Roman"/>
                <a:cs typeface="Times New Roman"/>
                <a:sym typeface="Times New Roman"/>
              </a:endParaRPr>
            </a:p>
          </p:txBody>
        </p:sp>
      </p:grpSp>
      <p:grpSp>
        <p:nvGrpSpPr>
          <p:cNvPr id="4127" name="Google Shape;4127;p66"/>
          <p:cNvGrpSpPr/>
          <p:nvPr/>
        </p:nvGrpSpPr>
        <p:grpSpPr>
          <a:xfrm>
            <a:off x="8164848" y="4466897"/>
            <a:ext cx="1760538" cy="890587"/>
            <a:chOff x="8164848" y="4466897"/>
            <a:chExt cx="1760538" cy="890587"/>
          </a:xfrm>
        </p:grpSpPr>
        <p:sp>
          <p:nvSpPr>
            <p:cNvPr id="4128" name="Google Shape;4128;p66"/>
            <p:cNvSpPr/>
            <p:nvPr/>
          </p:nvSpPr>
          <p:spPr>
            <a:xfrm>
              <a:off x="8164848" y="4466897"/>
              <a:ext cx="579438" cy="890587"/>
            </a:xfrm>
            <a:custGeom>
              <a:avLst/>
              <a:gdLst/>
              <a:ahLst/>
              <a:cxnLst/>
              <a:rect l="l" t="t" r="r" b="b"/>
              <a:pathLst>
                <a:path w="322" h="483" extrusionOk="0">
                  <a:moveTo>
                    <a:pt x="31" y="120"/>
                  </a:moveTo>
                  <a:cubicBezTo>
                    <a:pt x="322" y="0"/>
                    <a:pt x="64" y="483"/>
                    <a:pt x="0" y="18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129" name="Google Shape;4129;p66"/>
            <p:cNvSpPr txBox="1"/>
            <p:nvPr/>
          </p:nvSpPr>
          <p:spPr>
            <a:xfrm>
              <a:off x="8963361" y="4946322"/>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sp>
          <p:nvSpPr>
            <p:cNvPr id="4130" name="Google Shape;4130;p66"/>
            <p:cNvSpPr txBox="1"/>
            <p:nvPr/>
          </p:nvSpPr>
          <p:spPr>
            <a:xfrm>
              <a:off x="8496636" y="4697084"/>
              <a:ext cx="1428750"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a:t>
              </a:r>
              <a:endParaRPr sz="1400" b="0" i="0" u="none" strike="noStrike" cap="none">
                <a:solidFill>
                  <a:srgbClr val="000000"/>
                </a:solidFill>
                <a:latin typeface="Times New Roman"/>
                <a:ea typeface="Times New Roman"/>
                <a:cs typeface="Times New Roman"/>
                <a:sym typeface="Times New Roman"/>
              </a:endParaRPr>
            </a:p>
          </p:txBody>
        </p:sp>
        <p:cxnSp>
          <p:nvCxnSpPr>
            <p:cNvPr id="4131" name="Google Shape;4131;p66"/>
            <p:cNvCxnSpPr/>
            <p:nvPr/>
          </p:nvCxnSpPr>
          <p:spPr>
            <a:xfrm>
              <a:off x="8583948" y="4982834"/>
              <a:ext cx="1101725" cy="0"/>
            </a:xfrm>
            <a:prstGeom prst="straightConnector1">
              <a:avLst/>
            </a:prstGeom>
            <a:noFill/>
            <a:ln w="28575" cap="flat" cmpd="sng">
              <a:solidFill>
                <a:srgbClr val="000000"/>
              </a:solidFill>
              <a:prstDash val="solid"/>
              <a:round/>
              <a:headEnd type="none" w="med" len="med"/>
              <a:tailEnd type="none" w="med" len="med"/>
            </a:ln>
          </p:spPr>
        </p:cxnSp>
      </p:grpSp>
      <p:grpSp>
        <p:nvGrpSpPr>
          <p:cNvPr id="4132" name="Google Shape;4132;p66"/>
          <p:cNvGrpSpPr/>
          <p:nvPr/>
        </p:nvGrpSpPr>
        <p:grpSpPr>
          <a:xfrm>
            <a:off x="7807661" y="1290309"/>
            <a:ext cx="2117725" cy="1144588"/>
            <a:chOff x="7807661" y="1290309"/>
            <a:chExt cx="2117725" cy="1144588"/>
          </a:xfrm>
        </p:grpSpPr>
        <p:sp>
          <p:nvSpPr>
            <p:cNvPr id="4133" name="Google Shape;4133;p66"/>
            <p:cNvSpPr/>
            <p:nvPr/>
          </p:nvSpPr>
          <p:spPr>
            <a:xfrm>
              <a:off x="7807661" y="1768147"/>
              <a:ext cx="871537" cy="666750"/>
            </a:xfrm>
            <a:custGeom>
              <a:avLst/>
              <a:gdLst/>
              <a:ahLst/>
              <a:cxnLst/>
              <a:rect l="l" t="t" r="r" b="b"/>
              <a:pathLst>
                <a:path w="549" h="420" extrusionOk="0">
                  <a:moveTo>
                    <a:pt x="0" y="306"/>
                  </a:moveTo>
                  <a:cubicBezTo>
                    <a:pt x="78" y="0"/>
                    <a:pt x="549" y="315"/>
                    <a:pt x="87" y="42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134" name="Google Shape;4134;p66"/>
            <p:cNvSpPr txBox="1"/>
            <p:nvPr/>
          </p:nvSpPr>
          <p:spPr>
            <a:xfrm>
              <a:off x="8220411" y="1290309"/>
              <a:ext cx="1704975"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&amp;&amp;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corrupt(rcvpkt)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isACK(rcvpkt,1) )</a:t>
              </a:r>
              <a:endParaRPr sz="1400" b="0" i="0" u="none" strike="noStrike" cap="none">
                <a:solidFill>
                  <a:srgbClr val="000000"/>
                </a:solidFill>
                <a:latin typeface="Times New Roman"/>
                <a:ea typeface="Times New Roman"/>
                <a:cs typeface="Times New Roman"/>
                <a:sym typeface="Times New Roman"/>
              </a:endParaRPr>
            </a:p>
          </p:txBody>
        </p:sp>
        <p:cxnSp>
          <p:nvCxnSpPr>
            <p:cNvPr id="4135" name="Google Shape;4135;p66"/>
            <p:cNvCxnSpPr/>
            <p:nvPr/>
          </p:nvCxnSpPr>
          <p:spPr>
            <a:xfrm>
              <a:off x="8429961" y="1991984"/>
              <a:ext cx="1350962" cy="0"/>
            </a:xfrm>
            <a:prstGeom prst="straightConnector1">
              <a:avLst/>
            </a:prstGeom>
            <a:noFill/>
            <a:ln w="28575" cap="flat" cmpd="sng">
              <a:solidFill>
                <a:srgbClr val="000000"/>
              </a:solidFill>
              <a:prstDash val="solid"/>
              <a:round/>
              <a:headEnd type="none" w="med" len="med"/>
              <a:tailEnd type="none" w="med" len="med"/>
            </a:ln>
          </p:spPr>
        </p:cxnSp>
        <p:sp>
          <p:nvSpPr>
            <p:cNvPr id="4136" name="Google Shape;4136;p66"/>
            <p:cNvSpPr txBox="1"/>
            <p:nvPr/>
          </p:nvSpPr>
          <p:spPr>
            <a:xfrm>
              <a:off x="8866523" y="1941184"/>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grpSp>
      <p:grpSp>
        <p:nvGrpSpPr>
          <p:cNvPr id="4137" name="Google Shape;4137;p66"/>
          <p:cNvGrpSpPr/>
          <p:nvPr/>
        </p:nvGrpSpPr>
        <p:grpSpPr>
          <a:xfrm>
            <a:off x="2775286" y="1876097"/>
            <a:ext cx="1549400" cy="890587"/>
            <a:chOff x="2775286" y="1876097"/>
            <a:chExt cx="1549400" cy="890587"/>
          </a:xfrm>
        </p:grpSpPr>
        <p:sp>
          <p:nvSpPr>
            <p:cNvPr id="4138" name="Google Shape;4138;p66"/>
            <p:cNvSpPr txBox="1"/>
            <p:nvPr/>
          </p:nvSpPr>
          <p:spPr>
            <a:xfrm>
              <a:off x="2775286" y="1968172"/>
              <a:ext cx="1428750"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a:t>
              </a:r>
              <a:endParaRPr sz="1400" b="0" i="0" u="none" strike="noStrike" cap="none">
                <a:solidFill>
                  <a:srgbClr val="000000"/>
                </a:solidFill>
                <a:latin typeface="Times New Roman"/>
                <a:ea typeface="Times New Roman"/>
                <a:cs typeface="Times New Roman"/>
                <a:sym typeface="Times New Roman"/>
              </a:endParaRPr>
            </a:p>
          </p:txBody>
        </p:sp>
        <p:cxnSp>
          <p:nvCxnSpPr>
            <p:cNvPr id="4139" name="Google Shape;4139;p66"/>
            <p:cNvCxnSpPr/>
            <p:nvPr/>
          </p:nvCxnSpPr>
          <p:spPr>
            <a:xfrm>
              <a:off x="2862598" y="2253922"/>
              <a:ext cx="1101725" cy="0"/>
            </a:xfrm>
            <a:prstGeom prst="straightConnector1">
              <a:avLst/>
            </a:prstGeom>
            <a:noFill/>
            <a:ln w="28575" cap="flat" cmpd="sng">
              <a:solidFill>
                <a:srgbClr val="000000"/>
              </a:solidFill>
              <a:prstDash val="solid"/>
              <a:round/>
              <a:headEnd type="none" w="med" len="med"/>
              <a:tailEnd type="none" w="med" len="med"/>
            </a:ln>
          </p:spPr>
        </p:cxnSp>
        <p:sp>
          <p:nvSpPr>
            <p:cNvPr id="4140" name="Google Shape;4140;p66"/>
            <p:cNvSpPr/>
            <p:nvPr/>
          </p:nvSpPr>
          <p:spPr>
            <a:xfrm rot="10800000">
              <a:off x="3745248" y="1876097"/>
              <a:ext cx="579438" cy="890587"/>
            </a:xfrm>
            <a:custGeom>
              <a:avLst/>
              <a:gdLst/>
              <a:ahLst/>
              <a:cxnLst/>
              <a:rect l="l" t="t" r="r" b="b"/>
              <a:pathLst>
                <a:path w="322" h="483" extrusionOk="0">
                  <a:moveTo>
                    <a:pt x="31" y="120"/>
                  </a:moveTo>
                  <a:cubicBezTo>
                    <a:pt x="322" y="0"/>
                    <a:pt x="64" y="483"/>
                    <a:pt x="0" y="18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141" name="Google Shape;4141;p66"/>
            <p:cNvSpPr txBox="1"/>
            <p:nvPr/>
          </p:nvSpPr>
          <p:spPr>
            <a:xfrm>
              <a:off x="3215023" y="2217409"/>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grpSp>
      <p:grpSp>
        <p:nvGrpSpPr>
          <p:cNvPr id="4142" name="Google Shape;4142;p66"/>
          <p:cNvGrpSpPr/>
          <p:nvPr/>
        </p:nvGrpSpPr>
        <p:grpSpPr>
          <a:xfrm>
            <a:off x="2367298" y="4307189"/>
            <a:ext cx="1973263" cy="725996"/>
            <a:chOff x="2367298" y="4307189"/>
            <a:chExt cx="1973263" cy="725996"/>
          </a:xfrm>
        </p:grpSpPr>
        <p:sp>
          <p:nvSpPr>
            <p:cNvPr id="4143" name="Google Shape;4143;p66"/>
            <p:cNvSpPr/>
            <p:nvPr/>
          </p:nvSpPr>
          <p:spPr>
            <a:xfrm>
              <a:off x="2418382" y="4342649"/>
              <a:ext cx="769654" cy="223838"/>
            </a:xfrm>
            <a:prstGeom prst="rect">
              <a:avLst/>
            </a:prstGeom>
            <a:solidFill>
              <a:srgbClr val="FFB3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44" name="Google Shape;4144;p66"/>
            <p:cNvSpPr/>
            <p:nvPr/>
          </p:nvSpPr>
          <p:spPr>
            <a:xfrm>
              <a:off x="2418337" y="4809347"/>
              <a:ext cx="909161"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45" name="Google Shape;4145;p66"/>
            <p:cNvSpPr/>
            <p:nvPr/>
          </p:nvSpPr>
          <p:spPr>
            <a:xfrm>
              <a:off x="3769061" y="4506584"/>
              <a:ext cx="571500" cy="420688"/>
            </a:xfrm>
            <a:custGeom>
              <a:avLst/>
              <a:gdLst/>
              <a:ahLst/>
              <a:cxnLst/>
              <a:rect l="l" t="t" r="r" b="b"/>
              <a:pathLst>
                <a:path w="900" h="662" extrusionOk="0">
                  <a:moveTo>
                    <a:pt x="900" y="360"/>
                  </a:moveTo>
                  <a:cubicBezTo>
                    <a:pt x="171" y="662"/>
                    <a:pt x="0" y="0"/>
                    <a:pt x="825" y="1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146" name="Google Shape;4146;p66"/>
            <p:cNvSpPr txBox="1"/>
            <p:nvPr/>
          </p:nvSpPr>
          <p:spPr>
            <a:xfrm>
              <a:off x="2367298" y="4554209"/>
              <a:ext cx="1824038"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udt_send(sndpkt)</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start_timer</a:t>
              </a:r>
              <a:endParaRPr sz="1400" b="0" i="0" u="none" strike="noStrike" cap="none">
                <a:solidFill>
                  <a:srgbClr val="000000"/>
                </a:solidFill>
                <a:latin typeface="Times New Roman"/>
                <a:ea typeface="Times New Roman"/>
                <a:cs typeface="Times New Roman"/>
                <a:sym typeface="Times New Roman"/>
              </a:endParaRPr>
            </a:p>
          </p:txBody>
        </p:sp>
        <p:sp>
          <p:nvSpPr>
            <p:cNvPr id="4147" name="Google Shape;4147;p66"/>
            <p:cNvSpPr txBox="1"/>
            <p:nvPr/>
          </p:nvSpPr>
          <p:spPr>
            <a:xfrm>
              <a:off x="2381586" y="4307189"/>
              <a:ext cx="11144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timeout</a:t>
              </a:r>
              <a:endParaRPr sz="1400" b="0" i="0" u="none" strike="noStrike" cap="none">
                <a:solidFill>
                  <a:srgbClr val="000000"/>
                </a:solidFill>
                <a:latin typeface="Times New Roman"/>
                <a:ea typeface="Times New Roman"/>
                <a:cs typeface="Times New Roman"/>
                <a:sym typeface="Times New Roman"/>
              </a:endParaRPr>
            </a:p>
          </p:txBody>
        </p:sp>
        <p:cxnSp>
          <p:nvCxnSpPr>
            <p:cNvPr id="4148" name="Google Shape;4148;p66"/>
            <p:cNvCxnSpPr/>
            <p:nvPr/>
          </p:nvCxnSpPr>
          <p:spPr>
            <a:xfrm>
              <a:off x="2484773" y="4582784"/>
              <a:ext cx="990600" cy="0"/>
            </a:xfrm>
            <a:prstGeom prst="straightConnector1">
              <a:avLst/>
            </a:prstGeom>
            <a:noFill/>
            <a:ln w="28575" cap="flat" cmpd="sng">
              <a:solidFill>
                <a:srgbClr val="000000"/>
              </a:solidFill>
              <a:prstDash val="solid"/>
              <a:round/>
              <a:headEnd type="none" w="med" len="med"/>
              <a:tailEnd type="none" w="med" len="med"/>
            </a:ln>
          </p:spPr>
        </p:cxnSp>
      </p:grpSp>
      <p:grpSp>
        <p:nvGrpSpPr>
          <p:cNvPr id="4149" name="Google Shape;4149;p66"/>
          <p:cNvGrpSpPr/>
          <p:nvPr/>
        </p:nvGrpSpPr>
        <p:grpSpPr>
          <a:xfrm>
            <a:off x="3029286" y="4795509"/>
            <a:ext cx="1631950" cy="1428750"/>
            <a:chOff x="3029286" y="4795509"/>
            <a:chExt cx="1631950" cy="1428750"/>
          </a:xfrm>
        </p:grpSpPr>
        <p:sp>
          <p:nvSpPr>
            <p:cNvPr id="4150" name="Google Shape;4150;p66"/>
            <p:cNvSpPr txBox="1"/>
            <p:nvPr/>
          </p:nvSpPr>
          <p:spPr>
            <a:xfrm>
              <a:off x="3029286" y="5155872"/>
              <a:ext cx="1622425"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rdt_rcv(rcvpkt) &amp;&amp;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corrupt(rcvpkt)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isACK(rcvpkt,0) )</a:t>
              </a:r>
              <a:endParaRPr sz="1400" b="0" i="0" u="none" strike="noStrike" cap="none">
                <a:solidFill>
                  <a:srgbClr val="000000"/>
                </a:solidFill>
                <a:latin typeface="Times New Roman"/>
                <a:ea typeface="Times New Roman"/>
                <a:cs typeface="Times New Roman"/>
                <a:sym typeface="Times New Roman"/>
              </a:endParaRPr>
            </a:p>
          </p:txBody>
        </p:sp>
        <p:cxnSp>
          <p:nvCxnSpPr>
            <p:cNvPr id="4151" name="Google Shape;4151;p66"/>
            <p:cNvCxnSpPr/>
            <p:nvPr/>
          </p:nvCxnSpPr>
          <p:spPr>
            <a:xfrm>
              <a:off x="3132473" y="5881359"/>
              <a:ext cx="1254125" cy="0"/>
            </a:xfrm>
            <a:prstGeom prst="straightConnector1">
              <a:avLst/>
            </a:prstGeom>
            <a:noFill/>
            <a:ln w="28575" cap="flat" cmpd="sng">
              <a:solidFill>
                <a:srgbClr val="000000"/>
              </a:solidFill>
              <a:prstDash val="solid"/>
              <a:round/>
              <a:headEnd type="none" w="med" len="med"/>
              <a:tailEnd type="none" w="med" len="med"/>
            </a:ln>
          </p:spPr>
        </p:cxnSp>
        <p:sp>
          <p:nvSpPr>
            <p:cNvPr id="4152" name="Google Shape;4152;p66"/>
            <p:cNvSpPr/>
            <p:nvPr/>
          </p:nvSpPr>
          <p:spPr>
            <a:xfrm>
              <a:off x="3969086" y="4795509"/>
              <a:ext cx="692150" cy="631825"/>
            </a:xfrm>
            <a:custGeom>
              <a:avLst/>
              <a:gdLst/>
              <a:ahLst/>
              <a:cxnLst/>
              <a:rect l="l" t="t" r="r" b="b"/>
              <a:pathLst>
                <a:path w="436" h="398" extrusionOk="0">
                  <a:moveTo>
                    <a:pt x="436" y="101"/>
                  </a:moveTo>
                  <a:cubicBezTo>
                    <a:pt x="367" y="398"/>
                    <a:pt x="0" y="31"/>
                    <a:pt x="300"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153" name="Google Shape;4153;p66"/>
            <p:cNvSpPr txBox="1"/>
            <p:nvPr/>
          </p:nvSpPr>
          <p:spPr>
            <a:xfrm>
              <a:off x="3618248" y="5887709"/>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a:p>
          </p:txBody>
        </p:sp>
      </p:grpSp>
      <p:sp>
        <p:nvSpPr>
          <p:cNvPr id="4154" name="Google Shape;4154;p66"/>
          <p:cNvSpPr/>
          <p:nvPr/>
        </p:nvSpPr>
        <p:spPr>
          <a:xfrm>
            <a:off x="7086600" y="2184400"/>
            <a:ext cx="914400" cy="867848"/>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55" name="Google Shape;4155;p66"/>
          <p:cNvSpPr/>
          <p:nvPr/>
        </p:nvSpPr>
        <p:spPr>
          <a:xfrm>
            <a:off x="7302500" y="4102100"/>
            <a:ext cx="936658" cy="850900"/>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56" name="Google Shape;4156;p66"/>
          <p:cNvSpPr/>
          <p:nvPr/>
        </p:nvSpPr>
        <p:spPr>
          <a:xfrm>
            <a:off x="4356100" y="4070372"/>
            <a:ext cx="914400" cy="876300"/>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57" name="Google Shape;4157;p66"/>
          <p:cNvSpPr/>
          <p:nvPr/>
        </p:nvSpPr>
        <p:spPr>
          <a:xfrm>
            <a:off x="4254500" y="2216171"/>
            <a:ext cx="952500" cy="871123"/>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58" name="Google Shape;4158;p6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54"/>
                                        </p:tgtEl>
                                        <p:attrNameLst>
                                          <p:attrName>style.visibility</p:attrName>
                                        </p:attrNameLst>
                                      </p:cBhvr>
                                      <p:to>
                                        <p:strVal val="visible"/>
                                      </p:to>
                                    </p:set>
                                    <p:animEffect transition="in" filter="fade">
                                      <p:cBhvr>
                                        <p:cTn id="7" dur="500"/>
                                        <p:tgtEl>
                                          <p:spTgt spid="41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13"/>
                                        </p:tgtEl>
                                        <p:attrNameLst>
                                          <p:attrName>style.visibility</p:attrName>
                                        </p:attrNameLst>
                                      </p:cBhvr>
                                      <p:to>
                                        <p:strVal val="visible"/>
                                      </p:to>
                                    </p:set>
                                    <p:animEffect transition="in" filter="fade">
                                      <p:cBhvr>
                                        <p:cTn id="11" dur="500"/>
                                        <p:tgtEl>
                                          <p:spTgt spid="41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32"/>
                                        </p:tgtEl>
                                        <p:attrNameLst>
                                          <p:attrName>style.visibility</p:attrName>
                                        </p:attrNameLst>
                                      </p:cBhvr>
                                      <p:to>
                                        <p:strVal val="visible"/>
                                      </p:to>
                                    </p:set>
                                    <p:animEffect transition="in" filter="fade">
                                      <p:cBhvr>
                                        <p:cTn id="16" dur="500"/>
                                        <p:tgtEl>
                                          <p:spTgt spid="41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154"/>
                                        </p:tgtEl>
                                      </p:cBhvr>
                                    </p:animEffect>
                                    <p:set>
                                      <p:cBhvr>
                                        <p:cTn id="21" dur="1" fill="hold">
                                          <p:stCondLst>
                                            <p:cond delay="500"/>
                                          </p:stCondLst>
                                        </p:cTn>
                                        <p:tgtEl>
                                          <p:spTgt spid="415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155"/>
                                        </p:tgtEl>
                                        <p:attrNameLst>
                                          <p:attrName>style.visibility</p:attrName>
                                        </p:attrNameLst>
                                      </p:cBhvr>
                                      <p:to>
                                        <p:strVal val="visible"/>
                                      </p:to>
                                    </p:set>
                                    <p:animEffect transition="in" filter="fade">
                                      <p:cBhvr>
                                        <p:cTn id="25" dur="500"/>
                                        <p:tgtEl>
                                          <p:spTgt spid="415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127"/>
                                        </p:tgtEl>
                                        <p:attrNameLst>
                                          <p:attrName>style.visibility</p:attrName>
                                        </p:attrNameLst>
                                      </p:cBhvr>
                                      <p:to>
                                        <p:strVal val="visible"/>
                                      </p:to>
                                    </p:set>
                                    <p:animEffect transition="in" filter="fade">
                                      <p:cBhvr>
                                        <p:cTn id="29" dur="500"/>
                                        <p:tgtEl>
                                          <p:spTgt spid="41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155"/>
                                        </p:tgtEl>
                                      </p:cBhvr>
                                    </p:animEffect>
                                    <p:set>
                                      <p:cBhvr>
                                        <p:cTn id="34" dur="1" fill="hold">
                                          <p:stCondLst>
                                            <p:cond delay="500"/>
                                          </p:stCondLst>
                                        </p:cTn>
                                        <p:tgtEl>
                                          <p:spTgt spid="4155"/>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156"/>
                                        </p:tgtEl>
                                        <p:attrNameLst>
                                          <p:attrName>style.visibility</p:attrName>
                                        </p:attrNameLst>
                                      </p:cBhvr>
                                      <p:to>
                                        <p:strVal val="visible"/>
                                      </p:to>
                                    </p:set>
                                    <p:animEffect transition="in" filter="fade">
                                      <p:cBhvr>
                                        <p:cTn id="38" dur="500"/>
                                        <p:tgtEl>
                                          <p:spTgt spid="4156"/>
                                        </p:tgtEl>
                                      </p:cBhvr>
                                    </p:animEffect>
                                  </p:childTnLst>
                                </p:cTn>
                              </p:par>
                              <p:par>
                                <p:cTn id="39" presetID="10" presetClass="entr" presetSubtype="0" fill="hold" nodeType="withEffect">
                                  <p:stCondLst>
                                    <p:cond delay="0"/>
                                  </p:stCondLst>
                                  <p:childTnLst>
                                    <p:set>
                                      <p:cBhvr>
                                        <p:cTn id="40" dur="1" fill="hold">
                                          <p:stCondLst>
                                            <p:cond delay="0"/>
                                          </p:stCondLst>
                                        </p:cTn>
                                        <p:tgtEl>
                                          <p:spTgt spid="4142"/>
                                        </p:tgtEl>
                                        <p:attrNameLst>
                                          <p:attrName>style.visibility</p:attrName>
                                        </p:attrNameLst>
                                      </p:cBhvr>
                                      <p:to>
                                        <p:strVal val="visible"/>
                                      </p:to>
                                    </p:set>
                                    <p:animEffect transition="in" filter="fade">
                                      <p:cBhvr>
                                        <p:cTn id="41" dur="500"/>
                                        <p:tgtEl>
                                          <p:spTgt spid="414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49"/>
                                        </p:tgtEl>
                                        <p:attrNameLst>
                                          <p:attrName>style.visibility</p:attrName>
                                        </p:attrNameLst>
                                      </p:cBhvr>
                                      <p:to>
                                        <p:strVal val="visible"/>
                                      </p:to>
                                    </p:set>
                                    <p:animEffect transition="in" filter="fade">
                                      <p:cBhvr>
                                        <p:cTn id="46" dur="500"/>
                                        <p:tgtEl>
                                          <p:spTgt spid="414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4156"/>
                                        </p:tgtEl>
                                      </p:cBhvr>
                                    </p:animEffect>
                                    <p:set>
                                      <p:cBhvr>
                                        <p:cTn id="51" dur="1" fill="hold">
                                          <p:stCondLst>
                                            <p:cond delay="500"/>
                                          </p:stCondLst>
                                        </p:cTn>
                                        <p:tgtEl>
                                          <p:spTgt spid="4156"/>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4157"/>
                                        </p:tgtEl>
                                        <p:attrNameLst>
                                          <p:attrName>style.visibility</p:attrName>
                                        </p:attrNameLst>
                                      </p:cBhvr>
                                      <p:to>
                                        <p:strVal val="visible"/>
                                      </p:to>
                                    </p:set>
                                    <p:animEffect transition="in" filter="fade">
                                      <p:cBhvr>
                                        <p:cTn id="54" dur="500"/>
                                        <p:tgtEl>
                                          <p:spTgt spid="4157"/>
                                        </p:tgtEl>
                                      </p:cBhvr>
                                    </p:animEffect>
                                  </p:childTnLst>
                                </p:cTn>
                              </p:par>
                              <p:par>
                                <p:cTn id="55" presetID="10" presetClass="entr" presetSubtype="0" fill="hold" nodeType="withEffect">
                                  <p:stCondLst>
                                    <p:cond delay="0"/>
                                  </p:stCondLst>
                                  <p:childTnLst>
                                    <p:set>
                                      <p:cBhvr>
                                        <p:cTn id="56" dur="1" fill="hold">
                                          <p:stCondLst>
                                            <p:cond delay="0"/>
                                          </p:stCondLst>
                                        </p:cTn>
                                        <p:tgtEl>
                                          <p:spTgt spid="4137"/>
                                        </p:tgtEl>
                                        <p:attrNameLst>
                                          <p:attrName>style.visibility</p:attrName>
                                        </p:attrNameLst>
                                      </p:cBhvr>
                                      <p:to>
                                        <p:strVal val="visible"/>
                                      </p:to>
                                    </p:set>
                                    <p:animEffect transition="in" filter="fade">
                                      <p:cBhvr>
                                        <p:cTn id="57" dur="500"/>
                                        <p:tgtEl>
                                          <p:spTgt spid="4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63"/>
        <p:cNvGrpSpPr/>
        <p:nvPr/>
      </p:nvGrpSpPr>
      <p:grpSpPr>
        <a:xfrm>
          <a:off x="0" y="0"/>
          <a:ext cx="0" cy="0"/>
          <a:chOff x="0" y="0"/>
          <a:chExt cx="0" cy="0"/>
        </a:xfrm>
      </p:grpSpPr>
      <p:sp>
        <p:nvSpPr>
          <p:cNvPr id="4164" name="Google Shape;4164;p6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rdt3.0 in action</a:t>
            </a:r>
            <a:endParaRPr sz="4400"/>
          </a:p>
        </p:txBody>
      </p:sp>
      <p:sp>
        <p:nvSpPr>
          <p:cNvPr id="4165" name="Google Shape;4165;p67"/>
          <p:cNvSpPr txBox="1"/>
          <p:nvPr/>
        </p:nvSpPr>
        <p:spPr>
          <a:xfrm>
            <a:off x="1363148" y="1512487"/>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a:buNone/>
            </a:pPr>
            <a:r>
              <a:rPr lang="en-US" sz="2000" b="0" i="1" u="sng" strike="noStrike" cap="none">
                <a:solidFill>
                  <a:srgbClr val="000099"/>
                </a:solidFill>
                <a:latin typeface="Tahoma"/>
                <a:ea typeface="Tahoma"/>
                <a:cs typeface="Tahoma"/>
                <a:sym typeface="Tahoma"/>
              </a:rPr>
              <a:t>sender</a:t>
            </a:r>
            <a:endParaRPr/>
          </a:p>
        </p:txBody>
      </p:sp>
      <p:sp>
        <p:nvSpPr>
          <p:cNvPr id="4166" name="Google Shape;4166;p67"/>
          <p:cNvSpPr txBox="1"/>
          <p:nvPr/>
        </p:nvSpPr>
        <p:spPr>
          <a:xfrm>
            <a:off x="3803136" y="1507725"/>
            <a:ext cx="1071562"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a:buNone/>
            </a:pPr>
            <a:r>
              <a:rPr lang="en-US" sz="2000" b="0" i="1" u="sng" strike="noStrike" cap="none">
                <a:solidFill>
                  <a:srgbClr val="008000"/>
                </a:solidFill>
                <a:latin typeface="Tahoma"/>
                <a:ea typeface="Tahoma"/>
                <a:cs typeface="Tahoma"/>
                <a:sym typeface="Tahoma"/>
              </a:rPr>
              <a:t>receiver</a:t>
            </a:r>
            <a:endParaRPr/>
          </a:p>
        </p:txBody>
      </p:sp>
      <p:sp>
        <p:nvSpPr>
          <p:cNvPr id="4167" name="Google Shape;4167;p67"/>
          <p:cNvSpPr txBox="1"/>
          <p:nvPr/>
        </p:nvSpPr>
        <p:spPr>
          <a:xfrm>
            <a:off x="3806311" y="3131737"/>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pkt1</a:t>
            </a:r>
            <a:endParaRPr/>
          </a:p>
        </p:txBody>
      </p:sp>
      <p:sp>
        <p:nvSpPr>
          <p:cNvPr id="4168" name="Google Shape;4168;p67"/>
          <p:cNvSpPr txBox="1"/>
          <p:nvPr/>
        </p:nvSpPr>
        <p:spPr>
          <a:xfrm>
            <a:off x="3812661" y="3987400"/>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pkt0</a:t>
            </a:r>
            <a:endParaRPr/>
          </a:p>
        </p:txBody>
      </p:sp>
      <p:sp>
        <p:nvSpPr>
          <p:cNvPr id="4169" name="Google Shape;4169;p67"/>
          <p:cNvSpPr txBox="1"/>
          <p:nvPr/>
        </p:nvSpPr>
        <p:spPr>
          <a:xfrm>
            <a:off x="3809486" y="2445937"/>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ack0</a:t>
            </a:r>
            <a:endParaRPr/>
          </a:p>
        </p:txBody>
      </p:sp>
      <p:sp>
        <p:nvSpPr>
          <p:cNvPr id="4170" name="Google Shape;4170;p67"/>
          <p:cNvSpPr txBox="1"/>
          <p:nvPr/>
        </p:nvSpPr>
        <p:spPr>
          <a:xfrm>
            <a:off x="3806311" y="3357162"/>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ack1</a:t>
            </a:r>
            <a:endParaRPr/>
          </a:p>
        </p:txBody>
      </p:sp>
      <p:sp>
        <p:nvSpPr>
          <p:cNvPr id="4171" name="Google Shape;4171;p67"/>
          <p:cNvSpPr txBox="1"/>
          <p:nvPr/>
        </p:nvSpPr>
        <p:spPr>
          <a:xfrm>
            <a:off x="3806311" y="4182662"/>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ack0</a:t>
            </a:r>
            <a:endParaRPr/>
          </a:p>
        </p:txBody>
      </p:sp>
      <p:sp>
        <p:nvSpPr>
          <p:cNvPr id="4172" name="Google Shape;4172;p67"/>
          <p:cNvSpPr txBox="1"/>
          <p:nvPr/>
        </p:nvSpPr>
        <p:spPr>
          <a:xfrm>
            <a:off x="1291711" y="2695175"/>
            <a:ext cx="10223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ack0</a:t>
            </a:r>
            <a:endParaRPr/>
          </a:p>
        </p:txBody>
      </p:sp>
      <p:sp>
        <p:nvSpPr>
          <p:cNvPr id="4173" name="Google Shape;4173;p67"/>
          <p:cNvSpPr txBox="1"/>
          <p:nvPr/>
        </p:nvSpPr>
        <p:spPr>
          <a:xfrm>
            <a:off x="1136136" y="3788962"/>
            <a:ext cx="11747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pkt0</a:t>
            </a:r>
            <a:endParaRPr/>
          </a:p>
        </p:txBody>
      </p:sp>
      <p:sp>
        <p:nvSpPr>
          <p:cNvPr id="4174" name="Google Shape;4174;p67"/>
          <p:cNvSpPr txBox="1"/>
          <p:nvPr/>
        </p:nvSpPr>
        <p:spPr>
          <a:xfrm>
            <a:off x="1136136" y="2914250"/>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pkt1</a:t>
            </a:r>
            <a:endParaRPr/>
          </a:p>
        </p:txBody>
      </p:sp>
      <p:sp>
        <p:nvSpPr>
          <p:cNvPr id="4175" name="Google Shape;4175;p67"/>
          <p:cNvSpPr txBox="1"/>
          <p:nvPr/>
        </p:nvSpPr>
        <p:spPr>
          <a:xfrm>
            <a:off x="1280598" y="3549250"/>
            <a:ext cx="10223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ack1</a:t>
            </a:r>
            <a:endParaRPr/>
          </a:p>
        </p:txBody>
      </p:sp>
      <p:sp>
        <p:nvSpPr>
          <p:cNvPr id="4176" name="Google Shape;4176;p67"/>
          <p:cNvSpPr txBox="1"/>
          <p:nvPr/>
        </p:nvSpPr>
        <p:spPr>
          <a:xfrm>
            <a:off x="1125023" y="1952225"/>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pkt0</a:t>
            </a:r>
            <a:endParaRPr/>
          </a:p>
        </p:txBody>
      </p:sp>
      <p:sp>
        <p:nvSpPr>
          <p:cNvPr id="4177" name="Google Shape;4177;p67"/>
          <p:cNvSpPr txBox="1"/>
          <p:nvPr/>
        </p:nvSpPr>
        <p:spPr>
          <a:xfrm>
            <a:off x="3801548" y="2234800"/>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pkt0</a:t>
            </a:r>
            <a:endParaRPr/>
          </a:p>
        </p:txBody>
      </p:sp>
      <p:grpSp>
        <p:nvGrpSpPr>
          <p:cNvPr id="4178" name="Google Shape;4178;p67"/>
          <p:cNvGrpSpPr/>
          <p:nvPr/>
        </p:nvGrpSpPr>
        <p:grpSpPr>
          <a:xfrm>
            <a:off x="2341048" y="2022075"/>
            <a:ext cx="1471613" cy="512762"/>
            <a:chOff x="850" y="1159"/>
            <a:chExt cx="927" cy="323"/>
          </a:xfrm>
        </p:grpSpPr>
        <p:cxnSp>
          <p:nvCxnSpPr>
            <p:cNvPr id="4179" name="Google Shape;4179;p67"/>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4180" name="Google Shape;4180;p67"/>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pkt0</a:t>
              </a:r>
              <a:endParaRPr/>
            </a:p>
          </p:txBody>
        </p:sp>
      </p:grpSp>
      <p:grpSp>
        <p:nvGrpSpPr>
          <p:cNvPr id="4181" name="Google Shape;4181;p67"/>
          <p:cNvGrpSpPr/>
          <p:nvPr/>
        </p:nvGrpSpPr>
        <p:grpSpPr>
          <a:xfrm>
            <a:off x="2334698" y="3758800"/>
            <a:ext cx="1471613" cy="487362"/>
            <a:chOff x="846" y="2253"/>
            <a:chExt cx="927" cy="307"/>
          </a:xfrm>
        </p:grpSpPr>
        <p:cxnSp>
          <p:nvCxnSpPr>
            <p:cNvPr id="4182" name="Google Shape;4182;p67"/>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4183" name="Google Shape;4183;p67"/>
            <p:cNvSpPr txBox="1"/>
            <p:nvPr/>
          </p:nvSpPr>
          <p:spPr>
            <a:xfrm>
              <a:off x="1097" y="2253"/>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pkt0</a:t>
              </a:r>
              <a:endParaRPr/>
            </a:p>
          </p:txBody>
        </p:sp>
      </p:grpSp>
      <p:grpSp>
        <p:nvGrpSpPr>
          <p:cNvPr id="4184" name="Google Shape;4184;p67"/>
          <p:cNvGrpSpPr/>
          <p:nvPr/>
        </p:nvGrpSpPr>
        <p:grpSpPr>
          <a:xfrm>
            <a:off x="2348986" y="2896787"/>
            <a:ext cx="1471612" cy="504825"/>
            <a:chOff x="855" y="1710"/>
            <a:chExt cx="927" cy="318"/>
          </a:xfrm>
        </p:grpSpPr>
        <p:cxnSp>
          <p:nvCxnSpPr>
            <p:cNvPr id="4185" name="Google Shape;4185;p67"/>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186" name="Google Shape;4186;p67"/>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pkt1</a:t>
              </a:r>
              <a:endParaRPr/>
            </a:p>
          </p:txBody>
        </p:sp>
      </p:grpSp>
      <p:grpSp>
        <p:nvGrpSpPr>
          <p:cNvPr id="4187" name="Google Shape;4187;p67"/>
          <p:cNvGrpSpPr/>
          <p:nvPr/>
        </p:nvGrpSpPr>
        <p:grpSpPr>
          <a:xfrm>
            <a:off x="2334698" y="3361925"/>
            <a:ext cx="1471613" cy="471487"/>
            <a:chOff x="846" y="2003"/>
            <a:chExt cx="927" cy="297"/>
          </a:xfrm>
        </p:grpSpPr>
        <p:cxnSp>
          <p:nvCxnSpPr>
            <p:cNvPr id="4188" name="Google Shape;4188;p67"/>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4189" name="Google Shape;4189;p67"/>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ack1</a:t>
              </a:r>
              <a:endParaRPr/>
            </a:p>
          </p:txBody>
        </p:sp>
      </p:grpSp>
      <p:grpSp>
        <p:nvGrpSpPr>
          <p:cNvPr id="4190" name="Google Shape;4190;p67"/>
          <p:cNvGrpSpPr/>
          <p:nvPr/>
        </p:nvGrpSpPr>
        <p:grpSpPr>
          <a:xfrm>
            <a:off x="2326761" y="2522137"/>
            <a:ext cx="1471612" cy="455613"/>
            <a:chOff x="841" y="1474"/>
            <a:chExt cx="927" cy="287"/>
          </a:xfrm>
        </p:grpSpPr>
        <p:cxnSp>
          <p:nvCxnSpPr>
            <p:cNvPr id="4191" name="Google Shape;4191;p67"/>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192" name="Google Shape;4192;p67"/>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ack0</a:t>
              </a:r>
              <a:endParaRPr/>
            </a:p>
          </p:txBody>
        </p:sp>
      </p:grpSp>
      <p:grpSp>
        <p:nvGrpSpPr>
          <p:cNvPr id="4193" name="Google Shape;4193;p67"/>
          <p:cNvGrpSpPr/>
          <p:nvPr/>
        </p:nvGrpSpPr>
        <p:grpSpPr>
          <a:xfrm>
            <a:off x="2320411" y="4214412"/>
            <a:ext cx="1471612" cy="461963"/>
            <a:chOff x="837" y="2540"/>
            <a:chExt cx="927" cy="291"/>
          </a:xfrm>
        </p:grpSpPr>
        <p:cxnSp>
          <p:nvCxnSpPr>
            <p:cNvPr id="4194" name="Google Shape;4194;p67"/>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195" name="Google Shape;4195;p67"/>
            <p:cNvSpPr txBox="1"/>
            <p:nvPr/>
          </p:nvSpPr>
          <p:spPr>
            <a:xfrm>
              <a:off x="1086" y="2540"/>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ack0</a:t>
              </a:r>
              <a:endParaRPr/>
            </a:p>
          </p:txBody>
        </p:sp>
      </p:grpSp>
      <p:sp>
        <p:nvSpPr>
          <p:cNvPr id="4196" name="Google Shape;4196;p67"/>
          <p:cNvSpPr txBox="1"/>
          <p:nvPr/>
        </p:nvSpPr>
        <p:spPr>
          <a:xfrm>
            <a:off x="2628386" y="5293912"/>
            <a:ext cx="1252537"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(a) no loss</a:t>
            </a:r>
            <a:endParaRPr/>
          </a:p>
        </p:txBody>
      </p:sp>
      <p:sp>
        <p:nvSpPr>
          <p:cNvPr id="4197" name="Google Shape;4197;p67"/>
          <p:cNvSpPr txBox="1"/>
          <p:nvPr/>
        </p:nvSpPr>
        <p:spPr>
          <a:xfrm>
            <a:off x="7079959" y="1461687"/>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a:buNone/>
            </a:pPr>
            <a:r>
              <a:rPr lang="en-US" sz="2000" b="0" i="1" u="sng" strike="noStrike" cap="none">
                <a:solidFill>
                  <a:srgbClr val="000099"/>
                </a:solidFill>
                <a:latin typeface="Tahoma"/>
                <a:ea typeface="Tahoma"/>
                <a:cs typeface="Tahoma"/>
                <a:sym typeface="Tahoma"/>
              </a:rPr>
              <a:t>sender</a:t>
            </a:r>
            <a:endParaRPr/>
          </a:p>
        </p:txBody>
      </p:sp>
      <p:sp>
        <p:nvSpPr>
          <p:cNvPr id="4198" name="Google Shape;4198;p67"/>
          <p:cNvSpPr txBox="1"/>
          <p:nvPr/>
        </p:nvSpPr>
        <p:spPr>
          <a:xfrm>
            <a:off x="9519946" y="1456925"/>
            <a:ext cx="1071563"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a:buNone/>
            </a:pPr>
            <a:r>
              <a:rPr lang="en-US" sz="2000" b="0" i="1" u="sng" strike="noStrike" cap="none">
                <a:solidFill>
                  <a:srgbClr val="008000"/>
                </a:solidFill>
                <a:latin typeface="Tahoma"/>
                <a:ea typeface="Tahoma"/>
                <a:cs typeface="Tahoma"/>
                <a:sym typeface="Tahoma"/>
              </a:rPr>
              <a:t>receiver</a:t>
            </a:r>
            <a:endParaRPr/>
          </a:p>
        </p:txBody>
      </p:sp>
      <p:sp>
        <p:nvSpPr>
          <p:cNvPr id="4199" name="Google Shape;4199;p67"/>
          <p:cNvSpPr txBox="1"/>
          <p:nvPr/>
        </p:nvSpPr>
        <p:spPr>
          <a:xfrm>
            <a:off x="9521534" y="4373162"/>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pkt1</a:t>
            </a:r>
            <a:endParaRPr/>
          </a:p>
        </p:txBody>
      </p:sp>
      <p:sp>
        <p:nvSpPr>
          <p:cNvPr id="4200" name="Google Shape;4200;p67"/>
          <p:cNvSpPr txBox="1"/>
          <p:nvPr/>
        </p:nvSpPr>
        <p:spPr>
          <a:xfrm>
            <a:off x="9529471" y="5214537"/>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pkt0</a:t>
            </a:r>
            <a:endParaRPr/>
          </a:p>
        </p:txBody>
      </p:sp>
      <p:sp>
        <p:nvSpPr>
          <p:cNvPr id="4201" name="Google Shape;4201;p67"/>
          <p:cNvSpPr txBox="1"/>
          <p:nvPr/>
        </p:nvSpPr>
        <p:spPr>
          <a:xfrm>
            <a:off x="9526296" y="2395137"/>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ack0</a:t>
            </a:r>
            <a:endParaRPr/>
          </a:p>
        </p:txBody>
      </p:sp>
      <p:sp>
        <p:nvSpPr>
          <p:cNvPr id="4202" name="Google Shape;4202;p67"/>
          <p:cNvSpPr txBox="1"/>
          <p:nvPr/>
        </p:nvSpPr>
        <p:spPr>
          <a:xfrm>
            <a:off x="9523121" y="4584300"/>
            <a:ext cx="11969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ack1</a:t>
            </a:r>
            <a:endParaRPr/>
          </a:p>
        </p:txBody>
      </p:sp>
      <p:sp>
        <p:nvSpPr>
          <p:cNvPr id="4203" name="Google Shape;4203;p67"/>
          <p:cNvSpPr txBox="1"/>
          <p:nvPr/>
        </p:nvSpPr>
        <p:spPr>
          <a:xfrm>
            <a:off x="9523121" y="5409800"/>
            <a:ext cx="11969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ack0</a:t>
            </a:r>
            <a:endParaRPr/>
          </a:p>
        </p:txBody>
      </p:sp>
      <p:sp>
        <p:nvSpPr>
          <p:cNvPr id="4204" name="Google Shape;4204;p67"/>
          <p:cNvSpPr txBox="1"/>
          <p:nvPr/>
        </p:nvSpPr>
        <p:spPr>
          <a:xfrm>
            <a:off x="7008521" y="2644375"/>
            <a:ext cx="10223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ack0</a:t>
            </a:r>
            <a:endParaRPr/>
          </a:p>
        </p:txBody>
      </p:sp>
      <p:sp>
        <p:nvSpPr>
          <p:cNvPr id="4205" name="Google Shape;4205;p67"/>
          <p:cNvSpPr txBox="1"/>
          <p:nvPr/>
        </p:nvSpPr>
        <p:spPr>
          <a:xfrm>
            <a:off x="6852946" y="5016100"/>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pkt0</a:t>
            </a:r>
            <a:endParaRPr/>
          </a:p>
        </p:txBody>
      </p:sp>
      <p:sp>
        <p:nvSpPr>
          <p:cNvPr id="4206" name="Google Shape;4206;p67"/>
          <p:cNvSpPr txBox="1"/>
          <p:nvPr/>
        </p:nvSpPr>
        <p:spPr>
          <a:xfrm>
            <a:off x="6852946" y="2863450"/>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pkt1</a:t>
            </a:r>
            <a:endParaRPr/>
          </a:p>
        </p:txBody>
      </p:sp>
      <p:sp>
        <p:nvSpPr>
          <p:cNvPr id="4207" name="Google Shape;4207;p67"/>
          <p:cNvSpPr txBox="1"/>
          <p:nvPr/>
        </p:nvSpPr>
        <p:spPr>
          <a:xfrm>
            <a:off x="6997409" y="4776387"/>
            <a:ext cx="10223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ack1</a:t>
            </a:r>
            <a:endParaRPr/>
          </a:p>
        </p:txBody>
      </p:sp>
      <p:sp>
        <p:nvSpPr>
          <p:cNvPr id="4208" name="Google Shape;4208;p67"/>
          <p:cNvSpPr txBox="1"/>
          <p:nvPr/>
        </p:nvSpPr>
        <p:spPr>
          <a:xfrm>
            <a:off x="6841834" y="1901425"/>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pkt0</a:t>
            </a:r>
            <a:endParaRPr/>
          </a:p>
        </p:txBody>
      </p:sp>
      <p:sp>
        <p:nvSpPr>
          <p:cNvPr id="4209" name="Google Shape;4209;p67"/>
          <p:cNvSpPr txBox="1"/>
          <p:nvPr/>
        </p:nvSpPr>
        <p:spPr>
          <a:xfrm>
            <a:off x="9518359" y="2184000"/>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pkt0</a:t>
            </a:r>
            <a:endParaRPr/>
          </a:p>
        </p:txBody>
      </p:sp>
      <p:grpSp>
        <p:nvGrpSpPr>
          <p:cNvPr id="4210" name="Google Shape;4210;p67"/>
          <p:cNvGrpSpPr/>
          <p:nvPr/>
        </p:nvGrpSpPr>
        <p:grpSpPr>
          <a:xfrm>
            <a:off x="8057859" y="1971275"/>
            <a:ext cx="1471612" cy="512762"/>
            <a:chOff x="850" y="1159"/>
            <a:chExt cx="927" cy="323"/>
          </a:xfrm>
        </p:grpSpPr>
        <p:cxnSp>
          <p:nvCxnSpPr>
            <p:cNvPr id="4211" name="Google Shape;4211;p67"/>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12" name="Google Shape;4212;p67"/>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pkt0</a:t>
              </a:r>
              <a:endParaRPr/>
            </a:p>
          </p:txBody>
        </p:sp>
      </p:grpSp>
      <p:grpSp>
        <p:nvGrpSpPr>
          <p:cNvPr id="4213" name="Google Shape;4213;p67"/>
          <p:cNvGrpSpPr/>
          <p:nvPr/>
        </p:nvGrpSpPr>
        <p:grpSpPr>
          <a:xfrm>
            <a:off x="8051509" y="4985937"/>
            <a:ext cx="1471612" cy="487363"/>
            <a:chOff x="846" y="2253"/>
            <a:chExt cx="927" cy="307"/>
          </a:xfrm>
        </p:grpSpPr>
        <p:cxnSp>
          <p:nvCxnSpPr>
            <p:cNvPr id="4214" name="Google Shape;4214;p67"/>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15" name="Google Shape;4215;p67"/>
            <p:cNvSpPr txBox="1"/>
            <p:nvPr/>
          </p:nvSpPr>
          <p:spPr>
            <a:xfrm>
              <a:off x="1097" y="2253"/>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pkt0</a:t>
              </a:r>
              <a:endParaRPr/>
            </a:p>
          </p:txBody>
        </p:sp>
      </p:grpSp>
      <p:grpSp>
        <p:nvGrpSpPr>
          <p:cNvPr id="4216" name="Google Shape;4216;p67"/>
          <p:cNvGrpSpPr/>
          <p:nvPr/>
        </p:nvGrpSpPr>
        <p:grpSpPr>
          <a:xfrm>
            <a:off x="8051509" y="4589062"/>
            <a:ext cx="1471612" cy="471488"/>
            <a:chOff x="846" y="2003"/>
            <a:chExt cx="927" cy="297"/>
          </a:xfrm>
        </p:grpSpPr>
        <p:cxnSp>
          <p:nvCxnSpPr>
            <p:cNvPr id="4217" name="Google Shape;4217;p67"/>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18" name="Google Shape;4218;p67"/>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ack1</a:t>
              </a:r>
              <a:endParaRPr/>
            </a:p>
          </p:txBody>
        </p:sp>
      </p:grpSp>
      <p:grpSp>
        <p:nvGrpSpPr>
          <p:cNvPr id="4219" name="Google Shape;4219;p67"/>
          <p:cNvGrpSpPr/>
          <p:nvPr/>
        </p:nvGrpSpPr>
        <p:grpSpPr>
          <a:xfrm>
            <a:off x="8043571" y="2471337"/>
            <a:ext cx="1471613" cy="455613"/>
            <a:chOff x="841" y="1474"/>
            <a:chExt cx="927" cy="287"/>
          </a:xfrm>
        </p:grpSpPr>
        <p:cxnSp>
          <p:nvCxnSpPr>
            <p:cNvPr id="4220" name="Google Shape;4220;p67"/>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21" name="Google Shape;4221;p67"/>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ack0</a:t>
              </a:r>
              <a:endParaRPr/>
            </a:p>
          </p:txBody>
        </p:sp>
      </p:grpSp>
      <p:grpSp>
        <p:nvGrpSpPr>
          <p:cNvPr id="4222" name="Google Shape;4222;p67"/>
          <p:cNvGrpSpPr/>
          <p:nvPr/>
        </p:nvGrpSpPr>
        <p:grpSpPr>
          <a:xfrm>
            <a:off x="8037221" y="5436787"/>
            <a:ext cx="1471613" cy="466725"/>
            <a:chOff x="837" y="2537"/>
            <a:chExt cx="927" cy="294"/>
          </a:xfrm>
        </p:grpSpPr>
        <p:cxnSp>
          <p:nvCxnSpPr>
            <p:cNvPr id="4223" name="Google Shape;4223;p67"/>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24" name="Google Shape;4224;p67"/>
            <p:cNvSpPr txBox="1"/>
            <p:nvPr/>
          </p:nvSpPr>
          <p:spPr>
            <a:xfrm>
              <a:off x="1091" y="2537"/>
              <a:ext cx="37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Tahoma"/>
                <a:buNone/>
              </a:pPr>
              <a:r>
                <a:rPr lang="en-US" sz="1600" b="0" i="0" u="none" strike="noStrike" cap="none">
                  <a:solidFill>
                    <a:srgbClr val="008000"/>
                  </a:solidFill>
                  <a:latin typeface="Tahoma"/>
                  <a:ea typeface="Tahoma"/>
                  <a:cs typeface="Tahoma"/>
                  <a:sym typeface="Tahoma"/>
                </a:rPr>
                <a:t>ack0</a:t>
              </a:r>
              <a:endParaRPr/>
            </a:p>
          </p:txBody>
        </p:sp>
      </p:grpSp>
      <p:sp>
        <p:nvSpPr>
          <p:cNvPr id="4225" name="Google Shape;4225;p67"/>
          <p:cNvSpPr txBox="1"/>
          <p:nvPr/>
        </p:nvSpPr>
        <p:spPr>
          <a:xfrm>
            <a:off x="8130884" y="6207345"/>
            <a:ext cx="1671637"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(b) packet loss</a:t>
            </a:r>
            <a:endParaRPr/>
          </a:p>
        </p:txBody>
      </p:sp>
      <p:grpSp>
        <p:nvGrpSpPr>
          <p:cNvPr id="4226" name="Google Shape;4226;p67"/>
          <p:cNvGrpSpPr/>
          <p:nvPr/>
        </p:nvGrpSpPr>
        <p:grpSpPr>
          <a:xfrm>
            <a:off x="8065796" y="2845987"/>
            <a:ext cx="1157288" cy="738188"/>
            <a:chOff x="3726" y="1687"/>
            <a:chExt cx="729" cy="465"/>
          </a:xfrm>
        </p:grpSpPr>
        <p:cxnSp>
          <p:nvCxnSpPr>
            <p:cNvPr id="4227" name="Google Shape;4227;p67"/>
            <p:cNvCxnSpPr/>
            <p:nvPr/>
          </p:nvCxnSpPr>
          <p:spPr>
            <a:xfrm>
              <a:off x="3726" y="1780"/>
              <a:ext cx="548" cy="148"/>
            </a:xfrm>
            <a:prstGeom prst="straightConnector1">
              <a:avLst/>
            </a:prstGeom>
            <a:noFill/>
            <a:ln w="28575" cap="flat" cmpd="sng">
              <a:solidFill>
                <a:srgbClr val="000099"/>
              </a:solidFill>
              <a:prstDash val="solid"/>
              <a:round/>
              <a:headEnd type="none" w="med" len="med"/>
              <a:tailEnd type="triangle" w="med" len="med"/>
            </a:ln>
          </p:spPr>
        </p:cxnSp>
        <p:sp>
          <p:nvSpPr>
            <p:cNvPr id="4228" name="Google Shape;4228;p67"/>
            <p:cNvSpPr txBox="1"/>
            <p:nvPr/>
          </p:nvSpPr>
          <p:spPr>
            <a:xfrm>
              <a:off x="3965" y="1687"/>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pkt1</a:t>
              </a:r>
              <a:endParaRPr/>
            </a:p>
          </p:txBody>
        </p:sp>
        <p:sp>
          <p:nvSpPr>
            <p:cNvPr id="4229" name="Google Shape;4229;p67"/>
            <p:cNvSpPr txBox="1"/>
            <p:nvPr/>
          </p:nvSpPr>
          <p:spPr>
            <a:xfrm>
              <a:off x="4185" y="1808"/>
              <a:ext cx="215"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Tahoma"/>
                <a:buNone/>
              </a:pPr>
              <a:r>
                <a:rPr lang="en-US" sz="1800" b="1" i="0" u="none" strike="noStrike" cap="none">
                  <a:solidFill>
                    <a:srgbClr val="FF0000"/>
                  </a:solidFill>
                  <a:latin typeface="Tahoma"/>
                  <a:ea typeface="Tahoma"/>
                  <a:cs typeface="Tahoma"/>
                  <a:sym typeface="Tahoma"/>
                </a:rPr>
                <a:t>X</a:t>
              </a:r>
              <a:endParaRPr/>
            </a:p>
          </p:txBody>
        </p:sp>
        <p:sp>
          <p:nvSpPr>
            <p:cNvPr id="4230" name="Google Shape;4230;p67"/>
            <p:cNvSpPr txBox="1"/>
            <p:nvPr/>
          </p:nvSpPr>
          <p:spPr>
            <a:xfrm>
              <a:off x="4126" y="1940"/>
              <a:ext cx="329"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ahoma"/>
                <a:buNone/>
              </a:pPr>
              <a:r>
                <a:rPr lang="en-US" sz="1600" b="0" i="1" u="none" strike="noStrike" cap="none">
                  <a:solidFill>
                    <a:srgbClr val="FF0000"/>
                  </a:solidFill>
                  <a:latin typeface="Tahoma"/>
                  <a:ea typeface="Tahoma"/>
                  <a:cs typeface="Tahoma"/>
                  <a:sym typeface="Tahoma"/>
                </a:rPr>
                <a:t>loss</a:t>
              </a:r>
              <a:endParaRPr/>
            </a:p>
          </p:txBody>
        </p:sp>
      </p:grpSp>
      <p:grpSp>
        <p:nvGrpSpPr>
          <p:cNvPr id="4231" name="Google Shape;4231;p67"/>
          <p:cNvGrpSpPr/>
          <p:nvPr/>
        </p:nvGrpSpPr>
        <p:grpSpPr>
          <a:xfrm>
            <a:off x="7946734" y="3149200"/>
            <a:ext cx="122237" cy="1033462"/>
            <a:chOff x="3651" y="1878"/>
            <a:chExt cx="78" cy="963"/>
          </a:xfrm>
        </p:grpSpPr>
        <p:cxnSp>
          <p:nvCxnSpPr>
            <p:cNvPr id="4232" name="Google Shape;4232;p67"/>
            <p:cNvCxnSpPr/>
            <p:nvPr/>
          </p:nvCxnSpPr>
          <p:spPr>
            <a:xfrm>
              <a:off x="3729" y="1879"/>
              <a:ext cx="0" cy="962"/>
            </a:xfrm>
            <a:prstGeom prst="straightConnector1">
              <a:avLst/>
            </a:prstGeom>
            <a:noFill/>
            <a:ln w="28575" cap="flat" cmpd="sng">
              <a:solidFill>
                <a:srgbClr val="000000"/>
              </a:solidFill>
              <a:prstDash val="solid"/>
              <a:round/>
              <a:headEnd type="none" w="med" len="med"/>
              <a:tailEnd type="none" w="med" len="med"/>
            </a:ln>
          </p:spPr>
        </p:cxnSp>
        <p:cxnSp>
          <p:nvCxnSpPr>
            <p:cNvPr id="4233" name="Google Shape;4233;p67"/>
            <p:cNvCxnSpPr/>
            <p:nvPr/>
          </p:nvCxnSpPr>
          <p:spPr>
            <a:xfrm rot="10800000">
              <a:off x="3651" y="1878"/>
              <a:ext cx="75" cy="0"/>
            </a:xfrm>
            <a:prstGeom prst="straightConnector1">
              <a:avLst/>
            </a:prstGeom>
            <a:noFill/>
            <a:ln w="28575" cap="flat" cmpd="sng">
              <a:solidFill>
                <a:srgbClr val="000000"/>
              </a:solidFill>
              <a:prstDash val="solid"/>
              <a:round/>
              <a:headEnd type="none" w="med" len="med"/>
              <a:tailEnd type="none" w="med" len="med"/>
            </a:ln>
          </p:spPr>
        </p:cxnSp>
        <p:cxnSp>
          <p:nvCxnSpPr>
            <p:cNvPr id="4234" name="Google Shape;4234;p67"/>
            <p:cNvCxnSpPr/>
            <p:nvPr/>
          </p:nvCxnSpPr>
          <p:spPr>
            <a:xfrm rot="10800000">
              <a:off x="3651" y="2841"/>
              <a:ext cx="75" cy="0"/>
            </a:xfrm>
            <a:prstGeom prst="straightConnector1">
              <a:avLst/>
            </a:prstGeom>
            <a:noFill/>
            <a:ln w="28575" cap="flat" cmpd="sng">
              <a:solidFill>
                <a:srgbClr val="000000"/>
              </a:solidFill>
              <a:prstDash val="solid"/>
              <a:round/>
              <a:headEnd type="none" w="med" len="med"/>
              <a:tailEnd type="none" w="med" len="med"/>
            </a:ln>
          </p:spPr>
        </p:cxnSp>
      </p:grpSp>
      <p:grpSp>
        <p:nvGrpSpPr>
          <p:cNvPr id="4235" name="Google Shape;4235;p67"/>
          <p:cNvGrpSpPr/>
          <p:nvPr/>
        </p:nvGrpSpPr>
        <p:grpSpPr>
          <a:xfrm>
            <a:off x="8075321" y="4138212"/>
            <a:ext cx="1471613" cy="504825"/>
            <a:chOff x="855" y="1710"/>
            <a:chExt cx="927" cy="318"/>
          </a:xfrm>
        </p:grpSpPr>
        <p:cxnSp>
          <p:nvCxnSpPr>
            <p:cNvPr id="4236" name="Google Shape;4236;p67"/>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37" name="Google Shape;4237;p67"/>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pkt1</a:t>
              </a:r>
              <a:endParaRPr/>
            </a:p>
          </p:txBody>
        </p:sp>
      </p:grpSp>
      <p:grpSp>
        <p:nvGrpSpPr>
          <p:cNvPr id="4238" name="Google Shape;4238;p67"/>
          <p:cNvGrpSpPr/>
          <p:nvPr/>
        </p:nvGrpSpPr>
        <p:grpSpPr>
          <a:xfrm>
            <a:off x="6643396" y="3761975"/>
            <a:ext cx="1377950" cy="731837"/>
            <a:chOff x="2802" y="2348"/>
            <a:chExt cx="868" cy="461"/>
          </a:xfrm>
        </p:grpSpPr>
        <p:pic>
          <p:nvPicPr>
            <p:cNvPr id="4239" name="Google Shape;4239;p67" descr="alarm_clock_ringing"/>
            <p:cNvPicPr preferRelativeResize="0"/>
            <p:nvPr/>
          </p:nvPicPr>
          <p:blipFill rotWithShape="1">
            <a:blip r:embed="rId3">
              <a:alphaModFix/>
            </a:blip>
            <a:srcRect/>
            <a:stretch/>
          </p:blipFill>
          <p:spPr>
            <a:xfrm>
              <a:off x="2846" y="2348"/>
              <a:ext cx="275" cy="303"/>
            </a:xfrm>
            <a:prstGeom prst="rect">
              <a:avLst/>
            </a:prstGeom>
            <a:noFill/>
            <a:ln>
              <a:noFill/>
            </a:ln>
          </p:spPr>
        </p:pic>
        <p:sp>
          <p:nvSpPr>
            <p:cNvPr id="4240" name="Google Shape;4240;p67"/>
            <p:cNvSpPr txBox="1"/>
            <p:nvPr/>
          </p:nvSpPr>
          <p:spPr>
            <a:xfrm>
              <a:off x="2802" y="2491"/>
              <a:ext cx="868" cy="318"/>
            </a:xfrm>
            <a:prstGeom prst="rect">
              <a:avLst/>
            </a:prstGeom>
            <a:noFill/>
            <a:ln>
              <a:noFill/>
            </a:ln>
          </p:spPr>
          <p:txBody>
            <a:bodyPr spcFirstLastPara="1" wrap="square" lIns="91425" tIns="45700" rIns="91425" bIns="45700" anchor="t" anchorCtr="0">
              <a:spAutoFit/>
            </a:bodyPr>
            <a:lstStyle/>
            <a:p>
              <a:pPr marL="0" marR="0" lvl="0" indent="0" algn="r" rtl="0">
                <a:lnSpc>
                  <a:spcPct val="75000"/>
                </a:lnSpc>
                <a:spcBef>
                  <a:spcPts val="0"/>
                </a:spcBef>
                <a:spcAft>
                  <a:spcPts val="0"/>
                </a:spcAft>
                <a:buClr>
                  <a:srgbClr val="FF0000"/>
                </a:buClr>
                <a:buSzPts val="1800"/>
                <a:buFont typeface="Tahoma"/>
                <a:buNone/>
              </a:pPr>
              <a:r>
                <a:rPr lang="en-US" sz="1800" b="0" i="1" u="none" strike="noStrike" cap="none">
                  <a:solidFill>
                    <a:srgbClr val="FF0000"/>
                  </a:solidFill>
                  <a:latin typeface="Tahoma"/>
                  <a:ea typeface="Tahoma"/>
                  <a:cs typeface="Tahoma"/>
                  <a:sym typeface="Tahoma"/>
                </a:rPr>
                <a:t>timeout</a:t>
              </a:r>
              <a:endParaRPr/>
            </a:p>
            <a:p>
              <a:pPr marL="0" marR="0" lvl="0" indent="0" algn="r" rtl="0">
                <a:lnSpc>
                  <a:spcPct val="75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resend pkt1</a:t>
              </a:r>
              <a:endParaRPr/>
            </a:p>
          </p:txBody>
        </p:sp>
      </p:grpSp>
      <p:sp>
        <p:nvSpPr>
          <p:cNvPr id="4241" name="Google Shape;4241;p6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8"/>
                                        </p:tgtEl>
                                        <p:attrNameLst>
                                          <p:attrName>style.visibility</p:attrName>
                                        </p:attrNameLst>
                                      </p:cBhvr>
                                      <p:to>
                                        <p:strVal val="visible"/>
                                      </p:to>
                                    </p:set>
                                    <p:animEffect transition="in" filter="fade">
                                      <p:cBhvr>
                                        <p:cTn id="7" dur="500"/>
                                        <p:tgtEl>
                                          <p:spTgt spid="41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77">
                                            <p:txEl>
                                              <p:pRg st="0" end="0"/>
                                            </p:txEl>
                                          </p:spTgt>
                                        </p:tgtEl>
                                        <p:attrNameLst>
                                          <p:attrName>style.visibility</p:attrName>
                                        </p:attrNameLst>
                                      </p:cBhvr>
                                      <p:to>
                                        <p:strVal val="visible"/>
                                      </p:to>
                                    </p:set>
                                    <p:animEffect transition="in" filter="fade">
                                      <p:cBhvr>
                                        <p:cTn id="11" dur="500"/>
                                        <p:tgtEl>
                                          <p:spTgt spid="417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69"/>
                                        </p:tgtEl>
                                        <p:attrNameLst>
                                          <p:attrName>style.visibility</p:attrName>
                                        </p:attrNameLst>
                                      </p:cBhvr>
                                      <p:to>
                                        <p:strVal val="visible"/>
                                      </p:to>
                                    </p:set>
                                    <p:animEffect transition="in" filter="fade">
                                      <p:cBhvr>
                                        <p:cTn id="16" dur="500"/>
                                        <p:tgtEl>
                                          <p:spTgt spid="416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190"/>
                                        </p:tgtEl>
                                        <p:attrNameLst>
                                          <p:attrName>style.visibility</p:attrName>
                                        </p:attrNameLst>
                                      </p:cBhvr>
                                      <p:to>
                                        <p:strVal val="visible"/>
                                      </p:to>
                                    </p:set>
                                    <p:animEffect transition="in" filter="fade">
                                      <p:cBhvr>
                                        <p:cTn id="20" dur="500"/>
                                        <p:tgtEl>
                                          <p:spTgt spid="419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172"/>
                                        </p:tgtEl>
                                        <p:attrNameLst>
                                          <p:attrName>style.visibility</p:attrName>
                                        </p:attrNameLst>
                                      </p:cBhvr>
                                      <p:to>
                                        <p:strVal val="visible"/>
                                      </p:to>
                                    </p:set>
                                    <p:animEffect transition="in" filter="fade">
                                      <p:cBhvr>
                                        <p:cTn id="24" dur="500"/>
                                        <p:tgtEl>
                                          <p:spTgt spid="417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74"/>
                                        </p:tgtEl>
                                        <p:attrNameLst>
                                          <p:attrName>style.visibility</p:attrName>
                                        </p:attrNameLst>
                                      </p:cBhvr>
                                      <p:to>
                                        <p:strVal val="visible"/>
                                      </p:to>
                                    </p:set>
                                    <p:animEffect transition="in" filter="fade">
                                      <p:cBhvr>
                                        <p:cTn id="29" dur="500"/>
                                        <p:tgtEl>
                                          <p:spTgt spid="4174"/>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184"/>
                                        </p:tgtEl>
                                        <p:attrNameLst>
                                          <p:attrName>style.visibility</p:attrName>
                                        </p:attrNameLst>
                                      </p:cBhvr>
                                      <p:to>
                                        <p:strVal val="visible"/>
                                      </p:to>
                                    </p:set>
                                    <p:animEffect transition="in" filter="fade">
                                      <p:cBhvr>
                                        <p:cTn id="33" dur="500"/>
                                        <p:tgtEl>
                                          <p:spTgt spid="4184"/>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4167">
                                            <p:txEl>
                                              <p:pRg st="0" end="0"/>
                                            </p:txEl>
                                          </p:spTgt>
                                        </p:tgtEl>
                                        <p:attrNameLst>
                                          <p:attrName>style.visibility</p:attrName>
                                        </p:attrNameLst>
                                      </p:cBhvr>
                                      <p:to>
                                        <p:strVal val="visible"/>
                                      </p:to>
                                    </p:set>
                                    <p:animEffect transition="in" filter="fade">
                                      <p:cBhvr>
                                        <p:cTn id="37" dur="500"/>
                                        <p:tgtEl>
                                          <p:spTgt spid="4167">
                                            <p:txEl>
                                              <p:pRg st="0" end="0"/>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4170"/>
                                        </p:tgtEl>
                                        <p:attrNameLst>
                                          <p:attrName>style.visibility</p:attrName>
                                        </p:attrNameLst>
                                      </p:cBhvr>
                                      <p:to>
                                        <p:strVal val="visible"/>
                                      </p:to>
                                    </p:set>
                                    <p:animEffect transition="in" filter="fade">
                                      <p:cBhvr>
                                        <p:cTn id="41" dur="500"/>
                                        <p:tgtEl>
                                          <p:spTgt spid="4170"/>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4187"/>
                                        </p:tgtEl>
                                        <p:attrNameLst>
                                          <p:attrName>style.visibility</p:attrName>
                                        </p:attrNameLst>
                                      </p:cBhvr>
                                      <p:to>
                                        <p:strVal val="visible"/>
                                      </p:to>
                                    </p:set>
                                    <p:animEffect transition="in" filter="fade">
                                      <p:cBhvr>
                                        <p:cTn id="45" dur="500"/>
                                        <p:tgtEl>
                                          <p:spTgt spid="4187"/>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4175"/>
                                        </p:tgtEl>
                                        <p:attrNameLst>
                                          <p:attrName>style.visibility</p:attrName>
                                        </p:attrNameLst>
                                      </p:cBhvr>
                                      <p:to>
                                        <p:strVal val="visible"/>
                                      </p:to>
                                    </p:set>
                                    <p:animEffect transition="in" filter="fade">
                                      <p:cBhvr>
                                        <p:cTn id="49" dur="500"/>
                                        <p:tgtEl>
                                          <p:spTgt spid="4175"/>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4173"/>
                                        </p:tgtEl>
                                        <p:attrNameLst>
                                          <p:attrName>style.visibility</p:attrName>
                                        </p:attrNameLst>
                                      </p:cBhvr>
                                      <p:to>
                                        <p:strVal val="visible"/>
                                      </p:to>
                                    </p:set>
                                    <p:animEffect transition="in" filter="fade">
                                      <p:cBhvr>
                                        <p:cTn id="53" dur="500"/>
                                        <p:tgtEl>
                                          <p:spTgt spid="4173"/>
                                        </p:tgtEl>
                                      </p:cBhvr>
                                    </p:animEffect>
                                  </p:childTnLst>
                                </p:cTn>
                              </p:par>
                            </p:childTnLst>
                          </p:cTn>
                        </p:par>
                        <p:par>
                          <p:cTn id="54" fill="hold">
                            <p:stCondLst>
                              <p:cond delay="3500"/>
                            </p:stCondLst>
                            <p:childTnLst>
                              <p:par>
                                <p:cTn id="55" presetID="10" presetClass="entr" presetSubtype="0" fill="hold" nodeType="afterEffect">
                                  <p:stCondLst>
                                    <p:cond delay="0"/>
                                  </p:stCondLst>
                                  <p:childTnLst>
                                    <p:set>
                                      <p:cBhvr>
                                        <p:cTn id="56" dur="1" fill="hold">
                                          <p:stCondLst>
                                            <p:cond delay="0"/>
                                          </p:stCondLst>
                                        </p:cTn>
                                        <p:tgtEl>
                                          <p:spTgt spid="4181"/>
                                        </p:tgtEl>
                                        <p:attrNameLst>
                                          <p:attrName>style.visibility</p:attrName>
                                        </p:attrNameLst>
                                      </p:cBhvr>
                                      <p:to>
                                        <p:strVal val="visible"/>
                                      </p:to>
                                    </p:set>
                                    <p:animEffect transition="in" filter="fade">
                                      <p:cBhvr>
                                        <p:cTn id="57" dur="500"/>
                                        <p:tgtEl>
                                          <p:spTgt spid="4181"/>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4168"/>
                                        </p:tgtEl>
                                        <p:attrNameLst>
                                          <p:attrName>style.visibility</p:attrName>
                                        </p:attrNameLst>
                                      </p:cBhvr>
                                      <p:to>
                                        <p:strVal val="visible"/>
                                      </p:to>
                                    </p:set>
                                    <p:animEffect transition="in" filter="fade">
                                      <p:cBhvr>
                                        <p:cTn id="61" dur="500"/>
                                        <p:tgtEl>
                                          <p:spTgt spid="4168"/>
                                        </p:tgtEl>
                                      </p:cBhvr>
                                    </p:animEffect>
                                  </p:childTnLst>
                                </p:cTn>
                              </p:par>
                            </p:childTnLst>
                          </p:cTn>
                        </p:par>
                        <p:par>
                          <p:cTn id="62" fill="hold">
                            <p:stCondLst>
                              <p:cond delay="4500"/>
                            </p:stCondLst>
                            <p:childTnLst>
                              <p:par>
                                <p:cTn id="63" presetID="10" presetClass="entr" presetSubtype="0" fill="hold" nodeType="afterEffect">
                                  <p:stCondLst>
                                    <p:cond delay="0"/>
                                  </p:stCondLst>
                                  <p:childTnLst>
                                    <p:set>
                                      <p:cBhvr>
                                        <p:cTn id="64" dur="1" fill="hold">
                                          <p:stCondLst>
                                            <p:cond delay="0"/>
                                          </p:stCondLst>
                                        </p:cTn>
                                        <p:tgtEl>
                                          <p:spTgt spid="4171">
                                            <p:txEl>
                                              <p:pRg st="0" end="0"/>
                                            </p:txEl>
                                          </p:spTgt>
                                        </p:tgtEl>
                                        <p:attrNameLst>
                                          <p:attrName>style.visibility</p:attrName>
                                        </p:attrNameLst>
                                      </p:cBhvr>
                                      <p:to>
                                        <p:strVal val="visible"/>
                                      </p:to>
                                    </p:set>
                                    <p:animEffect transition="in" filter="fade">
                                      <p:cBhvr>
                                        <p:cTn id="65" dur="500"/>
                                        <p:tgtEl>
                                          <p:spTgt spid="4171">
                                            <p:txEl>
                                              <p:pRg st="0" end="0"/>
                                            </p:txEl>
                                          </p:spTgt>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4193"/>
                                        </p:tgtEl>
                                        <p:attrNameLst>
                                          <p:attrName>style.visibility</p:attrName>
                                        </p:attrNameLst>
                                      </p:cBhvr>
                                      <p:to>
                                        <p:strVal val="visible"/>
                                      </p:to>
                                    </p:set>
                                    <p:animEffect transition="in" filter="fade">
                                      <p:cBhvr>
                                        <p:cTn id="69" dur="500"/>
                                        <p:tgtEl>
                                          <p:spTgt spid="419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210"/>
                                        </p:tgtEl>
                                        <p:attrNameLst>
                                          <p:attrName>style.visibility</p:attrName>
                                        </p:attrNameLst>
                                      </p:cBhvr>
                                      <p:to>
                                        <p:strVal val="visible"/>
                                      </p:to>
                                    </p:set>
                                    <p:animEffect transition="in" filter="fade">
                                      <p:cBhvr>
                                        <p:cTn id="74" dur="500"/>
                                        <p:tgtEl>
                                          <p:spTgt spid="4210"/>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4209">
                                            <p:txEl>
                                              <p:pRg st="0" end="0"/>
                                            </p:txEl>
                                          </p:spTgt>
                                        </p:tgtEl>
                                        <p:attrNameLst>
                                          <p:attrName>style.visibility</p:attrName>
                                        </p:attrNameLst>
                                      </p:cBhvr>
                                      <p:to>
                                        <p:strVal val="visible"/>
                                      </p:to>
                                    </p:set>
                                    <p:animEffect transition="in" filter="fade">
                                      <p:cBhvr>
                                        <p:cTn id="78" dur="500"/>
                                        <p:tgtEl>
                                          <p:spTgt spid="4209">
                                            <p:txEl>
                                              <p:pRg st="0" end="0"/>
                                            </p:txEl>
                                          </p:spTgt>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4201"/>
                                        </p:tgtEl>
                                        <p:attrNameLst>
                                          <p:attrName>style.visibility</p:attrName>
                                        </p:attrNameLst>
                                      </p:cBhvr>
                                      <p:to>
                                        <p:strVal val="visible"/>
                                      </p:to>
                                    </p:set>
                                    <p:animEffect transition="in" filter="fade">
                                      <p:cBhvr>
                                        <p:cTn id="82" dur="500"/>
                                        <p:tgtEl>
                                          <p:spTgt spid="4201"/>
                                        </p:tgtEl>
                                      </p:cBhvr>
                                    </p:animEffect>
                                  </p:childTnLst>
                                </p:cTn>
                              </p:par>
                            </p:childTnLst>
                          </p:cTn>
                        </p:par>
                        <p:par>
                          <p:cTn id="83" fill="hold">
                            <p:stCondLst>
                              <p:cond delay="1500"/>
                            </p:stCondLst>
                            <p:childTnLst>
                              <p:par>
                                <p:cTn id="84" presetID="10" presetClass="entr" presetSubtype="0" fill="hold" nodeType="afterEffect">
                                  <p:stCondLst>
                                    <p:cond delay="0"/>
                                  </p:stCondLst>
                                  <p:childTnLst>
                                    <p:set>
                                      <p:cBhvr>
                                        <p:cTn id="85" dur="1" fill="hold">
                                          <p:stCondLst>
                                            <p:cond delay="0"/>
                                          </p:stCondLst>
                                        </p:cTn>
                                        <p:tgtEl>
                                          <p:spTgt spid="4219"/>
                                        </p:tgtEl>
                                        <p:attrNameLst>
                                          <p:attrName>style.visibility</p:attrName>
                                        </p:attrNameLst>
                                      </p:cBhvr>
                                      <p:to>
                                        <p:strVal val="visible"/>
                                      </p:to>
                                    </p:set>
                                    <p:animEffect transition="in" filter="fade">
                                      <p:cBhvr>
                                        <p:cTn id="86" dur="500"/>
                                        <p:tgtEl>
                                          <p:spTgt spid="4219"/>
                                        </p:tgtEl>
                                      </p:cBhvr>
                                    </p:animEffect>
                                  </p:childTnLst>
                                </p:cTn>
                              </p:par>
                            </p:childTnLst>
                          </p:cTn>
                        </p:par>
                        <p:par>
                          <p:cTn id="87" fill="hold">
                            <p:stCondLst>
                              <p:cond delay="2000"/>
                            </p:stCondLst>
                            <p:childTnLst>
                              <p:par>
                                <p:cTn id="88" presetID="10" presetClass="entr" presetSubtype="0" fill="hold" nodeType="afterEffect">
                                  <p:stCondLst>
                                    <p:cond delay="0"/>
                                  </p:stCondLst>
                                  <p:childTnLst>
                                    <p:set>
                                      <p:cBhvr>
                                        <p:cTn id="89" dur="1" fill="hold">
                                          <p:stCondLst>
                                            <p:cond delay="0"/>
                                          </p:stCondLst>
                                        </p:cTn>
                                        <p:tgtEl>
                                          <p:spTgt spid="4204"/>
                                        </p:tgtEl>
                                        <p:attrNameLst>
                                          <p:attrName>style.visibility</p:attrName>
                                        </p:attrNameLst>
                                      </p:cBhvr>
                                      <p:to>
                                        <p:strVal val="visible"/>
                                      </p:to>
                                    </p:set>
                                    <p:animEffect transition="in" filter="fade">
                                      <p:cBhvr>
                                        <p:cTn id="90" dur="500"/>
                                        <p:tgtEl>
                                          <p:spTgt spid="4204"/>
                                        </p:tgtEl>
                                      </p:cBhvr>
                                    </p:animEffect>
                                  </p:childTnLst>
                                </p:cTn>
                              </p:par>
                            </p:childTnLst>
                          </p:cTn>
                        </p:par>
                        <p:par>
                          <p:cTn id="91" fill="hold">
                            <p:stCondLst>
                              <p:cond delay="2500"/>
                            </p:stCondLst>
                            <p:childTnLst>
                              <p:par>
                                <p:cTn id="92" presetID="10" presetClass="entr" presetSubtype="0" fill="hold" nodeType="afterEffect">
                                  <p:stCondLst>
                                    <p:cond delay="0"/>
                                  </p:stCondLst>
                                  <p:childTnLst>
                                    <p:set>
                                      <p:cBhvr>
                                        <p:cTn id="93" dur="1" fill="hold">
                                          <p:stCondLst>
                                            <p:cond delay="0"/>
                                          </p:stCondLst>
                                        </p:cTn>
                                        <p:tgtEl>
                                          <p:spTgt spid="4206"/>
                                        </p:tgtEl>
                                        <p:attrNameLst>
                                          <p:attrName>style.visibility</p:attrName>
                                        </p:attrNameLst>
                                      </p:cBhvr>
                                      <p:to>
                                        <p:strVal val="visible"/>
                                      </p:to>
                                    </p:set>
                                    <p:animEffect transition="in" filter="fade">
                                      <p:cBhvr>
                                        <p:cTn id="94" dur="500"/>
                                        <p:tgtEl>
                                          <p:spTgt spid="4206"/>
                                        </p:tgtEl>
                                      </p:cBhvr>
                                    </p:animEffect>
                                  </p:childTnLst>
                                </p:cTn>
                              </p:par>
                            </p:childTnLst>
                          </p:cTn>
                        </p:par>
                        <p:par>
                          <p:cTn id="95" fill="hold">
                            <p:stCondLst>
                              <p:cond delay="3000"/>
                            </p:stCondLst>
                            <p:childTnLst>
                              <p:par>
                                <p:cTn id="96" presetID="10" presetClass="entr" presetSubtype="0" fill="hold" nodeType="afterEffect">
                                  <p:stCondLst>
                                    <p:cond delay="0"/>
                                  </p:stCondLst>
                                  <p:childTnLst>
                                    <p:set>
                                      <p:cBhvr>
                                        <p:cTn id="97" dur="1" fill="hold">
                                          <p:stCondLst>
                                            <p:cond delay="0"/>
                                          </p:stCondLst>
                                        </p:cTn>
                                        <p:tgtEl>
                                          <p:spTgt spid="4226"/>
                                        </p:tgtEl>
                                        <p:attrNameLst>
                                          <p:attrName>style.visibility</p:attrName>
                                        </p:attrNameLst>
                                      </p:cBhvr>
                                      <p:to>
                                        <p:strVal val="visible"/>
                                      </p:to>
                                    </p:set>
                                    <p:animEffect transition="in" filter="fade">
                                      <p:cBhvr>
                                        <p:cTn id="98" dur="500"/>
                                        <p:tgtEl>
                                          <p:spTgt spid="422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231"/>
                                        </p:tgtEl>
                                        <p:attrNameLst>
                                          <p:attrName>style.visibility</p:attrName>
                                        </p:attrNameLst>
                                      </p:cBhvr>
                                      <p:to>
                                        <p:strVal val="visible"/>
                                      </p:to>
                                    </p:set>
                                    <p:animEffect transition="in" filter="fade">
                                      <p:cBhvr>
                                        <p:cTn id="103" dur="1000"/>
                                        <p:tgtEl>
                                          <p:spTgt spid="4231"/>
                                        </p:tgtEl>
                                      </p:cBhvr>
                                    </p:animEffect>
                                  </p:childTnLst>
                                </p:cTn>
                              </p:par>
                            </p:childTnLst>
                          </p:cTn>
                        </p:par>
                        <p:par>
                          <p:cTn id="104" fill="hold">
                            <p:stCondLst>
                              <p:cond delay="1000"/>
                            </p:stCondLst>
                            <p:childTnLst>
                              <p:par>
                                <p:cTn id="105" presetID="10" presetClass="entr" presetSubtype="0" fill="hold" nodeType="afterEffect">
                                  <p:stCondLst>
                                    <p:cond delay="0"/>
                                  </p:stCondLst>
                                  <p:childTnLst>
                                    <p:set>
                                      <p:cBhvr>
                                        <p:cTn id="106" dur="1" fill="hold">
                                          <p:stCondLst>
                                            <p:cond delay="0"/>
                                          </p:stCondLst>
                                        </p:cTn>
                                        <p:tgtEl>
                                          <p:spTgt spid="4238"/>
                                        </p:tgtEl>
                                        <p:attrNameLst>
                                          <p:attrName>style.visibility</p:attrName>
                                        </p:attrNameLst>
                                      </p:cBhvr>
                                      <p:to>
                                        <p:strVal val="visible"/>
                                      </p:to>
                                    </p:set>
                                    <p:animEffect transition="in" filter="fade">
                                      <p:cBhvr>
                                        <p:cTn id="107" dur="500"/>
                                        <p:tgtEl>
                                          <p:spTgt spid="423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235"/>
                                        </p:tgtEl>
                                        <p:attrNameLst>
                                          <p:attrName>style.visibility</p:attrName>
                                        </p:attrNameLst>
                                      </p:cBhvr>
                                      <p:to>
                                        <p:strVal val="visible"/>
                                      </p:to>
                                    </p:set>
                                    <p:animEffect transition="in" filter="fade">
                                      <p:cBhvr>
                                        <p:cTn id="112" dur="500"/>
                                        <p:tgtEl>
                                          <p:spTgt spid="4235"/>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4199">
                                            <p:txEl>
                                              <p:pRg st="0" end="0"/>
                                            </p:txEl>
                                          </p:spTgt>
                                        </p:tgtEl>
                                        <p:attrNameLst>
                                          <p:attrName>style.visibility</p:attrName>
                                        </p:attrNameLst>
                                      </p:cBhvr>
                                      <p:to>
                                        <p:strVal val="visible"/>
                                      </p:to>
                                    </p:set>
                                    <p:animEffect transition="in" filter="fade">
                                      <p:cBhvr>
                                        <p:cTn id="116" dur="500"/>
                                        <p:tgtEl>
                                          <p:spTgt spid="4199">
                                            <p:txEl>
                                              <p:pRg st="0" end="0"/>
                                            </p:txEl>
                                          </p:spTgt>
                                        </p:tgtEl>
                                      </p:cBhvr>
                                    </p:animEffect>
                                  </p:childTnLst>
                                </p:cTn>
                              </p:par>
                            </p:childTnLst>
                          </p:cTn>
                        </p:par>
                        <p:par>
                          <p:cTn id="117" fill="hold">
                            <p:stCondLst>
                              <p:cond delay="1000"/>
                            </p:stCondLst>
                            <p:childTnLst>
                              <p:par>
                                <p:cTn id="118" presetID="10" presetClass="entr" presetSubtype="0" fill="hold" nodeType="afterEffect">
                                  <p:stCondLst>
                                    <p:cond delay="0"/>
                                  </p:stCondLst>
                                  <p:childTnLst>
                                    <p:set>
                                      <p:cBhvr>
                                        <p:cTn id="119" dur="1" fill="hold">
                                          <p:stCondLst>
                                            <p:cond delay="0"/>
                                          </p:stCondLst>
                                        </p:cTn>
                                        <p:tgtEl>
                                          <p:spTgt spid="4202"/>
                                        </p:tgtEl>
                                        <p:attrNameLst>
                                          <p:attrName>style.visibility</p:attrName>
                                        </p:attrNameLst>
                                      </p:cBhvr>
                                      <p:to>
                                        <p:strVal val="visible"/>
                                      </p:to>
                                    </p:set>
                                    <p:animEffect transition="in" filter="fade">
                                      <p:cBhvr>
                                        <p:cTn id="120" dur="500"/>
                                        <p:tgtEl>
                                          <p:spTgt spid="4202"/>
                                        </p:tgtEl>
                                      </p:cBhvr>
                                    </p:animEffect>
                                  </p:childTnLst>
                                </p:cTn>
                              </p:par>
                            </p:childTnLst>
                          </p:cTn>
                        </p:par>
                        <p:par>
                          <p:cTn id="121" fill="hold">
                            <p:stCondLst>
                              <p:cond delay="1500"/>
                            </p:stCondLst>
                            <p:childTnLst>
                              <p:par>
                                <p:cTn id="122" presetID="10" presetClass="entr" presetSubtype="0" fill="hold" nodeType="afterEffect">
                                  <p:stCondLst>
                                    <p:cond delay="0"/>
                                  </p:stCondLst>
                                  <p:childTnLst>
                                    <p:set>
                                      <p:cBhvr>
                                        <p:cTn id="123" dur="1" fill="hold">
                                          <p:stCondLst>
                                            <p:cond delay="0"/>
                                          </p:stCondLst>
                                        </p:cTn>
                                        <p:tgtEl>
                                          <p:spTgt spid="4216"/>
                                        </p:tgtEl>
                                        <p:attrNameLst>
                                          <p:attrName>style.visibility</p:attrName>
                                        </p:attrNameLst>
                                      </p:cBhvr>
                                      <p:to>
                                        <p:strVal val="visible"/>
                                      </p:to>
                                    </p:set>
                                    <p:animEffect transition="in" filter="fade">
                                      <p:cBhvr>
                                        <p:cTn id="124" dur="500"/>
                                        <p:tgtEl>
                                          <p:spTgt spid="4216"/>
                                        </p:tgtEl>
                                      </p:cBhvr>
                                    </p:animEffect>
                                  </p:childTnLst>
                                </p:cTn>
                              </p:par>
                            </p:childTnLst>
                          </p:cTn>
                        </p:par>
                        <p:par>
                          <p:cTn id="125" fill="hold">
                            <p:stCondLst>
                              <p:cond delay="2000"/>
                            </p:stCondLst>
                            <p:childTnLst>
                              <p:par>
                                <p:cTn id="126" presetID="10" presetClass="entr" presetSubtype="0" fill="hold" nodeType="afterEffect">
                                  <p:stCondLst>
                                    <p:cond delay="0"/>
                                  </p:stCondLst>
                                  <p:childTnLst>
                                    <p:set>
                                      <p:cBhvr>
                                        <p:cTn id="127" dur="1" fill="hold">
                                          <p:stCondLst>
                                            <p:cond delay="0"/>
                                          </p:stCondLst>
                                        </p:cTn>
                                        <p:tgtEl>
                                          <p:spTgt spid="4207"/>
                                        </p:tgtEl>
                                        <p:attrNameLst>
                                          <p:attrName>style.visibility</p:attrName>
                                        </p:attrNameLst>
                                      </p:cBhvr>
                                      <p:to>
                                        <p:strVal val="visible"/>
                                      </p:to>
                                    </p:set>
                                    <p:animEffect transition="in" filter="fade">
                                      <p:cBhvr>
                                        <p:cTn id="128" dur="500"/>
                                        <p:tgtEl>
                                          <p:spTgt spid="4207"/>
                                        </p:tgtEl>
                                      </p:cBhvr>
                                    </p:animEffec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4205"/>
                                        </p:tgtEl>
                                        <p:attrNameLst>
                                          <p:attrName>style.visibility</p:attrName>
                                        </p:attrNameLst>
                                      </p:cBhvr>
                                      <p:to>
                                        <p:strVal val="visible"/>
                                      </p:to>
                                    </p:set>
                                    <p:animEffect transition="in" filter="fade">
                                      <p:cBhvr>
                                        <p:cTn id="132" dur="500"/>
                                        <p:tgtEl>
                                          <p:spTgt spid="4205"/>
                                        </p:tgtEl>
                                      </p:cBhvr>
                                    </p:animEffect>
                                  </p:childTnLst>
                                </p:cTn>
                              </p:par>
                            </p:childTnLst>
                          </p:cTn>
                        </p:par>
                        <p:par>
                          <p:cTn id="133" fill="hold">
                            <p:stCondLst>
                              <p:cond delay="3000"/>
                            </p:stCondLst>
                            <p:childTnLst>
                              <p:par>
                                <p:cTn id="134" presetID="10" presetClass="entr" presetSubtype="0" fill="hold" nodeType="afterEffect">
                                  <p:stCondLst>
                                    <p:cond delay="0"/>
                                  </p:stCondLst>
                                  <p:childTnLst>
                                    <p:set>
                                      <p:cBhvr>
                                        <p:cTn id="135" dur="1" fill="hold">
                                          <p:stCondLst>
                                            <p:cond delay="0"/>
                                          </p:stCondLst>
                                        </p:cTn>
                                        <p:tgtEl>
                                          <p:spTgt spid="4213"/>
                                        </p:tgtEl>
                                        <p:attrNameLst>
                                          <p:attrName>style.visibility</p:attrName>
                                        </p:attrNameLst>
                                      </p:cBhvr>
                                      <p:to>
                                        <p:strVal val="visible"/>
                                      </p:to>
                                    </p:set>
                                    <p:animEffect transition="in" filter="fade">
                                      <p:cBhvr>
                                        <p:cTn id="136" dur="500"/>
                                        <p:tgtEl>
                                          <p:spTgt spid="4213"/>
                                        </p:tgtEl>
                                      </p:cBhvr>
                                    </p:animEffect>
                                  </p:childTnLst>
                                </p:cTn>
                              </p:par>
                            </p:childTnLst>
                          </p:cTn>
                        </p:par>
                        <p:par>
                          <p:cTn id="137" fill="hold">
                            <p:stCondLst>
                              <p:cond delay="3500"/>
                            </p:stCondLst>
                            <p:childTnLst>
                              <p:par>
                                <p:cTn id="138" presetID="10" presetClass="entr" presetSubtype="0" fill="hold" nodeType="afterEffect">
                                  <p:stCondLst>
                                    <p:cond delay="0"/>
                                  </p:stCondLst>
                                  <p:childTnLst>
                                    <p:set>
                                      <p:cBhvr>
                                        <p:cTn id="139" dur="1" fill="hold">
                                          <p:stCondLst>
                                            <p:cond delay="0"/>
                                          </p:stCondLst>
                                        </p:cTn>
                                        <p:tgtEl>
                                          <p:spTgt spid="4200"/>
                                        </p:tgtEl>
                                        <p:attrNameLst>
                                          <p:attrName>style.visibility</p:attrName>
                                        </p:attrNameLst>
                                      </p:cBhvr>
                                      <p:to>
                                        <p:strVal val="visible"/>
                                      </p:to>
                                    </p:set>
                                    <p:animEffect transition="in" filter="fade">
                                      <p:cBhvr>
                                        <p:cTn id="140" dur="500"/>
                                        <p:tgtEl>
                                          <p:spTgt spid="4200"/>
                                        </p:tgtEl>
                                      </p:cBhvr>
                                    </p:animEffect>
                                  </p:childTnLst>
                                </p:cTn>
                              </p:par>
                            </p:childTnLst>
                          </p:cTn>
                        </p:par>
                        <p:par>
                          <p:cTn id="141" fill="hold">
                            <p:stCondLst>
                              <p:cond delay="4000"/>
                            </p:stCondLst>
                            <p:childTnLst>
                              <p:par>
                                <p:cTn id="142" presetID="10" presetClass="entr" presetSubtype="0" fill="hold" nodeType="afterEffect">
                                  <p:stCondLst>
                                    <p:cond delay="0"/>
                                  </p:stCondLst>
                                  <p:childTnLst>
                                    <p:set>
                                      <p:cBhvr>
                                        <p:cTn id="143" dur="1" fill="hold">
                                          <p:stCondLst>
                                            <p:cond delay="0"/>
                                          </p:stCondLst>
                                        </p:cTn>
                                        <p:tgtEl>
                                          <p:spTgt spid="4203">
                                            <p:txEl>
                                              <p:pRg st="0" end="0"/>
                                            </p:txEl>
                                          </p:spTgt>
                                        </p:tgtEl>
                                        <p:attrNameLst>
                                          <p:attrName>style.visibility</p:attrName>
                                        </p:attrNameLst>
                                      </p:cBhvr>
                                      <p:to>
                                        <p:strVal val="visible"/>
                                      </p:to>
                                    </p:set>
                                    <p:animEffect transition="in" filter="fade">
                                      <p:cBhvr>
                                        <p:cTn id="144" dur="500"/>
                                        <p:tgtEl>
                                          <p:spTgt spid="4203">
                                            <p:txEl>
                                              <p:pRg st="0" end="0"/>
                                            </p:txEl>
                                          </p:spTgt>
                                        </p:tgtEl>
                                      </p:cBhvr>
                                    </p:animEffect>
                                  </p:childTnLst>
                                </p:cTn>
                              </p:par>
                            </p:childTnLst>
                          </p:cTn>
                        </p:par>
                        <p:par>
                          <p:cTn id="145" fill="hold">
                            <p:stCondLst>
                              <p:cond delay="4500"/>
                            </p:stCondLst>
                            <p:childTnLst>
                              <p:par>
                                <p:cTn id="146" presetID="10" presetClass="entr" presetSubtype="0" fill="hold" nodeType="afterEffect">
                                  <p:stCondLst>
                                    <p:cond delay="0"/>
                                  </p:stCondLst>
                                  <p:childTnLst>
                                    <p:set>
                                      <p:cBhvr>
                                        <p:cTn id="147" dur="1" fill="hold">
                                          <p:stCondLst>
                                            <p:cond delay="0"/>
                                          </p:stCondLst>
                                        </p:cTn>
                                        <p:tgtEl>
                                          <p:spTgt spid="4222"/>
                                        </p:tgtEl>
                                        <p:attrNameLst>
                                          <p:attrName>style.visibility</p:attrName>
                                        </p:attrNameLst>
                                      </p:cBhvr>
                                      <p:to>
                                        <p:strVal val="visible"/>
                                      </p:to>
                                    </p:set>
                                    <p:animEffect transition="in" filter="fade">
                                      <p:cBhvr>
                                        <p:cTn id="148" dur="500"/>
                                        <p:tgtEl>
                                          <p:spTgt spid="4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46"/>
        <p:cNvGrpSpPr/>
        <p:nvPr/>
      </p:nvGrpSpPr>
      <p:grpSpPr>
        <a:xfrm>
          <a:off x="0" y="0"/>
          <a:ext cx="0" cy="0"/>
          <a:chOff x="0" y="0"/>
          <a:chExt cx="0" cy="0"/>
        </a:xfrm>
      </p:grpSpPr>
      <p:sp>
        <p:nvSpPr>
          <p:cNvPr id="4247" name="Google Shape;4247;p6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rdt3.0 in action</a:t>
            </a:r>
            <a:endParaRPr sz="4400"/>
          </a:p>
        </p:txBody>
      </p:sp>
      <p:sp>
        <p:nvSpPr>
          <p:cNvPr id="4248" name="Google Shape;4248;p68"/>
          <p:cNvSpPr txBox="1"/>
          <p:nvPr/>
        </p:nvSpPr>
        <p:spPr>
          <a:xfrm>
            <a:off x="3808470" y="3116226"/>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pkt1</a:t>
            </a:r>
            <a:endParaRPr/>
          </a:p>
        </p:txBody>
      </p:sp>
      <p:sp>
        <p:nvSpPr>
          <p:cNvPr id="4249" name="Google Shape;4249;p68"/>
          <p:cNvSpPr txBox="1"/>
          <p:nvPr/>
        </p:nvSpPr>
        <p:spPr>
          <a:xfrm>
            <a:off x="3808470" y="3341651"/>
            <a:ext cx="11969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ack1</a:t>
            </a:r>
            <a:endParaRPr/>
          </a:p>
        </p:txBody>
      </p:sp>
      <p:sp>
        <p:nvSpPr>
          <p:cNvPr id="4250" name="Google Shape;4250;p68"/>
          <p:cNvSpPr txBox="1"/>
          <p:nvPr/>
        </p:nvSpPr>
        <p:spPr>
          <a:xfrm>
            <a:off x="3789420" y="4532276"/>
            <a:ext cx="1568450"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(detect duplicate)</a:t>
            </a:r>
            <a:endParaRPr/>
          </a:p>
        </p:txBody>
      </p:sp>
      <p:grpSp>
        <p:nvGrpSpPr>
          <p:cNvPr id="4251" name="Google Shape;4251;p68"/>
          <p:cNvGrpSpPr/>
          <p:nvPr/>
        </p:nvGrpSpPr>
        <p:grpSpPr>
          <a:xfrm>
            <a:off x="2340033" y="2889213"/>
            <a:ext cx="1471612" cy="504825"/>
            <a:chOff x="855" y="1710"/>
            <a:chExt cx="927" cy="318"/>
          </a:xfrm>
        </p:grpSpPr>
        <p:cxnSp>
          <p:nvCxnSpPr>
            <p:cNvPr id="4252" name="Google Shape;4252;p68"/>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53" name="Google Shape;4253;p68"/>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pkt1</a:t>
              </a:r>
              <a:endParaRPr/>
            </a:p>
          </p:txBody>
        </p:sp>
      </p:grpSp>
      <p:sp>
        <p:nvSpPr>
          <p:cNvPr id="4254" name="Google Shape;4254;p68"/>
          <p:cNvSpPr txBox="1"/>
          <p:nvPr/>
        </p:nvSpPr>
        <p:spPr>
          <a:xfrm>
            <a:off x="1352608" y="1508088"/>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a:buNone/>
            </a:pPr>
            <a:r>
              <a:rPr lang="en-US" sz="2000" b="0" i="1" u="sng" strike="noStrike" cap="none">
                <a:solidFill>
                  <a:srgbClr val="000099"/>
                </a:solidFill>
                <a:latin typeface="Tahoma"/>
                <a:ea typeface="Tahoma"/>
                <a:cs typeface="Tahoma"/>
                <a:sym typeface="Tahoma"/>
              </a:rPr>
              <a:t>sender</a:t>
            </a:r>
            <a:endParaRPr/>
          </a:p>
        </p:txBody>
      </p:sp>
      <p:sp>
        <p:nvSpPr>
          <p:cNvPr id="4255" name="Google Shape;4255;p68"/>
          <p:cNvSpPr txBox="1"/>
          <p:nvPr/>
        </p:nvSpPr>
        <p:spPr>
          <a:xfrm>
            <a:off x="3792595" y="1503326"/>
            <a:ext cx="1071563"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a:buNone/>
            </a:pPr>
            <a:r>
              <a:rPr lang="en-US" sz="2000" b="0" i="1" u="sng" strike="noStrike" cap="none">
                <a:solidFill>
                  <a:srgbClr val="008000"/>
                </a:solidFill>
                <a:latin typeface="Tahoma"/>
                <a:ea typeface="Tahoma"/>
                <a:cs typeface="Tahoma"/>
                <a:sym typeface="Tahoma"/>
              </a:rPr>
              <a:t>receiver</a:t>
            </a:r>
            <a:endParaRPr/>
          </a:p>
        </p:txBody>
      </p:sp>
      <p:sp>
        <p:nvSpPr>
          <p:cNvPr id="4256" name="Google Shape;4256;p68"/>
          <p:cNvSpPr txBox="1"/>
          <p:nvPr/>
        </p:nvSpPr>
        <p:spPr>
          <a:xfrm>
            <a:off x="3805295" y="4263988"/>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pkt1</a:t>
            </a:r>
            <a:endParaRPr/>
          </a:p>
        </p:txBody>
      </p:sp>
      <p:sp>
        <p:nvSpPr>
          <p:cNvPr id="4257" name="Google Shape;4257;p68"/>
          <p:cNvSpPr txBox="1"/>
          <p:nvPr/>
        </p:nvSpPr>
        <p:spPr>
          <a:xfrm>
            <a:off x="3802120" y="5260938"/>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pkt0</a:t>
            </a:r>
            <a:endParaRPr/>
          </a:p>
        </p:txBody>
      </p:sp>
      <p:sp>
        <p:nvSpPr>
          <p:cNvPr id="4258" name="Google Shape;4258;p68"/>
          <p:cNvSpPr txBox="1"/>
          <p:nvPr/>
        </p:nvSpPr>
        <p:spPr>
          <a:xfrm>
            <a:off x="3798945" y="2441538"/>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ack0</a:t>
            </a:r>
            <a:endParaRPr/>
          </a:p>
        </p:txBody>
      </p:sp>
      <p:sp>
        <p:nvSpPr>
          <p:cNvPr id="4259" name="Google Shape;4259;p68"/>
          <p:cNvSpPr txBox="1"/>
          <p:nvPr/>
        </p:nvSpPr>
        <p:spPr>
          <a:xfrm>
            <a:off x="3817995" y="4686263"/>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ack1</a:t>
            </a:r>
            <a:endParaRPr/>
          </a:p>
        </p:txBody>
      </p:sp>
      <p:sp>
        <p:nvSpPr>
          <p:cNvPr id="4260" name="Google Shape;4260;p68"/>
          <p:cNvSpPr txBox="1"/>
          <p:nvPr/>
        </p:nvSpPr>
        <p:spPr>
          <a:xfrm>
            <a:off x="3795770" y="5456201"/>
            <a:ext cx="11969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ack0</a:t>
            </a:r>
            <a:endParaRPr/>
          </a:p>
        </p:txBody>
      </p:sp>
      <p:sp>
        <p:nvSpPr>
          <p:cNvPr id="4261" name="Google Shape;4261;p68"/>
          <p:cNvSpPr txBox="1"/>
          <p:nvPr/>
        </p:nvSpPr>
        <p:spPr>
          <a:xfrm>
            <a:off x="1281170" y="2690776"/>
            <a:ext cx="10223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ack0</a:t>
            </a:r>
            <a:endParaRPr/>
          </a:p>
        </p:txBody>
      </p:sp>
      <p:sp>
        <p:nvSpPr>
          <p:cNvPr id="4262" name="Google Shape;4262;p68"/>
          <p:cNvSpPr txBox="1"/>
          <p:nvPr/>
        </p:nvSpPr>
        <p:spPr>
          <a:xfrm>
            <a:off x="1125595" y="5062501"/>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pkt0</a:t>
            </a:r>
            <a:endParaRPr/>
          </a:p>
        </p:txBody>
      </p:sp>
      <p:sp>
        <p:nvSpPr>
          <p:cNvPr id="4263" name="Google Shape;4263;p68"/>
          <p:cNvSpPr txBox="1"/>
          <p:nvPr/>
        </p:nvSpPr>
        <p:spPr>
          <a:xfrm>
            <a:off x="1125595" y="2909851"/>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pkt1</a:t>
            </a:r>
            <a:endParaRPr/>
          </a:p>
        </p:txBody>
      </p:sp>
      <p:sp>
        <p:nvSpPr>
          <p:cNvPr id="4264" name="Google Shape;4264;p68"/>
          <p:cNvSpPr txBox="1"/>
          <p:nvPr/>
        </p:nvSpPr>
        <p:spPr>
          <a:xfrm>
            <a:off x="1270058" y="4822788"/>
            <a:ext cx="10223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ack1</a:t>
            </a:r>
            <a:endParaRPr/>
          </a:p>
        </p:txBody>
      </p:sp>
      <p:sp>
        <p:nvSpPr>
          <p:cNvPr id="4265" name="Google Shape;4265;p68"/>
          <p:cNvSpPr txBox="1"/>
          <p:nvPr/>
        </p:nvSpPr>
        <p:spPr>
          <a:xfrm>
            <a:off x="1114483" y="1947826"/>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pkt0</a:t>
            </a:r>
            <a:endParaRPr/>
          </a:p>
        </p:txBody>
      </p:sp>
      <p:sp>
        <p:nvSpPr>
          <p:cNvPr id="4266" name="Google Shape;4266;p68"/>
          <p:cNvSpPr txBox="1"/>
          <p:nvPr/>
        </p:nvSpPr>
        <p:spPr>
          <a:xfrm>
            <a:off x="3791008" y="2230401"/>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pkt0</a:t>
            </a:r>
            <a:endParaRPr/>
          </a:p>
        </p:txBody>
      </p:sp>
      <p:grpSp>
        <p:nvGrpSpPr>
          <p:cNvPr id="4267" name="Google Shape;4267;p68"/>
          <p:cNvGrpSpPr/>
          <p:nvPr/>
        </p:nvGrpSpPr>
        <p:grpSpPr>
          <a:xfrm>
            <a:off x="2330508" y="2017676"/>
            <a:ext cx="1471612" cy="512762"/>
            <a:chOff x="850" y="1159"/>
            <a:chExt cx="927" cy="323"/>
          </a:xfrm>
        </p:grpSpPr>
        <p:cxnSp>
          <p:nvCxnSpPr>
            <p:cNvPr id="4268" name="Google Shape;4268;p68"/>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69" name="Google Shape;4269;p68"/>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pkt0</a:t>
              </a:r>
              <a:endParaRPr/>
            </a:p>
          </p:txBody>
        </p:sp>
      </p:grpSp>
      <p:grpSp>
        <p:nvGrpSpPr>
          <p:cNvPr id="4270" name="Google Shape;4270;p68"/>
          <p:cNvGrpSpPr/>
          <p:nvPr/>
        </p:nvGrpSpPr>
        <p:grpSpPr>
          <a:xfrm>
            <a:off x="2324158" y="5032338"/>
            <a:ext cx="1471612" cy="487363"/>
            <a:chOff x="846" y="2253"/>
            <a:chExt cx="927" cy="307"/>
          </a:xfrm>
        </p:grpSpPr>
        <p:cxnSp>
          <p:nvCxnSpPr>
            <p:cNvPr id="4271" name="Google Shape;4271;p68"/>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72" name="Google Shape;4272;p68"/>
            <p:cNvSpPr txBox="1"/>
            <p:nvPr/>
          </p:nvSpPr>
          <p:spPr>
            <a:xfrm>
              <a:off x="1097" y="2253"/>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pkt0</a:t>
              </a:r>
              <a:endParaRPr/>
            </a:p>
          </p:txBody>
        </p:sp>
      </p:grpSp>
      <p:grpSp>
        <p:nvGrpSpPr>
          <p:cNvPr id="4273" name="Google Shape;4273;p68"/>
          <p:cNvGrpSpPr/>
          <p:nvPr/>
        </p:nvGrpSpPr>
        <p:grpSpPr>
          <a:xfrm>
            <a:off x="2324158" y="4635463"/>
            <a:ext cx="1471612" cy="471488"/>
            <a:chOff x="846" y="2003"/>
            <a:chExt cx="927" cy="297"/>
          </a:xfrm>
        </p:grpSpPr>
        <p:cxnSp>
          <p:nvCxnSpPr>
            <p:cNvPr id="4274" name="Google Shape;4274;p68"/>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75" name="Google Shape;4275;p68"/>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ack1</a:t>
              </a:r>
              <a:endParaRPr/>
            </a:p>
          </p:txBody>
        </p:sp>
      </p:grpSp>
      <p:grpSp>
        <p:nvGrpSpPr>
          <p:cNvPr id="4276" name="Google Shape;4276;p68"/>
          <p:cNvGrpSpPr/>
          <p:nvPr/>
        </p:nvGrpSpPr>
        <p:grpSpPr>
          <a:xfrm>
            <a:off x="2316220" y="2517738"/>
            <a:ext cx="1471613" cy="455613"/>
            <a:chOff x="841" y="1474"/>
            <a:chExt cx="927" cy="287"/>
          </a:xfrm>
        </p:grpSpPr>
        <p:cxnSp>
          <p:nvCxnSpPr>
            <p:cNvPr id="4277" name="Google Shape;4277;p68"/>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78" name="Google Shape;4278;p68"/>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ack0</a:t>
              </a:r>
              <a:endParaRPr/>
            </a:p>
          </p:txBody>
        </p:sp>
      </p:grpSp>
      <p:grpSp>
        <p:nvGrpSpPr>
          <p:cNvPr id="4279" name="Google Shape;4279;p68"/>
          <p:cNvGrpSpPr/>
          <p:nvPr/>
        </p:nvGrpSpPr>
        <p:grpSpPr>
          <a:xfrm>
            <a:off x="2309870" y="5487951"/>
            <a:ext cx="1471613" cy="461962"/>
            <a:chOff x="837" y="2540"/>
            <a:chExt cx="927" cy="291"/>
          </a:xfrm>
        </p:grpSpPr>
        <p:cxnSp>
          <p:nvCxnSpPr>
            <p:cNvPr id="4280" name="Google Shape;4280;p68"/>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81" name="Google Shape;4281;p68"/>
            <p:cNvSpPr txBox="1"/>
            <p:nvPr/>
          </p:nvSpPr>
          <p:spPr>
            <a:xfrm>
              <a:off x="1086" y="2540"/>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ack0</a:t>
              </a:r>
              <a:endParaRPr/>
            </a:p>
          </p:txBody>
        </p:sp>
      </p:grpSp>
      <p:sp>
        <p:nvSpPr>
          <p:cNvPr id="4282" name="Google Shape;4282;p68"/>
          <p:cNvSpPr txBox="1"/>
          <p:nvPr/>
        </p:nvSpPr>
        <p:spPr>
          <a:xfrm>
            <a:off x="2108258" y="6200738"/>
            <a:ext cx="13938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(c) ACK loss</a:t>
            </a:r>
            <a:endParaRPr/>
          </a:p>
        </p:txBody>
      </p:sp>
      <p:grpSp>
        <p:nvGrpSpPr>
          <p:cNvPr id="4283" name="Google Shape;4283;p68"/>
          <p:cNvGrpSpPr/>
          <p:nvPr/>
        </p:nvGrpSpPr>
        <p:grpSpPr>
          <a:xfrm>
            <a:off x="2595620" y="3289263"/>
            <a:ext cx="1212850" cy="719138"/>
            <a:chOff x="1324" y="1931"/>
            <a:chExt cx="764" cy="453"/>
          </a:xfrm>
        </p:grpSpPr>
        <p:cxnSp>
          <p:nvCxnSpPr>
            <p:cNvPr id="4284" name="Google Shape;4284;p68"/>
            <p:cNvCxnSpPr/>
            <p:nvPr/>
          </p:nvCxnSpPr>
          <p:spPr>
            <a:xfrm flipH="1">
              <a:off x="1514" y="2031"/>
              <a:ext cx="574" cy="132"/>
            </a:xfrm>
            <a:prstGeom prst="straightConnector1">
              <a:avLst/>
            </a:prstGeom>
            <a:noFill/>
            <a:ln w="28575" cap="flat" cmpd="sng">
              <a:solidFill>
                <a:srgbClr val="008000"/>
              </a:solidFill>
              <a:prstDash val="solid"/>
              <a:round/>
              <a:headEnd type="none" w="med" len="med"/>
              <a:tailEnd type="triangle" w="med" len="med"/>
            </a:ln>
          </p:spPr>
        </p:cxnSp>
        <p:sp>
          <p:nvSpPr>
            <p:cNvPr id="4285" name="Google Shape;4285;p68"/>
            <p:cNvSpPr txBox="1"/>
            <p:nvPr/>
          </p:nvSpPr>
          <p:spPr>
            <a:xfrm>
              <a:off x="1456" y="1931"/>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ack1</a:t>
              </a:r>
              <a:endParaRPr/>
            </a:p>
          </p:txBody>
        </p:sp>
        <p:sp>
          <p:nvSpPr>
            <p:cNvPr id="4286" name="Google Shape;4286;p68"/>
            <p:cNvSpPr txBox="1"/>
            <p:nvPr/>
          </p:nvSpPr>
          <p:spPr>
            <a:xfrm>
              <a:off x="1383" y="2040"/>
              <a:ext cx="215"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Tahoma"/>
                <a:buNone/>
              </a:pPr>
              <a:r>
                <a:rPr lang="en-US" sz="1800" b="1" i="0" u="none" strike="noStrike" cap="none">
                  <a:solidFill>
                    <a:srgbClr val="FF0000"/>
                  </a:solidFill>
                  <a:latin typeface="Tahoma"/>
                  <a:ea typeface="Tahoma"/>
                  <a:cs typeface="Tahoma"/>
                  <a:sym typeface="Tahoma"/>
                </a:rPr>
                <a:t>X</a:t>
              </a:r>
              <a:endParaRPr/>
            </a:p>
          </p:txBody>
        </p:sp>
        <p:sp>
          <p:nvSpPr>
            <p:cNvPr id="4287" name="Google Shape;4287;p68"/>
            <p:cNvSpPr txBox="1"/>
            <p:nvPr/>
          </p:nvSpPr>
          <p:spPr>
            <a:xfrm>
              <a:off x="1324" y="2172"/>
              <a:ext cx="329"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ahoma"/>
                <a:buNone/>
              </a:pPr>
              <a:r>
                <a:rPr lang="en-US" sz="1600" b="0" i="1" u="none" strike="noStrike" cap="none">
                  <a:solidFill>
                    <a:srgbClr val="FF0000"/>
                  </a:solidFill>
                  <a:latin typeface="Tahoma"/>
                  <a:ea typeface="Tahoma"/>
                  <a:cs typeface="Tahoma"/>
                  <a:sym typeface="Tahoma"/>
                </a:rPr>
                <a:t>loss</a:t>
              </a:r>
              <a:endParaRPr/>
            </a:p>
          </p:txBody>
        </p:sp>
      </p:grpSp>
      <p:grpSp>
        <p:nvGrpSpPr>
          <p:cNvPr id="4288" name="Google Shape;4288;p68"/>
          <p:cNvGrpSpPr/>
          <p:nvPr/>
        </p:nvGrpSpPr>
        <p:grpSpPr>
          <a:xfrm>
            <a:off x="2219383" y="3195601"/>
            <a:ext cx="122237" cy="1033462"/>
            <a:chOff x="3651" y="1878"/>
            <a:chExt cx="78" cy="963"/>
          </a:xfrm>
        </p:grpSpPr>
        <p:cxnSp>
          <p:nvCxnSpPr>
            <p:cNvPr id="4289" name="Google Shape;4289;p68"/>
            <p:cNvCxnSpPr/>
            <p:nvPr/>
          </p:nvCxnSpPr>
          <p:spPr>
            <a:xfrm>
              <a:off x="3729" y="1879"/>
              <a:ext cx="0" cy="962"/>
            </a:xfrm>
            <a:prstGeom prst="straightConnector1">
              <a:avLst/>
            </a:prstGeom>
            <a:noFill/>
            <a:ln w="28575" cap="flat" cmpd="sng">
              <a:solidFill>
                <a:srgbClr val="000000"/>
              </a:solidFill>
              <a:prstDash val="solid"/>
              <a:round/>
              <a:headEnd type="none" w="med" len="med"/>
              <a:tailEnd type="none" w="med" len="med"/>
            </a:ln>
          </p:spPr>
        </p:cxnSp>
        <p:cxnSp>
          <p:nvCxnSpPr>
            <p:cNvPr id="4290" name="Google Shape;4290;p68"/>
            <p:cNvCxnSpPr/>
            <p:nvPr/>
          </p:nvCxnSpPr>
          <p:spPr>
            <a:xfrm rot="10800000">
              <a:off x="3651" y="1878"/>
              <a:ext cx="75" cy="0"/>
            </a:xfrm>
            <a:prstGeom prst="straightConnector1">
              <a:avLst/>
            </a:prstGeom>
            <a:noFill/>
            <a:ln w="28575" cap="flat" cmpd="sng">
              <a:solidFill>
                <a:srgbClr val="000000"/>
              </a:solidFill>
              <a:prstDash val="solid"/>
              <a:round/>
              <a:headEnd type="none" w="med" len="med"/>
              <a:tailEnd type="none" w="med" len="med"/>
            </a:ln>
          </p:spPr>
        </p:cxnSp>
        <p:cxnSp>
          <p:nvCxnSpPr>
            <p:cNvPr id="4291" name="Google Shape;4291;p68"/>
            <p:cNvCxnSpPr/>
            <p:nvPr/>
          </p:nvCxnSpPr>
          <p:spPr>
            <a:xfrm rot="10800000">
              <a:off x="3651" y="2841"/>
              <a:ext cx="75" cy="0"/>
            </a:xfrm>
            <a:prstGeom prst="straightConnector1">
              <a:avLst/>
            </a:prstGeom>
            <a:noFill/>
            <a:ln w="28575" cap="flat" cmpd="sng">
              <a:solidFill>
                <a:srgbClr val="000000"/>
              </a:solidFill>
              <a:prstDash val="solid"/>
              <a:round/>
              <a:headEnd type="none" w="med" len="med"/>
              <a:tailEnd type="none" w="med" len="med"/>
            </a:ln>
          </p:spPr>
        </p:cxnSp>
      </p:grpSp>
      <p:grpSp>
        <p:nvGrpSpPr>
          <p:cNvPr id="4292" name="Google Shape;4292;p68"/>
          <p:cNvGrpSpPr/>
          <p:nvPr/>
        </p:nvGrpSpPr>
        <p:grpSpPr>
          <a:xfrm>
            <a:off x="2347970" y="4184613"/>
            <a:ext cx="1471613" cy="504825"/>
            <a:chOff x="855" y="1710"/>
            <a:chExt cx="927" cy="318"/>
          </a:xfrm>
        </p:grpSpPr>
        <p:cxnSp>
          <p:nvCxnSpPr>
            <p:cNvPr id="4293" name="Google Shape;4293;p68"/>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94" name="Google Shape;4294;p68"/>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pkt1</a:t>
              </a:r>
              <a:endParaRPr/>
            </a:p>
          </p:txBody>
        </p:sp>
      </p:grpSp>
      <p:grpSp>
        <p:nvGrpSpPr>
          <p:cNvPr id="4295" name="Google Shape;4295;p68"/>
          <p:cNvGrpSpPr/>
          <p:nvPr/>
        </p:nvGrpSpPr>
        <p:grpSpPr>
          <a:xfrm>
            <a:off x="916045" y="3808376"/>
            <a:ext cx="1377950" cy="731837"/>
            <a:chOff x="2802" y="2348"/>
            <a:chExt cx="868" cy="461"/>
          </a:xfrm>
        </p:grpSpPr>
        <p:pic>
          <p:nvPicPr>
            <p:cNvPr id="4296" name="Google Shape;4296;p68" descr="alarm_clock_ringing"/>
            <p:cNvPicPr preferRelativeResize="0"/>
            <p:nvPr/>
          </p:nvPicPr>
          <p:blipFill rotWithShape="1">
            <a:blip r:embed="rId3">
              <a:alphaModFix/>
            </a:blip>
            <a:srcRect/>
            <a:stretch/>
          </p:blipFill>
          <p:spPr>
            <a:xfrm>
              <a:off x="2846" y="2348"/>
              <a:ext cx="275" cy="303"/>
            </a:xfrm>
            <a:prstGeom prst="rect">
              <a:avLst/>
            </a:prstGeom>
            <a:noFill/>
            <a:ln>
              <a:noFill/>
            </a:ln>
          </p:spPr>
        </p:pic>
        <p:sp>
          <p:nvSpPr>
            <p:cNvPr id="4297" name="Google Shape;4297;p68"/>
            <p:cNvSpPr txBox="1"/>
            <p:nvPr/>
          </p:nvSpPr>
          <p:spPr>
            <a:xfrm>
              <a:off x="2802" y="2491"/>
              <a:ext cx="868" cy="318"/>
            </a:xfrm>
            <a:prstGeom prst="rect">
              <a:avLst/>
            </a:prstGeom>
            <a:noFill/>
            <a:ln>
              <a:noFill/>
            </a:ln>
          </p:spPr>
          <p:txBody>
            <a:bodyPr spcFirstLastPara="1" wrap="square" lIns="91425" tIns="45700" rIns="91425" bIns="45700" anchor="t" anchorCtr="0">
              <a:spAutoFit/>
            </a:bodyPr>
            <a:lstStyle/>
            <a:p>
              <a:pPr marL="0" marR="0" lvl="0" indent="0" algn="r" rtl="0">
                <a:lnSpc>
                  <a:spcPct val="75000"/>
                </a:lnSpc>
                <a:spcBef>
                  <a:spcPts val="0"/>
                </a:spcBef>
                <a:spcAft>
                  <a:spcPts val="0"/>
                </a:spcAft>
                <a:buClr>
                  <a:srgbClr val="FF0000"/>
                </a:buClr>
                <a:buSzPts val="1800"/>
                <a:buFont typeface="Tahoma"/>
                <a:buNone/>
              </a:pPr>
              <a:r>
                <a:rPr lang="en-US" sz="1800" b="0" i="1" u="none" strike="noStrike" cap="none">
                  <a:solidFill>
                    <a:srgbClr val="FF0000"/>
                  </a:solidFill>
                  <a:latin typeface="Tahoma"/>
                  <a:ea typeface="Tahoma"/>
                  <a:cs typeface="Tahoma"/>
                  <a:sym typeface="Tahoma"/>
                </a:rPr>
                <a:t>timeout</a:t>
              </a:r>
              <a:endParaRPr/>
            </a:p>
            <a:p>
              <a:pPr marL="0" marR="0" lvl="0" indent="0" algn="r" rtl="0">
                <a:lnSpc>
                  <a:spcPct val="75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resend pkt1</a:t>
              </a:r>
              <a:endParaRPr/>
            </a:p>
          </p:txBody>
        </p:sp>
      </p:grpSp>
      <p:sp>
        <p:nvSpPr>
          <p:cNvPr id="4298" name="Google Shape;4298;p68"/>
          <p:cNvSpPr txBox="1"/>
          <p:nvPr/>
        </p:nvSpPr>
        <p:spPr>
          <a:xfrm>
            <a:off x="9492400" y="2644738"/>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pkt1</a:t>
            </a:r>
            <a:endParaRPr/>
          </a:p>
        </p:txBody>
      </p:sp>
      <p:sp>
        <p:nvSpPr>
          <p:cNvPr id="4299" name="Google Shape;4299;p68"/>
          <p:cNvSpPr txBox="1"/>
          <p:nvPr/>
        </p:nvSpPr>
        <p:spPr>
          <a:xfrm>
            <a:off x="9492400" y="2870163"/>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ack1</a:t>
            </a:r>
            <a:endParaRPr/>
          </a:p>
        </p:txBody>
      </p:sp>
      <p:sp>
        <p:nvSpPr>
          <p:cNvPr id="4300" name="Google Shape;4300;p68"/>
          <p:cNvSpPr txBox="1"/>
          <p:nvPr/>
        </p:nvSpPr>
        <p:spPr>
          <a:xfrm>
            <a:off x="9432963" y="4166394"/>
            <a:ext cx="1568450"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(detect duplicate)</a:t>
            </a:r>
            <a:endParaRPr/>
          </a:p>
        </p:txBody>
      </p:sp>
      <p:grpSp>
        <p:nvGrpSpPr>
          <p:cNvPr id="4301" name="Google Shape;4301;p68"/>
          <p:cNvGrpSpPr/>
          <p:nvPr/>
        </p:nvGrpSpPr>
        <p:grpSpPr>
          <a:xfrm>
            <a:off x="8023963" y="2517742"/>
            <a:ext cx="1471612" cy="404813"/>
            <a:chOff x="855" y="1773"/>
            <a:chExt cx="927" cy="255"/>
          </a:xfrm>
        </p:grpSpPr>
        <p:cxnSp>
          <p:nvCxnSpPr>
            <p:cNvPr id="4302" name="Google Shape;4302;p68"/>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303" name="Google Shape;4303;p68"/>
            <p:cNvSpPr txBox="1"/>
            <p:nvPr/>
          </p:nvSpPr>
          <p:spPr>
            <a:xfrm>
              <a:off x="1094" y="1773"/>
              <a:ext cx="358"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pkt1</a:t>
              </a:r>
              <a:endParaRPr/>
            </a:p>
          </p:txBody>
        </p:sp>
      </p:grpSp>
      <p:sp>
        <p:nvSpPr>
          <p:cNvPr id="4304" name="Google Shape;4304;p68"/>
          <p:cNvSpPr txBox="1"/>
          <p:nvPr/>
        </p:nvSpPr>
        <p:spPr>
          <a:xfrm>
            <a:off x="7036538" y="1036601"/>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a:buNone/>
            </a:pPr>
            <a:r>
              <a:rPr lang="en-US" sz="2000" b="0" i="1" u="sng" strike="noStrike" cap="none">
                <a:solidFill>
                  <a:srgbClr val="000099"/>
                </a:solidFill>
                <a:latin typeface="Tahoma"/>
                <a:ea typeface="Tahoma"/>
                <a:cs typeface="Tahoma"/>
                <a:sym typeface="Tahoma"/>
              </a:rPr>
              <a:t>sender</a:t>
            </a:r>
            <a:endParaRPr/>
          </a:p>
        </p:txBody>
      </p:sp>
      <p:sp>
        <p:nvSpPr>
          <p:cNvPr id="4305" name="Google Shape;4305;p68"/>
          <p:cNvSpPr txBox="1"/>
          <p:nvPr/>
        </p:nvSpPr>
        <p:spPr>
          <a:xfrm>
            <a:off x="9476525" y="1031838"/>
            <a:ext cx="1071563"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a:buNone/>
            </a:pPr>
            <a:r>
              <a:rPr lang="en-US" sz="2000" b="0" i="1" u="sng" strike="noStrike" cap="none">
                <a:solidFill>
                  <a:srgbClr val="008000"/>
                </a:solidFill>
                <a:latin typeface="Tahoma"/>
                <a:ea typeface="Tahoma"/>
                <a:cs typeface="Tahoma"/>
                <a:sym typeface="Tahoma"/>
              </a:rPr>
              <a:t>receiver</a:t>
            </a:r>
            <a:endParaRPr/>
          </a:p>
        </p:txBody>
      </p:sp>
      <p:sp>
        <p:nvSpPr>
          <p:cNvPr id="4306" name="Google Shape;4306;p68"/>
          <p:cNvSpPr txBox="1"/>
          <p:nvPr/>
        </p:nvSpPr>
        <p:spPr>
          <a:xfrm>
            <a:off x="9500155" y="3886501"/>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pkt1</a:t>
            </a:r>
            <a:endParaRPr/>
          </a:p>
        </p:txBody>
      </p:sp>
      <p:sp>
        <p:nvSpPr>
          <p:cNvPr id="4307" name="Google Shape;4307;p68"/>
          <p:cNvSpPr txBox="1"/>
          <p:nvPr/>
        </p:nvSpPr>
        <p:spPr>
          <a:xfrm>
            <a:off x="9482875" y="1970051"/>
            <a:ext cx="11969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ack0</a:t>
            </a:r>
            <a:endParaRPr/>
          </a:p>
        </p:txBody>
      </p:sp>
      <p:sp>
        <p:nvSpPr>
          <p:cNvPr id="4308" name="Google Shape;4308;p68"/>
          <p:cNvSpPr txBox="1"/>
          <p:nvPr/>
        </p:nvSpPr>
        <p:spPr>
          <a:xfrm>
            <a:off x="6965100" y="2219288"/>
            <a:ext cx="10223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ack0</a:t>
            </a:r>
            <a:endParaRPr/>
          </a:p>
        </p:txBody>
      </p:sp>
      <p:sp>
        <p:nvSpPr>
          <p:cNvPr id="4309" name="Google Shape;4309;p68"/>
          <p:cNvSpPr txBox="1"/>
          <p:nvPr/>
        </p:nvSpPr>
        <p:spPr>
          <a:xfrm>
            <a:off x="6809525" y="2438363"/>
            <a:ext cx="11747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pkt1</a:t>
            </a:r>
            <a:endParaRPr/>
          </a:p>
        </p:txBody>
      </p:sp>
      <p:sp>
        <p:nvSpPr>
          <p:cNvPr id="4310" name="Google Shape;4310;p68"/>
          <p:cNvSpPr txBox="1"/>
          <p:nvPr/>
        </p:nvSpPr>
        <p:spPr>
          <a:xfrm>
            <a:off x="6798413" y="1476338"/>
            <a:ext cx="11747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pkt0</a:t>
            </a:r>
            <a:endParaRPr/>
          </a:p>
        </p:txBody>
      </p:sp>
      <p:sp>
        <p:nvSpPr>
          <p:cNvPr id="4311" name="Google Shape;4311;p68"/>
          <p:cNvSpPr txBox="1"/>
          <p:nvPr/>
        </p:nvSpPr>
        <p:spPr>
          <a:xfrm>
            <a:off x="9474938" y="1758913"/>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pkt0</a:t>
            </a:r>
            <a:endParaRPr/>
          </a:p>
        </p:txBody>
      </p:sp>
      <p:grpSp>
        <p:nvGrpSpPr>
          <p:cNvPr id="4312" name="Google Shape;4312;p68"/>
          <p:cNvGrpSpPr/>
          <p:nvPr/>
        </p:nvGrpSpPr>
        <p:grpSpPr>
          <a:xfrm>
            <a:off x="8014438" y="1658899"/>
            <a:ext cx="1471612" cy="400050"/>
            <a:chOff x="850" y="1230"/>
            <a:chExt cx="927" cy="252"/>
          </a:xfrm>
        </p:grpSpPr>
        <p:cxnSp>
          <p:nvCxnSpPr>
            <p:cNvPr id="4313" name="Google Shape;4313;p68"/>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4314" name="Google Shape;4314;p68"/>
            <p:cNvSpPr txBox="1"/>
            <p:nvPr/>
          </p:nvSpPr>
          <p:spPr>
            <a:xfrm>
              <a:off x="1082" y="1230"/>
              <a:ext cx="358"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pkt0</a:t>
              </a:r>
              <a:endParaRPr/>
            </a:p>
          </p:txBody>
        </p:sp>
      </p:grpSp>
      <p:grpSp>
        <p:nvGrpSpPr>
          <p:cNvPr id="4315" name="Google Shape;4315;p68"/>
          <p:cNvGrpSpPr/>
          <p:nvPr/>
        </p:nvGrpSpPr>
        <p:grpSpPr>
          <a:xfrm>
            <a:off x="8000150" y="2131982"/>
            <a:ext cx="1471613" cy="369888"/>
            <a:chOff x="841" y="1528"/>
            <a:chExt cx="927" cy="233"/>
          </a:xfrm>
        </p:grpSpPr>
        <p:cxnSp>
          <p:nvCxnSpPr>
            <p:cNvPr id="4316" name="Google Shape;4316;p68"/>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317" name="Google Shape;4317;p68"/>
            <p:cNvSpPr txBox="1"/>
            <p:nvPr/>
          </p:nvSpPr>
          <p:spPr>
            <a:xfrm>
              <a:off x="1089" y="1528"/>
              <a:ext cx="386"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ack0</a:t>
              </a:r>
              <a:endParaRPr/>
            </a:p>
          </p:txBody>
        </p:sp>
      </p:grpSp>
      <p:sp>
        <p:nvSpPr>
          <p:cNvPr id="4318" name="Google Shape;4318;p68"/>
          <p:cNvSpPr txBox="1"/>
          <p:nvPr/>
        </p:nvSpPr>
        <p:spPr>
          <a:xfrm>
            <a:off x="6965100" y="6200644"/>
            <a:ext cx="38671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(d) premature timeout/ delayed ACK</a:t>
            </a:r>
            <a:endParaRPr/>
          </a:p>
        </p:txBody>
      </p:sp>
      <p:grpSp>
        <p:nvGrpSpPr>
          <p:cNvPr id="4319" name="Google Shape;4319;p68"/>
          <p:cNvGrpSpPr/>
          <p:nvPr/>
        </p:nvGrpSpPr>
        <p:grpSpPr>
          <a:xfrm>
            <a:off x="7903313" y="2724113"/>
            <a:ext cx="122237" cy="1033463"/>
            <a:chOff x="3651" y="1878"/>
            <a:chExt cx="78" cy="963"/>
          </a:xfrm>
        </p:grpSpPr>
        <p:cxnSp>
          <p:nvCxnSpPr>
            <p:cNvPr id="4320" name="Google Shape;4320;p68"/>
            <p:cNvCxnSpPr/>
            <p:nvPr/>
          </p:nvCxnSpPr>
          <p:spPr>
            <a:xfrm>
              <a:off x="3729" y="1879"/>
              <a:ext cx="0" cy="962"/>
            </a:xfrm>
            <a:prstGeom prst="straightConnector1">
              <a:avLst/>
            </a:prstGeom>
            <a:noFill/>
            <a:ln w="28575" cap="flat" cmpd="sng">
              <a:solidFill>
                <a:srgbClr val="000000"/>
              </a:solidFill>
              <a:prstDash val="solid"/>
              <a:round/>
              <a:headEnd type="none" w="med" len="med"/>
              <a:tailEnd type="none" w="med" len="med"/>
            </a:ln>
          </p:spPr>
        </p:cxnSp>
        <p:cxnSp>
          <p:nvCxnSpPr>
            <p:cNvPr id="4321" name="Google Shape;4321;p68"/>
            <p:cNvCxnSpPr/>
            <p:nvPr/>
          </p:nvCxnSpPr>
          <p:spPr>
            <a:xfrm rot="10800000">
              <a:off x="3651" y="1878"/>
              <a:ext cx="75" cy="0"/>
            </a:xfrm>
            <a:prstGeom prst="straightConnector1">
              <a:avLst/>
            </a:prstGeom>
            <a:noFill/>
            <a:ln w="28575" cap="flat" cmpd="sng">
              <a:solidFill>
                <a:srgbClr val="000000"/>
              </a:solidFill>
              <a:prstDash val="solid"/>
              <a:round/>
              <a:headEnd type="none" w="med" len="med"/>
              <a:tailEnd type="none" w="med" len="med"/>
            </a:ln>
          </p:spPr>
        </p:cxnSp>
        <p:cxnSp>
          <p:nvCxnSpPr>
            <p:cNvPr id="4322" name="Google Shape;4322;p68"/>
            <p:cNvCxnSpPr/>
            <p:nvPr/>
          </p:nvCxnSpPr>
          <p:spPr>
            <a:xfrm rot="10800000">
              <a:off x="3651" y="2841"/>
              <a:ext cx="75" cy="0"/>
            </a:xfrm>
            <a:prstGeom prst="straightConnector1">
              <a:avLst/>
            </a:prstGeom>
            <a:noFill/>
            <a:ln w="28575" cap="flat" cmpd="sng">
              <a:solidFill>
                <a:srgbClr val="000000"/>
              </a:solidFill>
              <a:prstDash val="solid"/>
              <a:round/>
              <a:headEnd type="none" w="med" len="med"/>
              <a:tailEnd type="none" w="med" len="med"/>
            </a:ln>
          </p:spPr>
        </p:cxnSp>
      </p:grpSp>
      <p:grpSp>
        <p:nvGrpSpPr>
          <p:cNvPr id="4323" name="Google Shape;4323;p68"/>
          <p:cNvGrpSpPr/>
          <p:nvPr/>
        </p:nvGrpSpPr>
        <p:grpSpPr>
          <a:xfrm>
            <a:off x="8031900" y="3854417"/>
            <a:ext cx="1471613" cy="363538"/>
            <a:chOff x="855" y="1799"/>
            <a:chExt cx="927" cy="229"/>
          </a:xfrm>
        </p:grpSpPr>
        <p:cxnSp>
          <p:nvCxnSpPr>
            <p:cNvPr id="4324" name="Google Shape;4324;p68"/>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325" name="Google Shape;4325;p68"/>
            <p:cNvSpPr txBox="1"/>
            <p:nvPr/>
          </p:nvSpPr>
          <p:spPr>
            <a:xfrm>
              <a:off x="1121" y="1799"/>
              <a:ext cx="358"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pkt1</a:t>
              </a:r>
              <a:endParaRPr/>
            </a:p>
          </p:txBody>
        </p:sp>
      </p:grpSp>
      <p:grpSp>
        <p:nvGrpSpPr>
          <p:cNvPr id="4326" name="Google Shape;4326;p68"/>
          <p:cNvGrpSpPr/>
          <p:nvPr/>
        </p:nvGrpSpPr>
        <p:grpSpPr>
          <a:xfrm>
            <a:off x="6599975" y="3336888"/>
            <a:ext cx="1377950" cy="731838"/>
            <a:chOff x="2802" y="2348"/>
            <a:chExt cx="868" cy="461"/>
          </a:xfrm>
        </p:grpSpPr>
        <p:pic>
          <p:nvPicPr>
            <p:cNvPr id="4327" name="Google Shape;4327;p68" descr="alarm_clock_ringing"/>
            <p:cNvPicPr preferRelativeResize="0"/>
            <p:nvPr/>
          </p:nvPicPr>
          <p:blipFill rotWithShape="1">
            <a:blip r:embed="rId3">
              <a:alphaModFix/>
            </a:blip>
            <a:srcRect/>
            <a:stretch/>
          </p:blipFill>
          <p:spPr>
            <a:xfrm>
              <a:off x="2846" y="2348"/>
              <a:ext cx="275" cy="303"/>
            </a:xfrm>
            <a:prstGeom prst="rect">
              <a:avLst/>
            </a:prstGeom>
            <a:noFill/>
            <a:ln>
              <a:noFill/>
            </a:ln>
          </p:spPr>
        </p:pic>
        <p:sp>
          <p:nvSpPr>
            <p:cNvPr id="4328" name="Google Shape;4328;p68"/>
            <p:cNvSpPr txBox="1"/>
            <p:nvPr/>
          </p:nvSpPr>
          <p:spPr>
            <a:xfrm>
              <a:off x="2802" y="2491"/>
              <a:ext cx="868" cy="318"/>
            </a:xfrm>
            <a:prstGeom prst="rect">
              <a:avLst/>
            </a:prstGeom>
            <a:noFill/>
            <a:ln>
              <a:noFill/>
            </a:ln>
          </p:spPr>
          <p:txBody>
            <a:bodyPr spcFirstLastPara="1" wrap="square" lIns="91425" tIns="45700" rIns="91425" bIns="45700" anchor="t" anchorCtr="0">
              <a:spAutoFit/>
            </a:bodyPr>
            <a:lstStyle/>
            <a:p>
              <a:pPr marL="0" marR="0" lvl="0" indent="0" algn="r" rtl="0">
                <a:lnSpc>
                  <a:spcPct val="75000"/>
                </a:lnSpc>
                <a:spcBef>
                  <a:spcPts val="0"/>
                </a:spcBef>
                <a:spcAft>
                  <a:spcPts val="0"/>
                </a:spcAft>
                <a:buClr>
                  <a:srgbClr val="FF0000"/>
                </a:buClr>
                <a:buSzPts val="1800"/>
                <a:buFont typeface="Tahoma"/>
                <a:buNone/>
              </a:pPr>
              <a:r>
                <a:rPr lang="en-US" sz="1800" b="0" i="1" u="none" strike="noStrike" cap="none">
                  <a:solidFill>
                    <a:srgbClr val="FF0000"/>
                  </a:solidFill>
                  <a:latin typeface="Tahoma"/>
                  <a:ea typeface="Tahoma"/>
                  <a:cs typeface="Tahoma"/>
                  <a:sym typeface="Tahoma"/>
                </a:rPr>
                <a:t>timeout</a:t>
              </a:r>
              <a:endParaRPr/>
            </a:p>
            <a:p>
              <a:pPr marL="0" marR="0" lvl="0" indent="0" algn="r" rtl="0">
                <a:lnSpc>
                  <a:spcPct val="75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resend pkt1</a:t>
              </a:r>
              <a:endParaRPr/>
            </a:p>
          </p:txBody>
        </p:sp>
      </p:grpSp>
      <p:grpSp>
        <p:nvGrpSpPr>
          <p:cNvPr id="4329" name="Google Shape;4329;p68"/>
          <p:cNvGrpSpPr/>
          <p:nvPr/>
        </p:nvGrpSpPr>
        <p:grpSpPr>
          <a:xfrm>
            <a:off x="8580889" y="2976526"/>
            <a:ext cx="911514" cy="752475"/>
            <a:chOff x="4186" y="1705"/>
            <a:chExt cx="598" cy="453"/>
          </a:xfrm>
        </p:grpSpPr>
        <p:cxnSp>
          <p:nvCxnSpPr>
            <p:cNvPr id="4330" name="Google Shape;4330;p68"/>
            <p:cNvCxnSpPr/>
            <p:nvPr/>
          </p:nvCxnSpPr>
          <p:spPr>
            <a:xfrm flipH="1">
              <a:off x="4343" y="1705"/>
              <a:ext cx="441" cy="329"/>
            </a:xfrm>
            <a:prstGeom prst="straightConnector1">
              <a:avLst/>
            </a:prstGeom>
            <a:noFill/>
            <a:ln w="28575" cap="flat" cmpd="sng">
              <a:solidFill>
                <a:srgbClr val="008000"/>
              </a:solidFill>
              <a:prstDash val="solid"/>
              <a:round/>
              <a:headEnd type="none" w="med" len="med"/>
              <a:tailEnd type="none" w="med" len="med"/>
            </a:ln>
          </p:spPr>
        </p:cxnSp>
        <p:cxnSp>
          <p:nvCxnSpPr>
            <p:cNvPr id="4331" name="Google Shape;4331;p68"/>
            <p:cNvCxnSpPr/>
            <p:nvPr/>
          </p:nvCxnSpPr>
          <p:spPr>
            <a:xfrm flipH="1">
              <a:off x="4186" y="2047"/>
              <a:ext cx="146" cy="111"/>
            </a:xfrm>
            <a:prstGeom prst="straightConnector1">
              <a:avLst/>
            </a:prstGeom>
            <a:noFill/>
            <a:ln w="28575" cap="flat" cmpd="sng">
              <a:solidFill>
                <a:srgbClr val="008000"/>
              </a:solidFill>
              <a:prstDash val="dot"/>
              <a:round/>
              <a:headEnd type="none" w="med" len="med"/>
              <a:tailEnd type="none" w="med" len="med"/>
            </a:ln>
          </p:spPr>
        </p:cxnSp>
        <p:sp>
          <p:nvSpPr>
            <p:cNvPr id="4332" name="Google Shape;4332;p68"/>
            <p:cNvSpPr txBox="1"/>
            <p:nvPr/>
          </p:nvSpPr>
          <p:spPr>
            <a:xfrm>
              <a:off x="4223" y="1846"/>
              <a:ext cx="460" cy="20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ack1</a:t>
              </a:r>
              <a:endParaRPr/>
            </a:p>
          </p:txBody>
        </p:sp>
      </p:grpSp>
      <p:cxnSp>
        <p:nvCxnSpPr>
          <p:cNvPr id="4333" name="Google Shape;4333;p68"/>
          <p:cNvCxnSpPr/>
          <p:nvPr/>
        </p:nvCxnSpPr>
        <p:spPr>
          <a:xfrm flipH="1">
            <a:off x="7922363" y="3521038"/>
            <a:ext cx="909637" cy="739775"/>
          </a:xfrm>
          <a:prstGeom prst="straightConnector1">
            <a:avLst/>
          </a:prstGeom>
          <a:noFill/>
          <a:ln w="28575" cap="flat" cmpd="sng">
            <a:solidFill>
              <a:srgbClr val="008000"/>
            </a:solidFill>
            <a:prstDash val="solid"/>
            <a:round/>
            <a:headEnd type="none" w="med" len="med"/>
            <a:tailEnd type="triangle" w="med" len="med"/>
          </a:ln>
        </p:spPr>
      </p:cxnSp>
      <p:grpSp>
        <p:nvGrpSpPr>
          <p:cNvPr id="4334" name="Google Shape;4334;p68"/>
          <p:cNvGrpSpPr/>
          <p:nvPr/>
        </p:nvGrpSpPr>
        <p:grpSpPr>
          <a:xfrm>
            <a:off x="8012670" y="4309460"/>
            <a:ext cx="2667702" cy="714018"/>
            <a:chOff x="8162097" y="4679496"/>
            <a:chExt cx="2667702" cy="714018"/>
          </a:xfrm>
        </p:grpSpPr>
        <p:grpSp>
          <p:nvGrpSpPr>
            <p:cNvPr id="4335" name="Google Shape;4335;p68"/>
            <p:cNvGrpSpPr/>
            <p:nvPr/>
          </p:nvGrpSpPr>
          <p:grpSpPr>
            <a:xfrm>
              <a:off x="8162097" y="4974413"/>
              <a:ext cx="1471613" cy="419101"/>
              <a:chOff x="2229" y="3467"/>
              <a:chExt cx="927" cy="264"/>
            </a:xfrm>
          </p:grpSpPr>
          <p:cxnSp>
            <p:nvCxnSpPr>
              <p:cNvPr id="4336" name="Google Shape;4336;p68"/>
              <p:cNvCxnSpPr/>
              <p:nvPr/>
            </p:nvCxnSpPr>
            <p:spPr>
              <a:xfrm flipH="1">
                <a:off x="2229" y="3467"/>
                <a:ext cx="927" cy="225"/>
              </a:xfrm>
              <a:prstGeom prst="straightConnector1">
                <a:avLst/>
              </a:prstGeom>
              <a:noFill/>
              <a:ln w="28575" cap="flat" cmpd="sng">
                <a:solidFill>
                  <a:srgbClr val="008000"/>
                </a:solidFill>
                <a:prstDash val="solid"/>
                <a:round/>
                <a:headEnd type="none" w="med" len="med"/>
                <a:tailEnd type="triangle" w="med" len="med"/>
              </a:ln>
            </p:spPr>
          </p:cxnSp>
          <p:sp>
            <p:nvSpPr>
              <p:cNvPr id="4337" name="Google Shape;4337;p68"/>
              <p:cNvSpPr txBox="1"/>
              <p:nvPr/>
            </p:nvSpPr>
            <p:spPr>
              <a:xfrm>
                <a:off x="2336" y="3519"/>
                <a:ext cx="386"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ack1</a:t>
                </a:r>
                <a:endParaRPr/>
              </a:p>
            </p:txBody>
          </p:sp>
        </p:grpSp>
        <p:sp>
          <p:nvSpPr>
            <p:cNvPr id="4338" name="Google Shape;4338;p68"/>
            <p:cNvSpPr txBox="1"/>
            <p:nvPr/>
          </p:nvSpPr>
          <p:spPr>
            <a:xfrm>
              <a:off x="9632824" y="4679496"/>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ack1</a:t>
              </a:r>
              <a:endParaRPr/>
            </a:p>
          </p:txBody>
        </p:sp>
      </p:grpSp>
      <p:grpSp>
        <p:nvGrpSpPr>
          <p:cNvPr id="4339" name="Google Shape;4339;p68"/>
          <p:cNvGrpSpPr/>
          <p:nvPr/>
        </p:nvGrpSpPr>
        <p:grpSpPr>
          <a:xfrm>
            <a:off x="6804583" y="4153524"/>
            <a:ext cx="3833816" cy="1104906"/>
            <a:chOff x="6954010" y="4523560"/>
            <a:chExt cx="3833816" cy="1104906"/>
          </a:xfrm>
        </p:grpSpPr>
        <p:grpSp>
          <p:nvGrpSpPr>
            <p:cNvPr id="4340" name="Google Shape;4340;p68"/>
            <p:cNvGrpSpPr/>
            <p:nvPr/>
          </p:nvGrpSpPr>
          <p:grpSpPr>
            <a:xfrm>
              <a:off x="6954010" y="4523560"/>
              <a:ext cx="1174750" cy="609601"/>
              <a:chOff x="2830" y="3285"/>
              <a:chExt cx="740" cy="384"/>
            </a:xfrm>
          </p:grpSpPr>
          <p:sp>
            <p:nvSpPr>
              <p:cNvPr id="4341" name="Google Shape;4341;p68"/>
              <p:cNvSpPr txBox="1"/>
              <p:nvPr/>
            </p:nvSpPr>
            <p:spPr>
              <a:xfrm>
                <a:off x="2830" y="3438"/>
                <a:ext cx="740"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pkt0</a:t>
                </a:r>
                <a:endParaRPr/>
              </a:p>
            </p:txBody>
          </p:sp>
          <p:sp>
            <p:nvSpPr>
              <p:cNvPr id="4342" name="Google Shape;4342;p68"/>
              <p:cNvSpPr txBox="1"/>
              <p:nvPr/>
            </p:nvSpPr>
            <p:spPr>
              <a:xfrm>
                <a:off x="2916" y="3285"/>
                <a:ext cx="644"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ack1</a:t>
                </a:r>
                <a:endParaRPr/>
              </a:p>
            </p:txBody>
          </p:sp>
        </p:grpSp>
        <p:grpSp>
          <p:nvGrpSpPr>
            <p:cNvPr id="4343" name="Google Shape;4343;p68"/>
            <p:cNvGrpSpPr/>
            <p:nvPr/>
          </p:nvGrpSpPr>
          <p:grpSpPr>
            <a:xfrm>
              <a:off x="8073197" y="4747083"/>
              <a:ext cx="1547813" cy="446403"/>
              <a:chOff x="850" y="1229"/>
              <a:chExt cx="927" cy="253"/>
            </a:xfrm>
          </p:grpSpPr>
          <p:cxnSp>
            <p:nvCxnSpPr>
              <p:cNvPr id="4344" name="Google Shape;4344;p68"/>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4345" name="Google Shape;4345;p68"/>
              <p:cNvSpPr txBox="1"/>
              <p:nvPr/>
            </p:nvSpPr>
            <p:spPr>
              <a:xfrm>
                <a:off x="1014" y="1229"/>
                <a:ext cx="340" cy="19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pkt0</a:t>
                </a:r>
                <a:endParaRPr/>
              </a:p>
            </p:txBody>
          </p:sp>
        </p:grpSp>
        <p:grpSp>
          <p:nvGrpSpPr>
            <p:cNvPr id="4346" name="Google Shape;4346;p68"/>
            <p:cNvGrpSpPr/>
            <p:nvPr/>
          </p:nvGrpSpPr>
          <p:grpSpPr>
            <a:xfrm>
              <a:off x="9582913" y="5037915"/>
              <a:ext cx="1204913" cy="590551"/>
              <a:chOff x="4762" y="2985"/>
              <a:chExt cx="759" cy="372"/>
            </a:xfrm>
          </p:grpSpPr>
          <p:sp>
            <p:nvSpPr>
              <p:cNvPr id="4347" name="Google Shape;4347;p68"/>
              <p:cNvSpPr txBox="1"/>
              <p:nvPr/>
            </p:nvSpPr>
            <p:spPr>
              <a:xfrm>
                <a:off x="4762" y="2985"/>
                <a:ext cx="630"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pkt0</a:t>
                </a:r>
                <a:endParaRPr/>
              </a:p>
            </p:txBody>
          </p:sp>
          <p:sp>
            <p:nvSpPr>
              <p:cNvPr id="4348" name="Google Shape;4348;p68"/>
              <p:cNvSpPr txBox="1"/>
              <p:nvPr/>
            </p:nvSpPr>
            <p:spPr>
              <a:xfrm>
                <a:off x="4767" y="3126"/>
                <a:ext cx="754"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ack0</a:t>
                </a:r>
                <a:endParaRPr/>
              </a:p>
            </p:txBody>
          </p:sp>
        </p:grpSp>
      </p:grpSp>
      <p:grpSp>
        <p:nvGrpSpPr>
          <p:cNvPr id="4349" name="Google Shape;4349;p68"/>
          <p:cNvGrpSpPr/>
          <p:nvPr/>
        </p:nvGrpSpPr>
        <p:grpSpPr>
          <a:xfrm>
            <a:off x="8034892" y="4967903"/>
            <a:ext cx="1457325" cy="488950"/>
            <a:chOff x="3839" y="2850"/>
            <a:chExt cx="918" cy="308"/>
          </a:xfrm>
        </p:grpSpPr>
        <p:cxnSp>
          <p:nvCxnSpPr>
            <p:cNvPr id="4350" name="Google Shape;4350;p68"/>
            <p:cNvCxnSpPr/>
            <p:nvPr/>
          </p:nvCxnSpPr>
          <p:spPr>
            <a:xfrm flipH="1">
              <a:off x="3839" y="2850"/>
              <a:ext cx="918" cy="308"/>
            </a:xfrm>
            <a:prstGeom prst="straightConnector1">
              <a:avLst/>
            </a:prstGeom>
            <a:noFill/>
            <a:ln w="28575" cap="flat" cmpd="sng">
              <a:solidFill>
                <a:srgbClr val="008000"/>
              </a:solidFill>
              <a:prstDash val="solid"/>
              <a:round/>
              <a:headEnd type="none" w="med" len="med"/>
              <a:tailEnd type="triangle" w="med" len="med"/>
            </a:ln>
          </p:spPr>
        </p:cxnSp>
        <p:sp>
          <p:nvSpPr>
            <p:cNvPr id="4351" name="Google Shape;4351;p68"/>
            <p:cNvSpPr txBox="1"/>
            <p:nvPr/>
          </p:nvSpPr>
          <p:spPr>
            <a:xfrm>
              <a:off x="4104" y="2873"/>
              <a:ext cx="386"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a:buNone/>
              </a:pPr>
              <a:r>
                <a:rPr lang="en-US" sz="1600" b="0" i="0" u="none" strike="noStrike" cap="none">
                  <a:solidFill>
                    <a:srgbClr val="008000"/>
                  </a:solidFill>
                  <a:latin typeface="Arial"/>
                  <a:ea typeface="Arial"/>
                  <a:cs typeface="Arial"/>
                  <a:sym typeface="Arial"/>
                </a:rPr>
                <a:t>ack0</a:t>
              </a:r>
              <a:endParaRPr/>
            </a:p>
          </p:txBody>
        </p:sp>
      </p:grpSp>
      <p:grpSp>
        <p:nvGrpSpPr>
          <p:cNvPr id="4352" name="Google Shape;4352;p68"/>
          <p:cNvGrpSpPr/>
          <p:nvPr/>
        </p:nvGrpSpPr>
        <p:grpSpPr>
          <a:xfrm>
            <a:off x="8026461" y="5469606"/>
            <a:ext cx="1471612" cy="363538"/>
            <a:chOff x="855" y="1799"/>
            <a:chExt cx="927" cy="229"/>
          </a:xfrm>
        </p:grpSpPr>
        <p:cxnSp>
          <p:nvCxnSpPr>
            <p:cNvPr id="4353" name="Google Shape;4353;p68"/>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354" name="Google Shape;4354;p68"/>
            <p:cNvSpPr txBox="1"/>
            <p:nvPr/>
          </p:nvSpPr>
          <p:spPr>
            <a:xfrm>
              <a:off x="1129" y="1799"/>
              <a:ext cx="358"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a:buNone/>
              </a:pPr>
              <a:r>
                <a:rPr lang="en-US" sz="1600" b="0" i="0" u="none" strike="noStrike" cap="none">
                  <a:solidFill>
                    <a:srgbClr val="000099"/>
                  </a:solidFill>
                  <a:latin typeface="Arial"/>
                  <a:ea typeface="Arial"/>
                  <a:cs typeface="Arial"/>
                  <a:sym typeface="Arial"/>
                </a:rPr>
                <a:t>pkt1</a:t>
              </a:r>
              <a:endParaRPr/>
            </a:p>
          </p:txBody>
        </p:sp>
      </p:grpSp>
      <p:grpSp>
        <p:nvGrpSpPr>
          <p:cNvPr id="4355" name="Google Shape;4355;p68"/>
          <p:cNvGrpSpPr/>
          <p:nvPr/>
        </p:nvGrpSpPr>
        <p:grpSpPr>
          <a:xfrm>
            <a:off x="6993934" y="4806637"/>
            <a:ext cx="1022350" cy="553607"/>
            <a:chOff x="6289259" y="5452590"/>
            <a:chExt cx="1022350" cy="553607"/>
          </a:xfrm>
        </p:grpSpPr>
        <p:sp>
          <p:nvSpPr>
            <p:cNvPr id="4356" name="Google Shape;4356;p68"/>
            <p:cNvSpPr txBox="1"/>
            <p:nvPr/>
          </p:nvSpPr>
          <p:spPr>
            <a:xfrm>
              <a:off x="6339123" y="5698420"/>
              <a:ext cx="81945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(ignore)</a:t>
              </a:r>
              <a:endParaRPr/>
            </a:p>
          </p:txBody>
        </p:sp>
        <p:sp>
          <p:nvSpPr>
            <p:cNvPr id="4357" name="Google Shape;4357;p68"/>
            <p:cNvSpPr txBox="1"/>
            <p:nvPr/>
          </p:nvSpPr>
          <p:spPr>
            <a:xfrm>
              <a:off x="6289259" y="5452590"/>
              <a:ext cx="10223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ack1</a:t>
              </a:r>
              <a:endParaRPr/>
            </a:p>
          </p:txBody>
        </p:sp>
      </p:grpSp>
      <p:sp>
        <p:nvSpPr>
          <p:cNvPr id="4358" name="Google Shape;4358;p6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7"/>
                                        </p:tgtEl>
                                        <p:attrNameLst>
                                          <p:attrName>style.visibility</p:attrName>
                                        </p:attrNameLst>
                                      </p:cBhvr>
                                      <p:to>
                                        <p:strVal val="visible"/>
                                      </p:to>
                                    </p:set>
                                    <p:animEffect transition="in" filter="fade">
                                      <p:cBhvr>
                                        <p:cTn id="7" dur="500"/>
                                        <p:tgtEl>
                                          <p:spTgt spid="42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66">
                                            <p:txEl>
                                              <p:pRg st="0" end="0"/>
                                            </p:txEl>
                                          </p:spTgt>
                                        </p:tgtEl>
                                        <p:attrNameLst>
                                          <p:attrName>style.visibility</p:attrName>
                                        </p:attrNameLst>
                                      </p:cBhvr>
                                      <p:to>
                                        <p:strVal val="visible"/>
                                      </p:to>
                                    </p:set>
                                    <p:animEffect transition="in" filter="fade">
                                      <p:cBhvr>
                                        <p:cTn id="11" dur="500"/>
                                        <p:tgtEl>
                                          <p:spTgt spid="426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58"/>
                                        </p:tgtEl>
                                        <p:attrNameLst>
                                          <p:attrName>style.visibility</p:attrName>
                                        </p:attrNameLst>
                                      </p:cBhvr>
                                      <p:to>
                                        <p:strVal val="visible"/>
                                      </p:to>
                                    </p:set>
                                    <p:animEffect transition="in" filter="fade">
                                      <p:cBhvr>
                                        <p:cTn id="15" dur="500"/>
                                        <p:tgtEl>
                                          <p:spTgt spid="42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76"/>
                                        </p:tgtEl>
                                        <p:attrNameLst>
                                          <p:attrName>style.visibility</p:attrName>
                                        </p:attrNameLst>
                                      </p:cBhvr>
                                      <p:to>
                                        <p:strVal val="visible"/>
                                      </p:to>
                                    </p:set>
                                    <p:animEffect transition="in" filter="fade">
                                      <p:cBhvr>
                                        <p:cTn id="19" dur="500"/>
                                        <p:tgtEl>
                                          <p:spTgt spid="427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61"/>
                                        </p:tgtEl>
                                        <p:attrNameLst>
                                          <p:attrName>style.visibility</p:attrName>
                                        </p:attrNameLst>
                                      </p:cBhvr>
                                      <p:to>
                                        <p:strVal val="visible"/>
                                      </p:to>
                                    </p:set>
                                    <p:animEffect transition="in" filter="fade">
                                      <p:cBhvr>
                                        <p:cTn id="23" dur="500"/>
                                        <p:tgtEl>
                                          <p:spTgt spid="426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263"/>
                                        </p:tgtEl>
                                        <p:attrNameLst>
                                          <p:attrName>style.visibility</p:attrName>
                                        </p:attrNameLst>
                                      </p:cBhvr>
                                      <p:to>
                                        <p:strVal val="visible"/>
                                      </p:to>
                                    </p:set>
                                    <p:animEffect transition="in" filter="fade">
                                      <p:cBhvr>
                                        <p:cTn id="27" dur="500"/>
                                        <p:tgtEl>
                                          <p:spTgt spid="426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251"/>
                                        </p:tgtEl>
                                        <p:attrNameLst>
                                          <p:attrName>style.visibility</p:attrName>
                                        </p:attrNameLst>
                                      </p:cBhvr>
                                      <p:to>
                                        <p:strVal val="visible"/>
                                      </p:to>
                                    </p:set>
                                    <p:animEffect transition="in" filter="fade">
                                      <p:cBhvr>
                                        <p:cTn id="31" dur="500"/>
                                        <p:tgtEl>
                                          <p:spTgt spid="425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248">
                                            <p:txEl>
                                              <p:pRg st="0" end="0"/>
                                            </p:txEl>
                                          </p:spTgt>
                                        </p:tgtEl>
                                        <p:attrNameLst>
                                          <p:attrName>style.visibility</p:attrName>
                                        </p:attrNameLst>
                                      </p:cBhvr>
                                      <p:to>
                                        <p:strVal val="visible"/>
                                      </p:to>
                                    </p:set>
                                    <p:animEffect transition="in" filter="fade">
                                      <p:cBhvr>
                                        <p:cTn id="35" dur="500"/>
                                        <p:tgtEl>
                                          <p:spTgt spid="4248">
                                            <p:txEl>
                                              <p:pRg st="0" end="0"/>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249"/>
                                        </p:tgtEl>
                                        <p:attrNameLst>
                                          <p:attrName>style.visibility</p:attrName>
                                        </p:attrNameLst>
                                      </p:cBhvr>
                                      <p:to>
                                        <p:strVal val="visible"/>
                                      </p:to>
                                    </p:set>
                                    <p:animEffect transition="in" filter="fade">
                                      <p:cBhvr>
                                        <p:cTn id="39" dur="500"/>
                                        <p:tgtEl>
                                          <p:spTgt spid="424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283"/>
                                        </p:tgtEl>
                                        <p:attrNameLst>
                                          <p:attrName>style.visibility</p:attrName>
                                        </p:attrNameLst>
                                      </p:cBhvr>
                                      <p:to>
                                        <p:strVal val="visible"/>
                                      </p:to>
                                    </p:set>
                                    <p:animEffect transition="in" filter="fade">
                                      <p:cBhvr>
                                        <p:cTn id="43" dur="500"/>
                                        <p:tgtEl>
                                          <p:spTgt spid="42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288"/>
                                        </p:tgtEl>
                                        <p:attrNameLst>
                                          <p:attrName>style.visibility</p:attrName>
                                        </p:attrNameLst>
                                      </p:cBhvr>
                                      <p:to>
                                        <p:strVal val="visible"/>
                                      </p:to>
                                    </p:set>
                                    <p:animEffect transition="in" filter="fade">
                                      <p:cBhvr>
                                        <p:cTn id="48" dur="1000"/>
                                        <p:tgtEl>
                                          <p:spTgt spid="4288"/>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4295"/>
                                        </p:tgtEl>
                                        <p:attrNameLst>
                                          <p:attrName>style.visibility</p:attrName>
                                        </p:attrNameLst>
                                      </p:cBhvr>
                                      <p:to>
                                        <p:strVal val="visible"/>
                                      </p:to>
                                    </p:set>
                                    <p:animEffect transition="in" filter="fade">
                                      <p:cBhvr>
                                        <p:cTn id="52" dur="500"/>
                                        <p:tgtEl>
                                          <p:spTgt spid="429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292"/>
                                        </p:tgtEl>
                                        <p:attrNameLst>
                                          <p:attrName>style.visibility</p:attrName>
                                        </p:attrNameLst>
                                      </p:cBhvr>
                                      <p:to>
                                        <p:strVal val="visible"/>
                                      </p:to>
                                    </p:set>
                                    <p:animEffect transition="in" filter="fade">
                                      <p:cBhvr>
                                        <p:cTn id="57" dur="500"/>
                                        <p:tgtEl>
                                          <p:spTgt spid="4292"/>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4256">
                                            <p:txEl>
                                              <p:pRg st="0" end="0"/>
                                            </p:txEl>
                                          </p:spTgt>
                                        </p:tgtEl>
                                        <p:attrNameLst>
                                          <p:attrName>style.visibility</p:attrName>
                                        </p:attrNameLst>
                                      </p:cBhvr>
                                      <p:to>
                                        <p:strVal val="visible"/>
                                      </p:to>
                                    </p:set>
                                    <p:animEffect transition="in" filter="fade">
                                      <p:cBhvr>
                                        <p:cTn id="61" dur="500"/>
                                        <p:tgtEl>
                                          <p:spTgt spid="4256">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250"/>
                                        </p:tgtEl>
                                        <p:attrNameLst>
                                          <p:attrName>style.visibility</p:attrName>
                                        </p:attrNameLst>
                                      </p:cBhvr>
                                      <p:to>
                                        <p:strVal val="visible"/>
                                      </p:to>
                                    </p:set>
                                    <p:animEffect transition="in" filter="fade">
                                      <p:cBhvr>
                                        <p:cTn id="64" dur="500"/>
                                        <p:tgtEl>
                                          <p:spTgt spid="4250"/>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4259"/>
                                        </p:tgtEl>
                                        <p:attrNameLst>
                                          <p:attrName>style.visibility</p:attrName>
                                        </p:attrNameLst>
                                      </p:cBhvr>
                                      <p:to>
                                        <p:strVal val="visible"/>
                                      </p:to>
                                    </p:set>
                                    <p:animEffect transition="in" filter="fade">
                                      <p:cBhvr>
                                        <p:cTn id="68" dur="500"/>
                                        <p:tgtEl>
                                          <p:spTgt spid="4259"/>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4273"/>
                                        </p:tgtEl>
                                        <p:attrNameLst>
                                          <p:attrName>style.visibility</p:attrName>
                                        </p:attrNameLst>
                                      </p:cBhvr>
                                      <p:to>
                                        <p:strVal val="visible"/>
                                      </p:to>
                                    </p:set>
                                    <p:animEffect transition="in" filter="fade">
                                      <p:cBhvr>
                                        <p:cTn id="72" dur="500"/>
                                        <p:tgtEl>
                                          <p:spTgt spid="4273"/>
                                        </p:tgtEl>
                                      </p:cBhvr>
                                    </p:animEffect>
                                  </p:childTnLst>
                                </p:cTn>
                              </p:par>
                            </p:childTnLst>
                          </p:cTn>
                        </p:par>
                        <p:par>
                          <p:cTn id="73" fill="hold">
                            <p:stCondLst>
                              <p:cond delay="2000"/>
                            </p:stCondLst>
                            <p:childTnLst>
                              <p:par>
                                <p:cTn id="74" presetID="10" presetClass="entr" presetSubtype="0" fill="hold" nodeType="afterEffect">
                                  <p:stCondLst>
                                    <p:cond delay="0"/>
                                  </p:stCondLst>
                                  <p:childTnLst>
                                    <p:set>
                                      <p:cBhvr>
                                        <p:cTn id="75" dur="1" fill="hold">
                                          <p:stCondLst>
                                            <p:cond delay="0"/>
                                          </p:stCondLst>
                                        </p:cTn>
                                        <p:tgtEl>
                                          <p:spTgt spid="4264"/>
                                        </p:tgtEl>
                                        <p:attrNameLst>
                                          <p:attrName>style.visibility</p:attrName>
                                        </p:attrNameLst>
                                      </p:cBhvr>
                                      <p:to>
                                        <p:strVal val="visible"/>
                                      </p:to>
                                    </p:set>
                                    <p:animEffect transition="in" filter="fade">
                                      <p:cBhvr>
                                        <p:cTn id="76" dur="500"/>
                                        <p:tgtEl>
                                          <p:spTgt spid="4264"/>
                                        </p:tgtEl>
                                      </p:cBhvr>
                                    </p:animEffect>
                                  </p:childTnLst>
                                </p:cTn>
                              </p:par>
                            </p:childTnLst>
                          </p:cTn>
                        </p:par>
                        <p:par>
                          <p:cTn id="77" fill="hold">
                            <p:stCondLst>
                              <p:cond delay="2500"/>
                            </p:stCondLst>
                            <p:childTnLst>
                              <p:par>
                                <p:cTn id="78" presetID="10" presetClass="entr" presetSubtype="0" fill="hold" nodeType="afterEffect">
                                  <p:stCondLst>
                                    <p:cond delay="0"/>
                                  </p:stCondLst>
                                  <p:childTnLst>
                                    <p:set>
                                      <p:cBhvr>
                                        <p:cTn id="79" dur="1" fill="hold">
                                          <p:stCondLst>
                                            <p:cond delay="0"/>
                                          </p:stCondLst>
                                        </p:cTn>
                                        <p:tgtEl>
                                          <p:spTgt spid="4262"/>
                                        </p:tgtEl>
                                        <p:attrNameLst>
                                          <p:attrName>style.visibility</p:attrName>
                                        </p:attrNameLst>
                                      </p:cBhvr>
                                      <p:to>
                                        <p:strVal val="visible"/>
                                      </p:to>
                                    </p:set>
                                    <p:animEffect transition="in" filter="fade">
                                      <p:cBhvr>
                                        <p:cTn id="80" dur="500"/>
                                        <p:tgtEl>
                                          <p:spTgt spid="4262"/>
                                        </p:tgtEl>
                                      </p:cBhvr>
                                    </p:animEffect>
                                  </p:childTnLst>
                                </p:cTn>
                              </p:par>
                            </p:childTnLst>
                          </p:cTn>
                        </p:par>
                        <p:par>
                          <p:cTn id="81" fill="hold">
                            <p:stCondLst>
                              <p:cond delay="3000"/>
                            </p:stCondLst>
                            <p:childTnLst>
                              <p:par>
                                <p:cTn id="82" presetID="10" presetClass="entr" presetSubtype="0" fill="hold" nodeType="afterEffect">
                                  <p:stCondLst>
                                    <p:cond delay="0"/>
                                  </p:stCondLst>
                                  <p:childTnLst>
                                    <p:set>
                                      <p:cBhvr>
                                        <p:cTn id="83" dur="1" fill="hold">
                                          <p:stCondLst>
                                            <p:cond delay="0"/>
                                          </p:stCondLst>
                                        </p:cTn>
                                        <p:tgtEl>
                                          <p:spTgt spid="4270"/>
                                        </p:tgtEl>
                                        <p:attrNameLst>
                                          <p:attrName>style.visibility</p:attrName>
                                        </p:attrNameLst>
                                      </p:cBhvr>
                                      <p:to>
                                        <p:strVal val="visible"/>
                                      </p:to>
                                    </p:set>
                                    <p:animEffect transition="in" filter="fade">
                                      <p:cBhvr>
                                        <p:cTn id="84" dur="500"/>
                                        <p:tgtEl>
                                          <p:spTgt spid="4270"/>
                                        </p:tgtEl>
                                      </p:cBhvr>
                                    </p:animEffect>
                                  </p:childTnLst>
                                </p:cTn>
                              </p:par>
                            </p:childTnLst>
                          </p:cTn>
                        </p:par>
                        <p:par>
                          <p:cTn id="85" fill="hold">
                            <p:stCondLst>
                              <p:cond delay="3500"/>
                            </p:stCondLst>
                            <p:childTnLst>
                              <p:par>
                                <p:cTn id="86" presetID="10" presetClass="entr" presetSubtype="0" fill="hold" nodeType="afterEffect">
                                  <p:stCondLst>
                                    <p:cond delay="0"/>
                                  </p:stCondLst>
                                  <p:childTnLst>
                                    <p:set>
                                      <p:cBhvr>
                                        <p:cTn id="87" dur="1" fill="hold">
                                          <p:stCondLst>
                                            <p:cond delay="0"/>
                                          </p:stCondLst>
                                        </p:cTn>
                                        <p:tgtEl>
                                          <p:spTgt spid="4257"/>
                                        </p:tgtEl>
                                        <p:attrNameLst>
                                          <p:attrName>style.visibility</p:attrName>
                                        </p:attrNameLst>
                                      </p:cBhvr>
                                      <p:to>
                                        <p:strVal val="visible"/>
                                      </p:to>
                                    </p:set>
                                    <p:animEffect transition="in" filter="fade">
                                      <p:cBhvr>
                                        <p:cTn id="88" dur="500"/>
                                        <p:tgtEl>
                                          <p:spTgt spid="4257"/>
                                        </p:tgtEl>
                                      </p:cBhvr>
                                    </p:animEffect>
                                  </p:childTnLst>
                                </p:cTn>
                              </p:par>
                            </p:childTnLst>
                          </p:cTn>
                        </p:par>
                        <p:par>
                          <p:cTn id="89" fill="hold">
                            <p:stCondLst>
                              <p:cond delay="4000"/>
                            </p:stCondLst>
                            <p:childTnLst>
                              <p:par>
                                <p:cTn id="90" presetID="10" presetClass="entr" presetSubtype="0" fill="hold" nodeType="afterEffect">
                                  <p:stCondLst>
                                    <p:cond delay="0"/>
                                  </p:stCondLst>
                                  <p:childTnLst>
                                    <p:set>
                                      <p:cBhvr>
                                        <p:cTn id="91" dur="1" fill="hold">
                                          <p:stCondLst>
                                            <p:cond delay="0"/>
                                          </p:stCondLst>
                                        </p:cTn>
                                        <p:tgtEl>
                                          <p:spTgt spid="4260">
                                            <p:txEl>
                                              <p:pRg st="0" end="0"/>
                                            </p:txEl>
                                          </p:spTgt>
                                        </p:tgtEl>
                                        <p:attrNameLst>
                                          <p:attrName>style.visibility</p:attrName>
                                        </p:attrNameLst>
                                      </p:cBhvr>
                                      <p:to>
                                        <p:strVal val="visible"/>
                                      </p:to>
                                    </p:set>
                                    <p:animEffect transition="in" filter="fade">
                                      <p:cBhvr>
                                        <p:cTn id="92" dur="500"/>
                                        <p:tgtEl>
                                          <p:spTgt spid="4260">
                                            <p:txEl>
                                              <p:pRg st="0" end="0"/>
                                            </p:txEl>
                                          </p:spTgt>
                                        </p:tgtEl>
                                      </p:cBhvr>
                                    </p:animEffect>
                                  </p:childTnLst>
                                </p:cTn>
                              </p:par>
                            </p:childTnLst>
                          </p:cTn>
                        </p:par>
                        <p:par>
                          <p:cTn id="93" fill="hold">
                            <p:stCondLst>
                              <p:cond delay="4500"/>
                            </p:stCondLst>
                            <p:childTnLst>
                              <p:par>
                                <p:cTn id="94" presetID="10" presetClass="entr" presetSubtype="0" fill="hold" nodeType="afterEffect">
                                  <p:stCondLst>
                                    <p:cond delay="0"/>
                                  </p:stCondLst>
                                  <p:childTnLst>
                                    <p:set>
                                      <p:cBhvr>
                                        <p:cTn id="95" dur="1" fill="hold">
                                          <p:stCondLst>
                                            <p:cond delay="0"/>
                                          </p:stCondLst>
                                        </p:cTn>
                                        <p:tgtEl>
                                          <p:spTgt spid="4279"/>
                                        </p:tgtEl>
                                        <p:attrNameLst>
                                          <p:attrName>style.visibility</p:attrName>
                                        </p:attrNameLst>
                                      </p:cBhvr>
                                      <p:to>
                                        <p:strVal val="visible"/>
                                      </p:to>
                                    </p:set>
                                    <p:animEffect transition="in" filter="fade">
                                      <p:cBhvr>
                                        <p:cTn id="96" dur="500"/>
                                        <p:tgtEl>
                                          <p:spTgt spid="427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312"/>
                                        </p:tgtEl>
                                        <p:attrNameLst>
                                          <p:attrName>style.visibility</p:attrName>
                                        </p:attrNameLst>
                                      </p:cBhvr>
                                      <p:to>
                                        <p:strVal val="visible"/>
                                      </p:to>
                                    </p:set>
                                    <p:animEffect transition="in" filter="fade">
                                      <p:cBhvr>
                                        <p:cTn id="101" dur="500"/>
                                        <p:tgtEl>
                                          <p:spTgt spid="4312"/>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4311">
                                            <p:txEl>
                                              <p:pRg st="0" end="0"/>
                                            </p:txEl>
                                          </p:spTgt>
                                        </p:tgtEl>
                                        <p:attrNameLst>
                                          <p:attrName>style.visibility</p:attrName>
                                        </p:attrNameLst>
                                      </p:cBhvr>
                                      <p:to>
                                        <p:strVal val="visible"/>
                                      </p:to>
                                    </p:set>
                                    <p:animEffect transition="in" filter="fade">
                                      <p:cBhvr>
                                        <p:cTn id="105" dur="500"/>
                                        <p:tgtEl>
                                          <p:spTgt spid="4311">
                                            <p:txEl>
                                              <p:pRg st="0" end="0"/>
                                            </p:txEl>
                                          </p:spTgt>
                                        </p:tgtEl>
                                      </p:cBhvr>
                                    </p:animEffect>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4307"/>
                                        </p:tgtEl>
                                        <p:attrNameLst>
                                          <p:attrName>style.visibility</p:attrName>
                                        </p:attrNameLst>
                                      </p:cBhvr>
                                      <p:to>
                                        <p:strVal val="visible"/>
                                      </p:to>
                                    </p:set>
                                    <p:animEffect transition="in" filter="fade">
                                      <p:cBhvr>
                                        <p:cTn id="109" dur="500"/>
                                        <p:tgtEl>
                                          <p:spTgt spid="4307"/>
                                        </p:tgtEl>
                                      </p:cBhvr>
                                    </p:animEffect>
                                  </p:childTnLst>
                                </p:cTn>
                              </p:par>
                            </p:childTnLst>
                          </p:cTn>
                        </p:par>
                        <p:par>
                          <p:cTn id="110" fill="hold">
                            <p:stCondLst>
                              <p:cond delay="1500"/>
                            </p:stCondLst>
                            <p:childTnLst>
                              <p:par>
                                <p:cTn id="111" presetID="10" presetClass="entr" presetSubtype="0" fill="hold" nodeType="afterEffect">
                                  <p:stCondLst>
                                    <p:cond delay="0"/>
                                  </p:stCondLst>
                                  <p:childTnLst>
                                    <p:set>
                                      <p:cBhvr>
                                        <p:cTn id="112" dur="1" fill="hold">
                                          <p:stCondLst>
                                            <p:cond delay="0"/>
                                          </p:stCondLst>
                                        </p:cTn>
                                        <p:tgtEl>
                                          <p:spTgt spid="4315"/>
                                        </p:tgtEl>
                                        <p:attrNameLst>
                                          <p:attrName>style.visibility</p:attrName>
                                        </p:attrNameLst>
                                      </p:cBhvr>
                                      <p:to>
                                        <p:strVal val="visible"/>
                                      </p:to>
                                    </p:set>
                                    <p:animEffect transition="in" filter="fade">
                                      <p:cBhvr>
                                        <p:cTn id="113" dur="500"/>
                                        <p:tgtEl>
                                          <p:spTgt spid="4315"/>
                                        </p:tgtEl>
                                      </p:cBhvr>
                                    </p:animEffect>
                                  </p:childTnLst>
                                </p:cTn>
                              </p:par>
                            </p:childTnLst>
                          </p:cTn>
                        </p:par>
                        <p:par>
                          <p:cTn id="114" fill="hold">
                            <p:stCondLst>
                              <p:cond delay="2000"/>
                            </p:stCondLst>
                            <p:childTnLst>
                              <p:par>
                                <p:cTn id="115" presetID="10" presetClass="entr" presetSubtype="0" fill="hold" nodeType="afterEffect">
                                  <p:stCondLst>
                                    <p:cond delay="0"/>
                                  </p:stCondLst>
                                  <p:childTnLst>
                                    <p:set>
                                      <p:cBhvr>
                                        <p:cTn id="116" dur="1" fill="hold">
                                          <p:stCondLst>
                                            <p:cond delay="0"/>
                                          </p:stCondLst>
                                        </p:cTn>
                                        <p:tgtEl>
                                          <p:spTgt spid="4308"/>
                                        </p:tgtEl>
                                        <p:attrNameLst>
                                          <p:attrName>style.visibility</p:attrName>
                                        </p:attrNameLst>
                                      </p:cBhvr>
                                      <p:to>
                                        <p:strVal val="visible"/>
                                      </p:to>
                                    </p:set>
                                    <p:animEffect transition="in" filter="fade">
                                      <p:cBhvr>
                                        <p:cTn id="117" dur="500"/>
                                        <p:tgtEl>
                                          <p:spTgt spid="4308"/>
                                        </p:tgtEl>
                                      </p:cBhvr>
                                    </p:animEffect>
                                  </p:childTnLst>
                                </p:cTn>
                              </p:par>
                            </p:childTnLst>
                          </p:cTn>
                        </p:par>
                        <p:par>
                          <p:cTn id="118" fill="hold">
                            <p:stCondLst>
                              <p:cond delay="2500"/>
                            </p:stCondLst>
                            <p:childTnLst>
                              <p:par>
                                <p:cTn id="119" presetID="10" presetClass="entr" presetSubtype="0" fill="hold" nodeType="afterEffect">
                                  <p:stCondLst>
                                    <p:cond delay="0"/>
                                  </p:stCondLst>
                                  <p:childTnLst>
                                    <p:set>
                                      <p:cBhvr>
                                        <p:cTn id="120" dur="1" fill="hold">
                                          <p:stCondLst>
                                            <p:cond delay="0"/>
                                          </p:stCondLst>
                                        </p:cTn>
                                        <p:tgtEl>
                                          <p:spTgt spid="4309"/>
                                        </p:tgtEl>
                                        <p:attrNameLst>
                                          <p:attrName>style.visibility</p:attrName>
                                        </p:attrNameLst>
                                      </p:cBhvr>
                                      <p:to>
                                        <p:strVal val="visible"/>
                                      </p:to>
                                    </p:set>
                                    <p:animEffect transition="in" filter="fade">
                                      <p:cBhvr>
                                        <p:cTn id="121" dur="500"/>
                                        <p:tgtEl>
                                          <p:spTgt spid="4309"/>
                                        </p:tgtEl>
                                      </p:cBhvr>
                                    </p:animEffect>
                                  </p:childTnLst>
                                </p:cTn>
                              </p:par>
                            </p:childTnLst>
                          </p:cTn>
                        </p:par>
                        <p:par>
                          <p:cTn id="122" fill="hold">
                            <p:stCondLst>
                              <p:cond delay="3000"/>
                            </p:stCondLst>
                            <p:childTnLst>
                              <p:par>
                                <p:cTn id="123" presetID="10" presetClass="entr" presetSubtype="0" fill="hold" nodeType="afterEffect">
                                  <p:stCondLst>
                                    <p:cond delay="0"/>
                                  </p:stCondLst>
                                  <p:childTnLst>
                                    <p:set>
                                      <p:cBhvr>
                                        <p:cTn id="124" dur="1" fill="hold">
                                          <p:stCondLst>
                                            <p:cond delay="0"/>
                                          </p:stCondLst>
                                        </p:cTn>
                                        <p:tgtEl>
                                          <p:spTgt spid="4301"/>
                                        </p:tgtEl>
                                        <p:attrNameLst>
                                          <p:attrName>style.visibility</p:attrName>
                                        </p:attrNameLst>
                                      </p:cBhvr>
                                      <p:to>
                                        <p:strVal val="visible"/>
                                      </p:to>
                                    </p:set>
                                    <p:animEffect transition="in" filter="fade">
                                      <p:cBhvr>
                                        <p:cTn id="125" dur="500"/>
                                        <p:tgtEl>
                                          <p:spTgt spid="4301"/>
                                        </p:tgtEl>
                                      </p:cBhvr>
                                    </p:animEffect>
                                  </p:childTnLst>
                                </p:cTn>
                              </p:par>
                            </p:childTnLst>
                          </p:cTn>
                        </p:par>
                        <p:par>
                          <p:cTn id="126" fill="hold">
                            <p:stCondLst>
                              <p:cond delay="3500"/>
                            </p:stCondLst>
                            <p:childTnLst>
                              <p:par>
                                <p:cTn id="127" presetID="10" presetClass="entr" presetSubtype="0" fill="hold" nodeType="afterEffect">
                                  <p:stCondLst>
                                    <p:cond delay="0"/>
                                  </p:stCondLst>
                                  <p:childTnLst>
                                    <p:set>
                                      <p:cBhvr>
                                        <p:cTn id="128" dur="1" fill="hold">
                                          <p:stCondLst>
                                            <p:cond delay="0"/>
                                          </p:stCondLst>
                                        </p:cTn>
                                        <p:tgtEl>
                                          <p:spTgt spid="4298">
                                            <p:txEl>
                                              <p:pRg st="0" end="0"/>
                                            </p:txEl>
                                          </p:spTgt>
                                        </p:tgtEl>
                                        <p:attrNameLst>
                                          <p:attrName>style.visibility</p:attrName>
                                        </p:attrNameLst>
                                      </p:cBhvr>
                                      <p:to>
                                        <p:strVal val="visible"/>
                                      </p:to>
                                    </p:set>
                                    <p:animEffect transition="in" filter="fade">
                                      <p:cBhvr>
                                        <p:cTn id="129" dur="500"/>
                                        <p:tgtEl>
                                          <p:spTgt spid="4298">
                                            <p:txEl>
                                              <p:pRg st="0" end="0"/>
                                            </p:txEl>
                                          </p:spTgt>
                                        </p:tgtEl>
                                      </p:cBhvr>
                                    </p:animEffect>
                                  </p:childTnLst>
                                </p:cTn>
                              </p:par>
                            </p:childTnLst>
                          </p:cTn>
                        </p:par>
                        <p:par>
                          <p:cTn id="130" fill="hold">
                            <p:stCondLst>
                              <p:cond delay="4000"/>
                            </p:stCondLst>
                            <p:childTnLst>
                              <p:par>
                                <p:cTn id="131" presetID="10" presetClass="entr" presetSubtype="0" fill="hold" nodeType="afterEffect">
                                  <p:stCondLst>
                                    <p:cond delay="0"/>
                                  </p:stCondLst>
                                  <p:childTnLst>
                                    <p:set>
                                      <p:cBhvr>
                                        <p:cTn id="132" dur="1" fill="hold">
                                          <p:stCondLst>
                                            <p:cond delay="0"/>
                                          </p:stCondLst>
                                        </p:cTn>
                                        <p:tgtEl>
                                          <p:spTgt spid="4299"/>
                                        </p:tgtEl>
                                        <p:attrNameLst>
                                          <p:attrName>style.visibility</p:attrName>
                                        </p:attrNameLst>
                                      </p:cBhvr>
                                      <p:to>
                                        <p:strVal val="visible"/>
                                      </p:to>
                                    </p:set>
                                    <p:animEffect transition="in" filter="fade">
                                      <p:cBhvr>
                                        <p:cTn id="133" dur="500"/>
                                        <p:tgtEl>
                                          <p:spTgt spid="4299"/>
                                        </p:tgtEl>
                                      </p:cBhvr>
                                    </p:animEffect>
                                  </p:childTnLst>
                                </p:cTn>
                              </p:par>
                            </p:childTnLst>
                          </p:cTn>
                        </p:par>
                        <p:par>
                          <p:cTn id="134" fill="hold">
                            <p:stCondLst>
                              <p:cond delay="4500"/>
                            </p:stCondLst>
                            <p:childTnLst>
                              <p:par>
                                <p:cTn id="135" presetID="10" presetClass="entr" presetSubtype="0" fill="hold" nodeType="afterEffect">
                                  <p:stCondLst>
                                    <p:cond delay="0"/>
                                  </p:stCondLst>
                                  <p:childTnLst>
                                    <p:set>
                                      <p:cBhvr>
                                        <p:cTn id="136" dur="1" fill="hold">
                                          <p:stCondLst>
                                            <p:cond delay="0"/>
                                          </p:stCondLst>
                                        </p:cTn>
                                        <p:tgtEl>
                                          <p:spTgt spid="4319"/>
                                        </p:tgtEl>
                                        <p:attrNameLst>
                                          <p:attrName>style.visibility</p:attrName>
                                        </p:attrNameLst>
                                      </p:cBhvr>
                                      <p:to>
                                        <p:strVal val="visible"/>
                                      </p:to>
                                    </p:set>
                                    <p:animEffect transition="in" filter="fade">
                                      <p:cBhvr>
                                        <p:cTn id="137" dur="1000"/>
                                        <p:tgtEl>
                                          <p:spTgt spid="4319"/>
                                        </p:tgtEl>
                                      </p:cBhvr>
                                    </p:animEffect>
                                  </p:childTnLst>
                                </p:cTn>
                              </p:par>
                              <p:par>
                                <p:cTn id="138" presetID="10" presetClass="entr" presetSubtype="0" fill="hold" nodeType="withEffect">
                                  <p:stCondLst>
                                    <p:cond delay="0"/>
                                  </p:stCondLst>
                                  <p:childTnLst>
                                    <p:set>
                                      <p:cBhvr>
                                        <p:cTn id="139" dur="1" fill="hold">
                                          <p:stCondLst>
                                            <p:cond delay="0"/>
                                          </p:stCondLst>
                                        </p:cTn>
                                        <p:tgtEl>
                                          <p:spTgt spid="4329"/>
                                        </p:tgtEl>
                                        <p:attrNameLst>
                                          <p:attrName>style.visibility</p:attrName>
                                        </p:attrNameLst>
                                      </p:cBhvr>
                                      <p:to>
                                        <p:strVal val="visible"/>
                                      </p:to>
                                    </p:set>
                                    <p:animEffect transition="in" filter="fade">
                                      <p:cBhvr>
                                        <p:cTn id="140" dur="500"/>
                                        <p:tgtEl>
                                          <p:spTgt spid="4329"/>
                                        </p:tgtEl>
                                      </p:cBhvr>
                                    </p:animEffect>
                                  </p:childTnLst>
                                </p:cTn>
                              </p:par>
                            </p:childTnLst>
                          </p:cTn>
                        </p:par>
                        <p:par>
                          <p:cTn id="141" fill="hold">
                            <p:stCondLst>
                              <p:cond delay="5500"/>
                            </p:stCondLst>
                            <p:childTnLst>
                              <p:par>
                                <p:cTn id="142" presetID="10" presetClass="entr" presetSubtype="0" fill="hold" nodeType="afterEffect">
                                  <p:stCondLst>
                                    <p:cond delay="0"/>
                                  </p:stCondLst>
                                  <p:childTnLst>
                                    <p:set>
                                      <p:cBhvr>
                                        <p:cTn id="143" dur="1" fill="hold">
                                          <p:stCondLst>
                                            <p:cond delay="0"/>
                                          </p:stCondLst>
                                        </p:cTn>
                                        <p:tgtEl>
                                          <p:spTgt spid="4326"/>
                                        </p:tgtEl>
                                        <p:attrNameLst>
                                          <p:attrName>style.visibility</p:attrName>
                                        </p:attrNameLst>
                                      </p:cBhvr>
                                      <p:to>
                                        <p:strVal val="visible"/>
                                      </p:to>
                                    </p:set>
                                    <p:animEffect transition="in" filter="fade">
                                      <p:cBhvr>
                                        <p:cTn id="144" dur="500"/>
                                        <p:tgtEl>
                                          <p:spTgt spid="4326"/>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323"/>
                                        </p:tgtEl>
                                        <p:attrNameLst>
                                          <p:attrName>style.visibility</p:attrName>
                                        </p:attrNameLst>
                                      </p:cBhvr>
                                      <p:to>
                                        <p:strVal val="visible"/>
                                      </p:to>
                                    </p:set>
                                    <p:animEffect transition="in" filter="fade">
                                      <p:cBhvr>
                                        <p:cTn id="149" dur="500"/>
                                        <p:tgtEl>
                                          <p:spTgt spid="4323"/>
                                        </p:tgtEl>
                                      </p:cBhvr>
                                    </p:animEffect>
                                  </p:childTnLst>
                                </p:cTn>
                              </p:par>
                              <p:par>
                                <p:cTn id="150" presetID="10" presetClass="entr" presetSubtype="0" fill="hold" nodeType="withEffect">
                                  <p:stCondLst>
                                    <p:cond delay="0"/>
                                  </p:stCondLst>
                                  <p:childTnLst>
                                    <p:set>
                                      <p:cBhvr>
                                        <p:cTn id="151" dur="1" fill="hold">
                                          <p:stCondLst>
                                            <p:cond delay="0"/>
                                          </p:stCondLst>
                                        </p:cTn>
                                        <p:tgtEl>
                                          <p:spTgt spid="4333"/>
                                        </p:tgtEl>
                                        <p:attrNameLst>
                                          <p:attrName>style.visibility</p:attrName>
                                        </p:attrNameLst>
                                      </p:cBhvr>
                                      <p:to>
                                        <p:strVal val="visible"/>
                                      </p:to>
                                    </p:set>
                                    <p:animEffect transition="in" filter="fade">
                                      <p:cBhvr>
                                        <p:cTn id="152" dur="500"/>
                                        <p:tgtEl>
                                          <p:spTgt spid="4333"/>
                                        </p:tgtEl>
                                      </p:cBhvr>
                                    </p:animEffect>
                                  </p:childTnLst>
                                </p:cTn>
                              </p:par>
                            </p:childTnLst>
                          </p:cTn>
                        </p:par>
                        <p:par>
                          <p:cTn id="153" fill="hold">
                            <p:stCondLst>
                              <p:cond delay="500"/>
                            </p:stCondLst>
                            <p:childTnLst>
                              <p:par>
                                <p:cTn id="154" presetID="10" presetClass="entr" presetSubtype="0" fill="hold" nodeType="afterEffect">
                                  <p:stCondLst>
                                    <p:cond delay="0"/>
                                  </p:stCondLst>
                                  <p:childTnLst>
                                    <p:set>
                                      <p:cBhvr>
                                        <p:cTn id="155" dur="1" fill="hold">
                                          <p:stCondLst>
                                            <p:cond delay="0"/>
                                          </p:stCondLst>
                                        </p:cTn>
                                        <p:tgtEl>
                                          <p:spTgt spid="4306">
                                            <p:txEl>
                                              <p:pRg st="0" end="0"/>
                                            </p:txEl>
                                          </p:spTgt>
                                        </p:tgtEl>
                                        <p:attrNameLst>
                                          <p:attrName>style.visibility</p:attrName>
                                        </p:attrNameLst>
                                      </p:cBhvr>
                                      <p:to>
                                        <p:strVal val="visible"/>
                                      </p:to>
                                    </p:set>
                                    <p:animEffect transition="in" filter="fade">
                                      <p:cBhvr>
                                        <p:cTn id="156" dur="500"/>
                                        <p:tgtEl>
                                          <p:spTgt spid="4306">
                                            <p:txEl>
                                              <p:pRg st="0" end="0"/>
                                            </p:txEl>
                                          </p:spTgt>
                                        </p:tgtEl>
                                      </p:cBhvr>
                                    </p:animEffect>
                                  </p:childTnLst>
                                </p:cTn>
                              </p:par>
                              <p:par>
                                <p:cTn id="157" presetID="10" presetClass="entr" presetSubtype="0" fill="hold" nodeType="withEffect">
                                  <p:stCondLst>
                                    <p:cond delay="0"/>
                                  </p:stCondLst>
                                  <p:childTnLst>
                                    <p:set>
                                      <p:cBhvr>
                                        <p:cTn id="158" dur="1" fill="hold">
                                          <p:stCondLst>
                                            <p:cond delay="0"/>
                                          </p:stCondLst>
                                        </p:cTn>
                                        <p:tgtEl>
                                          <p:spTgt spid="4300"/>
                                        </p:tgtEl>
                                        <p:attrNameLst>
                                          <p:attrName>style.visibility</p:attrName>
                                        </p:attrNameLst>
                                      </p:cBhvr>
                                      <p:to>
                                        <p:strVal val="visible"/>
                                      </p:to>
                                    </p:set>
                                    <p:animEffect transition="in" filter="fade">
                                      <p:cBhvr>
                                        <p:cTn id="159" dur="500"/>
                                        <p:tgtEl>
                                          <p:spTgt spid="4300"/>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4334"/>
                                        </p:tgtEl>
                                        <p:attrNameLst>
                                          <p:attrName>style.visibility</p:attrName>
                                        </p:attrNameLst>
                                      </p:cBhvr>
                                      <p:to>
                                        <p:strVal val="visible"/>
                                      </p:to>
                                    </p:set>
                                    <p:animEffect transition="in" filter="fade">
                                      <p:cBhvr>
                                        <p:cTn id="164" dur="500"/>
                                        <p:tgtEl>
                                          <p:spTgt spid="4334"/>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4339"/>
                                        </p:tgtEl>
                                        <p:attrNameLst>
                                          <p:attrName>style.visibility</p:attrName>
                                        </p:attrNameLst>
                                      </p:cBhvr>
                                      <p:to>
                                        <p:strVal val="visible"/>
                                      </p:to>
                                    </p:set>
                                    <p:animEffect transition="in" filter="fade">
                                      <p:cBhvr>
                                        <p:cTn id="169" dur="500"/>
                                        <p:tgtEl>
                                          <p:spTgt spid="4339"/>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nodeType="clickEffect">
                                  <p:stCondLst>
                                    <p:cond delay="0"/>
                                  </p:stCondLst>
                                  <p:childTnLst>
                                    <p:set>
                                      <p:cBhvr>
                                        <p:cTn id="173" dur="1" fill="hold">
                                          <p:stCondLst>
                                            <p:cond delay="0"/>
                                          </p:stCondLst>
                                        </p:cTn>
                                        <p:tgtEl>
                                          <p:spTgt spid="4349"/>
                                        </p:tgtEl>
                                        <p:attrNameLst>
                                          <p:attrName>style.visibility</p:attrName>
                                        </p:attrNameLst>
                                      </p:cBhvr>
                                      <p:to>
                                        <p:strVal val="visible"/>
                                      </p:to>
                                    </p:set>
                                    <p:animEffect transition="in" filter="fade">
                                      <p:cBhvr>
                                        <p:cTn id="174" dur="500"/>
                                        <p:tgtEl>
                                          <p:spTgt spid="4349"/>
                                        </p:tgtEl>
                                      </p:cBhvr>
                                    </p:animEffect>
                                  </p:childTnLst>
                                </p:cTn>
                              </p:par>
                            </p:childTnLst>
                          </p:cTn>
                        </p:par>
                        <p:par>
                          <p:cTn id="175" fill="hold">
                            <p:stCondLst>
                              <p:cond delay="500"/>
                            </p:stCondLst>
                            <p:childTnLst>
                              <p:par>
                                <p:cTn id="176" presetID="10" presetClass="entr" presetSubtype="0" fill="hold" nodeType="afterEffect">
                                  <p:stCondLst>
                                    <p:cond delay="0"/>
                                  </p:stCondLst>
                                  <p:childTnLst>
                                    <p:set>
                                      <p:cBhvr>
                                        <p:cTn id="177" dur="1" fill="hold">
                                          <p:stCondLst>
                                            <p:cond delay="0"/>
                                          </p:stCondLst>
                                        </p:cTn>
                                        <p:tgtEl>
                                          <p:spTgt spid="4352"/>
                                        </p:tgtEl>
                                        <p:attrNameLst>
                                          <p:attrName>style.visibility</p:attrName>
                                        </p:attrNameLst>
                                      </p:cBhvr>
                                      <p:to>
                                        <p:strVal val="visible"/>
                                      </p:to>
                                    </p:set>
                                    <p:animEffect transition="in" filter="fade">
                                      <p:cBhvr>
                                        <p:cTn id="178" dur="500"/>
                                        <p:tgtEl>
                                          <p:spTgt spid="4352"/>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4355"/>
                                        </p:tgtEl>
                                        <p:attrNameLst>
                                          <p:attrName>style.visibility</p:attrName>
                                        </p:attrNameLst>
                                      </p:cBhvr>
                                      <p:to>
                                        <p:strVal val="visible"/>
                                      </p:to>
                                    </p:set>
                                    <p:animEffect transition="in" filter="fade">
                                      <p:cBhvr>
                                        <p:cTn id="183" dur="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363"/>
        <p:cNvGrpSpPr/>
        <p:nvPr/>
      </p:nvGrpSpPr>
      <p:grpSpPr>
        <a:xfrm>
          <a:off x="0" y="0"/>
          <a:ext cx="0" cy="0"/>
          <a:chOff x="0" y="0"/>
          <a:chExt cx="0" cy="0"/>
        </a:xfrm>
      </p:grpSpPr>
      <p:sp>
        <p:nvSpPr>
          <p:cNvPr id="4364" name="Google Shape;4364;p69"/>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Performance of rdt3.0 </a:t>
            </a:r>
            <a:r>
              <a:rPr lang="en-US" sz="3200"/>
              <a:t>(stop-and-wait)</a:t>
            </a:r>
            <a:endParaRPr sz="4400"/>
          </a:p>
        </p:txBody>
      </p:sp>
      <p:sp>
        <p:nvSpPr>
          <p:cNvPr id="4365" name="Google Shape;4365;p69"/>
          <p:cNvSpPr txBox="1"/>
          <p:nvPr/>
        </p:nvSpPr>
        <p:spPr>
          <a:xfrm>
            <a:off x="870314" y="2451713"/>
            <a:ext cx="10532792" cy="1044522"/>
          </a:xfrm>
          <a:prstGeom prst="rect">
            <a:avLst/>
          </a:prstGeom>
          <a:noFill/>
          <a:ln>
            <a:noFill/>
          </a:ln>
        </p:spPr>
        <p:txBody>
          <a:bodyPr spcFirstLastPara="1" wrap="square" lIns="91425" tIns="45700" rIns="91425" bIns="45700" anchor="t" anchorCtr="0">
            <a:normAutofit/>
          </a:bodyPr>
          <a:lstStyle/>
          <a:p>
            <a:pPr marL="409575" marR="0" lvl="0" indent="-27940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example: 1 Gbps link, 15 ms prop. delay, 8000 bit packet</a:t>
            </a:r>
            <a:endParaRPr sz="2800" b="0" i="0" u="none" strike="noStrike" cap="none">
              <a:solidFill>
                <a:srgbClr val="000000"/>
              </a:solidFill>
              <a:latin typeface="Calibri"/>
              <a:ea typeface="Calibri"/>
              <a:cs typeface="Calibri"/>
              <a:sym typeface="Calibri"/>
            </a:endParaRPr>
          </a:p>
        </p:txBody>
      </p:sp>
      <p:sp>
        <p:nvSpPr>
          <p:cNvPr id="4366" name="Google Shape;4366;p69"/>
          <p:cNvSpPr/>
          <p:nvPr/>
        </p:nvSpPr>
        <p:spPr>
          <a:xfrm>
            <a:off x="536827" y="1472895"/>
            <a:ext cx="10752586" cy="476250"/>
          </a:xfrm>
          <a:prstGeom prst="rect">
            <a:avLst/>
          </a:prstGeom>
          <a:noFill/>
          <a:ln>
            <a:noFill/>
          </a:ln>
        </p:spPr>
        <p:txBody>
          <a:bodyPr spcFirstLastPara="1" wrap="square" lIns="91425" tIns="45700" rIns="91425" bIns="45700" anchor="t" anchorCtr="0">
            <a:noAutofit/>
          </a:bodyPr>
          <a:lstStyle/>
          <a:p>
            <a:pPr marL="688975" marR="0" lvl="1" indent="-231775" algn="l" rtl="0">
              <a:lnSpc>
                <a:spcPct val="85000"/>
              </a:lnSpc>
              <a:spcBef>
                <a:spcPts val="0"/>
              </a:spcBef>
              <a:spcAft>
                <a:spcPts val="0"/>
              </a:spcAft>
              <a:buClr>
                <a:srgbClr val="000099"/>
              </a:buClr>
              <a:buSzPts val="3200"/>
              <a:buFont typeface="Noto Sans Symbols"/>
              <a:buChar char="▪"/>
            </a:pPr>
            <a:r>
              <a:rPr lang="en-US" sz="3200" b="0" i="1" u="none" strike="noStrike" cap="none">
                <a:solidFill>
                  <a:srgbClr val="000000"/>
                </a:solidFill>
                <a:latin typeface="Calibri"/>
                <a:ea typeface="Calibri"/>
                <a:cs typeface="Calibri"/>
                <a:sym typeface="Calibri"/>
              </a:rPr>
              <a:t>U </a:t>
            </a:r>
            <a:r>
              <a:rPr lang="en-US" sz="3200" b="0" i="1" u="none" strike="noStrike" cap="none" baseline="-25000">
                <a:solidFill>
                  <a:srgbClr val="000000"/>
                </a:solidFill>
                <a:latin typeface="Calibri"/>
                <a:ea typeface="Calibri"/>
                <a:cs typeface="Calibri"/>
                <a:sym typeface="Calibri"/>
              </a:rPr>
              <a:t>sender</a:t>
            </a:r>
            <a:r>
              <a:rPr lang="en-US" sz="3200" b="0" i="0" u="none" strike="noStrike" cap="none">
                <a:solidFill>
                  <a:srgbClr val="000000"/>
                </a:solidFill>
                <a:latin typeface="Calibri"/>
                <a:ea typeface="Calibri"/>
                <a:cs typeface="Calibri"/>
                <a:sym typeface="Calibri"/>
              </a:rPr>
              <a:t>: </a:t>
            </a:r>
            <a:r>
              <a:rPr lang="en-US" sz="3200" b="0" i="1" u="none" strike="noStrike" cap="none">
                <a:solidFill>
                  <a:srgbClr val="CC0000"/>
                </a:solidFill>
                <a:latin typeface="Calibri"/>
                <a:ea typeface="Calibri"/>
                <a:cs typeface="Calibri"/>
                <a:sym typeface="Calibri"/>
              </a:rPr>
              <a:t>utilization</a:t>
            </a:r>
            <a:r>
              <a:rPr lang="en-US" sz="3200" b="0" i="0" u="none" strike="noStrike" cap="none">
                <a:solidFill>
                  <a:srgbClr val="000000"/>
                </a:solidFill>
                <a:latin typeface="Calibri"/>
                <a:ea typeface="Calibri"/>
                <a:cs typeface="Calibri"/>
                <a:sym typeface="Calibri"/>
              </a:rPr>
              <a:t> – fraction of time sender busy sending</a:t>
            </a:r>
            <a:endParaRPr/>
          </a:p>
        </p:txBody>
      </p:sp>
      <p:grpSp>
        <p:nvGrpSpPr>
          <p:cNvPr id="4367" name="Google Shape;4367;p69"/>
          <p:cNvGrpSpPr/>
          <p:nvPr/>
        </p:nvGrpSpPr>
        <p:grpSpPr>
          <a:xfrm>
            <a:off x="1782678" y="3526869"/>
            <a:ext cx="5724525" cy="812800"/>
            <a:chOff x="137" y="1675"/>
            <a:chExt cx="3606" cy="512"/>
          </a:xfrm>
        </p:grpSpPr>
        <p:sp>
          <p:nvSpPr>
            <p:cNvPr id="4368" name="Google Shape;4368;p69"/>
            <p:cNvSpPr txBox="1"/>
            <p:nvPr/>
          </p:nvSpPr>
          <p:spPr>
            <a:xfrm>
              <a:off x="137" y="1795"/>
              <a:ext cx="647"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D</a:t>
              </a:r>
              <a:r>
                <a:rPr lang="en-US" sz="2400" b="0" i="1" u="none" strike="noStrike" cap="none" baseline="-25000">
                  <a:solidFill>
                    <a:srgbClr val="000000"/>
                  </a:solidFill>
                  <a:latin typeface="Calibri"/>
                  <a:ea typeface="Calibri"/>
                  <a:cs typeface="Calibri"/>
                  <a:sym typeface="Calibri"/>
                </a:rPr>
                <a:t>trans</a:t>
              </a:r>
              <a:r>
                <a:rPr lang="en-US" sz="2400" b="0" i="1" u="none" strike="noStrike" cap="none">
                  <a:solidFill>
                    <a:srgbClr val="000000"/>
                  </a:solidFill>
                  <a:latin typeface="Calibri"/>
                  <a:ea typeface="Calibri"/>
                  <a:cs typeface="Calibri"/>
                  <a:sym typeface="Calibri"/>
                </a:rPr>
                <a:t> =</a:t>
              </a:r>
              <a:endParaRPr/>
            </a:p>
          </p:txBody>
        </p:sp>
        <p:grpSp>
          <p:nvGrpSpPr>
            <p:cNvPr id="4369" name="Google Shape;4369;p69"/>
            <p:cNvGrpSpPr/>
            <p:nvPr/>
          </p:nvGrpSpPr>
          <p:grpSpPr>
            <a:xfrm>
              <a:off x="827" y="1677"/>
              <a:ext cx="235" cy="499"/>
              <a:chOff x="155" y="2937"/>
              <a:chExt cx="235" cy="499"/>
            </a:xfrm>
          </p:grpSpPr>
          <p:sp>
            <p:nvSpPr>
              <p:cNvPr id="4370" name="Google Shape;4370;p69"/>
              <p:cNvSpPr txBox="1"/>
              <p:nvPr/>
            </p:nvSpPr>
            <p:spPr>
              <a:xfrm>
                <a:off x="176" y="2937"/>
                <a:ext cx="198"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L</a:t>
                </a:r>
                <a:endParaRPr/>
              </a:p>
            </p:txBody>
          </p:sp>
          <p:sp>
            <p:nvSpPr>
              <p:cNvPr id="4371" name="Google Shape;4371;p69"/>
              <p:cNvSpPr txBox="1"/>
              <p:nvPr/>
            </p:nvSpPr>
            <p:spPr>
              <a:xfrm>
                <a:off x="155" y="3145"/>
                <a:ext cx="221"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R</a:t>
                </a:r>
                <a:endParaRPr/>
              </a:p>
            </p:txBody>
          </p:sp>
          <p:cxnSp>
            <p:nvCxnSpPr>
              <p:cNvPr id="4372" name="Google Shape;4372;p69"/>
              <p:cNvCxnSpPr/>
              <p:nvPr/>
            </p:nvCxnSpPr>
            <p:spPr>
              <a:xfrm>
                <a:off x="204" y="3192"/>
                <a:ext cx="186" cy="0"/>
              </a:xfrm>
              <a:prstGeom prst="straightConnector1">
                <a:avLst/>
              </a:prstGeom>
              <a:noFill/>
              <a:ln w="19050" cap="flat" cmpd="sng">
                <a:solidFill>
                  <a:schemeClr val="dk1"/>
                </a:solidFill>
                <a:prstDash val="solid"/>
                <a:round/>
                <a:headEnd type="none" w="med" len="med"/>
                <a:tailEnd type="none" w="med" len="med"/>
              </a:ln>
            </p:spPr>
          </p:cxnSp>
        </p:grpSp>
        <p:grpSp>
          <p:nvGrpSpPr>
            <p:cNvPr id="4373" name="Google Shape;4373;p69"/>
            <p:cNvGrpSpPr/>
            <p:nvPr/>
          </p:nvGrpSpPr>
          <p:grpSpPr>
            <a:xfrm>
              <a:off x="1233" y="1675"/>
              <a:ext cx="1225" cy="512"/>
              <a:chOff x="1401" y="1693"/>
              <a:chExt cx="1225" cy="512"/>
            </a:xfrm>
          </p:grpSpPr>
          <p:sp>
            <p:nvSpPr>
              <p:cNvPr id="4374" name="Google Shape;4374;p69"/>
              <p:cNvSpPr txBox="1"/>
              <p:nvPr/>
            </p:nvSpPr>
            <p:spPr>
              <a:xfrm>
                <a:off x="2085" y="1748"/>
                <a:ext cx="153"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sp>
            <p:nvSpPr>
              <p:cNvPr id="4375" name="Google Shape;4375;p69"/>
              <p:cNvSpPr txBox="1"/>
              <p:nvPr/>
            </p:nvSpPr>
            <p:spPr>
              <a:xfrm>
                <a:off x="1563" y="1693"/>
                <a:ext cx="836"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8000 bits</a:t>
                </a:r>
                <a:endParaRPr/>
              </a:p>
            </p:txBody>
          </p:sp>
          <p:sp>
            <p:nvSpPr>
              <p:cNvPr id="4376" name="Google Shape;4376;p69"/>
              <p:cNvSpPr txBox="1"/>
              <p:nvPr/>
            </p:nvSpPr>
            <p:spPr>
              <a:xfrm>
                <a:off x="1401" y="1917"/>
                <a:ext cx="1225"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10</a:t>
                </a:r>
                <a:r>
                  <a:rPr lang="en-US" sz="2400" b="0" i="1" u="none" strike="noStrike" cap="none" baseline="30000">
                    <a:solidFill>
                      <a:srgbClr val="000000"/>
                    </a:solidFill>
                    <a:latin typeface="Calibri"/>
                    <a:ea typeface="Calibri"/>
                    <a:cs typeface="Calibri"/>
                    <a:sym typeface="Calibri"/>
                  </a:rPr>
                  <a:t>9 </a:t>
                </a:r>
                <a:r>
                  <a:rPr lang="en-US" sz="2400" b="0" i="1" u="none" strike="noStrike" cap="none">
                    <a:solidFill>
                      <a:srgbClr val="000000"/>
                    </a:solidFill>
                    <a:latin typeface="Calibri"/>
                    <a:ea typeface="Calibri"/>
                    <a:cs typeface="Calibri"/>
                    <a:sym typeface="Calibri"/>
                  </a:rPr>
                  <a:t>bits/sec</a:t>
                </a:r>
                <a:endParaRPr/>
              </a:p>
            </p:txBody>
          </p:sp>
          <p:cxnSp>
            <p:nvCxnSpPr>
              <p:cNvPr id="4377" name="Google Shape;4377;p69"/>
              <p:cNvCxnSpPr/>
              <p:nvPr/>
            </p:nvCxnSpPr>
            <p:spPr>
              <a:xfrm>
                <a:off x="1604" y="1950"/>
                <a:ext cx="970" cy="0"/>
              </a:xfrm>
              <a:prstGeom prst="straightConnector1">
                <a:avLst/>
              </a:prstGeom>
              <a:noFill/>
              <a:ln w="19050" cap="flat" cmpd="sng">
                <a:solidFill>
                  <a:schemeClr val="dk1"/>
                </a:solidFill>
                <a:prstDash val="solid"/>
                <a:round/>
                <a:headEnd type="none" w="med" len="med"/>
                <a:tailEnd type="none" w="med" len="med"/>
              </a:ln>
            </p:spPr>
          </p:cxnSp>
        </p:grpSp>
        <p:sp>
          <p:nvSpPr>
            <p:cNvPr id="4378" name="Google Shape;4378;p69"/>
            <p:cNvSpPr txBox="1"/>
            <p:nvPr/>
          </p:nvSpPr>
          <p:spPr>
            <a:xfrm>
              <a:off x="1093" y="1789"/>
              <a:ext cx="213"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a:t>
              </a:r>
              <a:endParaRPr/>
            </a:p>
          </p:txBody>
        </p:sp>
        <p:sp>
          <p:nvSpPr>
            <p:cNvPr id="4379" name="Google Shape;4379;p69"/>
            <p:cNvSpPr txBox="1"/>
            <p:nvPr/>
          </p:nvSpPr>
          <p:spPr>
            <a:xfrm>
              <a:off x="2509" y="1789"/>
              <a:ext cx="213"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a:t>
              </a:r>
              <a:endParaRPr/>
            </a:p>
          </p:txBody>
        </p:sp>
        <p:sp>
          <p:nvSpPr>
            <p:cNvPr id="4380" name="Google Shape;4380;p69"/>
            <p:cNvSpPr txBox="1"/>
            <p:nvPr/>
          </p:nvSpPr>
          <p:spPr>
            <a:xfrm>
              <a:off x="2715" y="1777"/>
              <a:ext cx="1028"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8 microsecs</a:t>
              </a:r>
              <a:endParaRPr/>
            </a:p>
          </p:txBody>
        </p:sp>
      </p:grpSp>
      <p:sp>
        <p:nvSpPr>
          <p:cNvPr id="4381" name="Google Shape;4381;p69"/>
          <p:cNvSpPr txBox="1"/>
          <p:nvPr/>
        </p:nvSpPr>
        <p:spPr>
          <a:xfrm>
            <a:off x="829076" y="3163511"/>
            <a:ext cx="9723349" cy="1044522"/>
          </a:xfrm>
          <a:prstGeom prst="rect">
            <a:avLst/>
          </a:prstGeom>
          <a:noFill/>
          <a:ln>
            <a:noFill/>
          </a:ln>
        </p:spPr>
        <p:txBody>
          <a:bodyPr spcFirstLastPara="1" wrap="square" lIns="91425" tIns="45700" rIns="91425" bIns="45700" anchor="t" anchorCtr="0">
            <a:normAutofit/>
          </a:bodyPr>
          <a:lstStyle/>
          <a:p>
            <a:pPr marL="930275" marR="0" lvl="1" indent="-457200" algn="l" rtl="0">
              <a:lnSpc>
                <a:spcPct val="90000"/>
              </a:lnSpc>
              <a:spcBef>
                <a:spcPts val="0"/>
              </a:spcBef>
              <a:spcAft>
                <a:spcPts val="0"/>
              </a:spcAft>
              <a:buClr>
                <a:srgbClr val="0000A3"/>
              </a:buClr>
              <a:buSzPts val="2800"/>
              <a:buFont typeface="Arial"/>
              <a:buChar char="•"/>
            </a:pPr>
            <a:r>
              <a:rPr lang="en-US" sz="2800" b="0" i="0" u="none" strike="noStrike" cap="none">
                <a:solidFill>
                  <a:srgbClr val="000000"/>
                </a:solidFill>
                <a:latin typeface="Calibri"/>
                <a:ea typeface="Calibri"/>
                <a:cs typeface="Calibri"/>
                <a:sym typeface="Calibri"/>
              </a:rPr>
              <a:t>time to transmit packet into channel:</a:t>
            </a:r>
            <a:endParaRPr/>
          </a:p>
        </p:txBody>
      </p:sp>
      <p:sp>
        <p:nvSpPr>
          <p:cNvPr id="4382" name="Google Shape;4382;p6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6"/>
                                        </p:tgtEl>
                                        <p:attrNameLst>
                                          <p:attrName>style.visibility</p:attrName>
                                        </p:attrNameLst>
                                      </p:cBhvr>
                                      <p:to>
                                        <p:strVal val="visible"/>
                                      </p:to>
                                    </p:set>
                                    <p:animEffect transition="in" filter="fade">
                                      <p:cBhvr>
                                        <p:cTn id="7" dur="500"/>
                                        <p:tgtEl>
                                          <p:spTgt spid="4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65">
                                            <p:txEl>
                                              <p:pRg st="0" end="0"/>
                                            </p:txEl>
                                          </p:spTgt>
                                        </p:tgtEl>
                                        <p:attrNameLst>
                                          <p:attrName>style.visibility</p:attrName>
                                        </p:attrNameLst>
                                      </p:cBhvr>
                                      <p:to>
                                        <p:strVal val="visible"/>
                                      </p:to>
                                    </p:set>
                                    <p:animEffect transition="in" filter="fade">
                                      <p:cBhvr>
                                        <p:cTn id="12" dur="500"/>
                                        <p:tgtEl>
                                          <p:spTgt spid="436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67"/>
                                        </p:tgtEl>
                                        <p:attrNameLst>
                                          <p:attrName>style.visibility</p:attrName>
                                        </p:attrNameLst>
                                      </p:cBhvr>
                                      <p:to>
                                        <p:strVal val="visible"/>
                                      </p:to>
                                    </p:set>
                                    <p:animEffect transition="in" filter="fade">
                                      <p:cBhvr>
                                        <p:cTn id="17" dur="500"/>
                                        <p:tgtEl>
                                          <p:spTgt spid="4367"/>
                                        </p:tgtEl>
                                      </p:cBhvr>
                                    </p:animEffect>
                                  </p:childTnLst>
                                </p:cTn>
                              </p:par>
                              <p:par>
                                <p:cTn id="18" presetID="10" presetClass="entr" presetSubtype="0" fill="hold" nodeType="withEffect">
                                  <p:stCondLst>
                                    <p:cond delay="0"/>
                                  </p:stCondLst>
                                  <p:childTnLst>
                                    <p:set>
                                      <p:cBhvr>
                                        <p:cTn id="19" dur="1" fill="hold">
                                          <p:stCondLst>
                                            <p:cond delay="0"/>
                                          </p:stCondLst>
                                        </p:cTn>
                                        <p:tgtEl>
                                          <p:spTgt spid="4381">
                                            <p:txEl>
                                              <p:pRg st="0" end="0"/>
                                            </p:txEl>
                                          </p:spTgt>
                                        </p:tgtEl>
                                        <p:attrNameLst>
                                          <p:attrName>style.visibility</p:attrName>
                                        </p:attrNameLst>
                                      </p:cBhvr>
                                      <p:to>
                                        <p:strVal val="visible"/>
                                      </p:to>
                                    </p:set>
                                    <p:animEffect transition="in" filter="fade">
                                      <p:cBhvr>
                                        <p:cTn id="20" dur="500"/>
                                        <p:tgtEl>
                                          <p:spTgt spid="43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387"/>
        <p:cNvGrpSpPr/>
        <p:nvPr/>
      </p:nvGrpSpPr>
      <p:grpSpPr>
        <a:xfrm>
          <a:off x="0" y="0"/>
          <a:ext cx="0" cy="0"/>
          <a:chOff x="0" y="0"/>
          <a:chExt cx="0" cy="0"/>
        </a:xfrm>
      </p:grpSpPr>
      <p:sp>
        <p:nvSpPr>
          <p:cNvPr id="4388" name="Google Shape;4388;p7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rdt3.0: stop-and-wait operation</a:t>
            </a:r>
            <a:endParaRPr sz="4400"/>
          </a:p>
        </p:txBody>
      </p:sp>
      <p:grpSp>
        <p:nvGrpSpPr>
          <p:cNvPr id="4389" name="Google Shape;4389;p70"/>
          <p:cNvGrpSpPr/>
          <p:nvPr/>
        </p:nvGrpSpPr>
        <p:grpSpPr>
          <a:xfrm>
            <a:off x="3188111" y="1436688"/>
            <a:ext cx="8729662" cy="3249612"/>
            <a:chOff x="1660525" y="1638643"/>
            <a:chExt cx="8729662" cy="3249612"/>
          </a:xfrm>
        </p:grpSpPr>
        <p:cxnSp>
          <p:nvCxnSpPr>
            <p:cNvPr id="4390" name="Google Shape;4390;p70"/>
            <p:cNvCxnSpPr/>
            <p:nvPr/>
          </p:nvCxnSpPr>
          <p:spPr>
            <a:xfrm>
              <a:off x="4984750" y="2194268"/>
              <a:ext cx="2227262" cy="922337"/>
            </a:xfrm>
            <a:prstGeom prst="straightConnector1">
              <a:avLst/>
            </a:prstGeom>
            <a:noFill/>
            <a:ln w="9525" cap="flat" cmpd="sng">
              <a:solidFill>
                <a:srgbClr val="000000"/>
              </a:solidFill>
              <a:prstDash val="solid"/>
              <a:round/>
              <a:headEnd type="none" w="med" len="med"/>
              <a:tailEnd type="none" w="med" len="med"/>
            </a:ln>
          </p:spPr>
        </p:cxnSp>
        <p:sp>
          <p:nvSpPr>
            <p:cNvPr id="4391" name="Google Shape;4391;p70"/>
            <p:cNvSpPr txBox="1"/>
            <p:nvPr/>
          </p:nvSpPr>
          <p:spPr>
            <a:xfrm>
              <a:off x="1660525" y="1989480"/>
              <a:ext cx="3232150" cy="352425"/>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first packet bit transmitted, t = 0</a:t>
              </a:r>
              <a:endParaRPr/>
            </a:p>
          </p:txBody>
        </p:sp>
        <p:cxnSp>
          <p:nvCxnSpPr>
            <p:cNvPr id="4392" name="Google Shape;4392;p70"/>
            <p:cNvCxnSpPr/>
            <p:nvPr/>
          </p:nvCxnSpPr>
          <p:spPr>
            <a:xfrm>
              <a:off x="4973637" y="1975193"/>
              <a:ext cx="23813" cy="2913062"/>
            </a:xfrm>
            <a:prstGeom prst="straightConnector1">
              <a:avLst/>
            </a:prstGeom>
            <a:noFill/>
            <a:ln w="9525" cap="flat" cmpd="sng">
              <a:solidFill>
                <a:srgbClr val="000000"/>
              </a:solidFill>
              <a:prstDash val="solid"/>
              <a:round/>
              <a:headEnd type="none" w="med" len="med"/>
              <a:tailEnd type="triangle" w="med" len="med"/>
            </a:ln>
          </p:spPr>
        </p:cxnSp>
        <p:cxnSp>
          <p:nvCxnSpPr>
            <p:cNvPr id="4393" name="Google Shape;4393;p70"/>
            <p:cNvCxnSpPr/>
            <p:nvPr/>
          </p:nvCxnSpPr>
          <p:spPr>
            <a:xfrm>
              <a:off x="7200900" y="1987893"/>
              <a:ext cx="22225" cy="2890837"/>
            </a:xfrm>
            <a:prstGeom prst="straightConnector1">
              <a:avLst/>
            </a:prstGeom>
            <a:noFill/>
            <a:ln w="9525" cap="flat" cmpd="sng">
              <a:solidFill>
                <a:srgbClr val="000000"/>
              </a:solidFill>
              <a:prstDash val="solid"/>
              <a:round/>
              <a:headEnd type="none" w="med" len="med"/>
              <a:tailEnd type="triangle" w="med" len="med"/>
            </a:ln>
          </p:spPr>
        </p:cxnSp>
        <p:sp>
          <p:nvSpPr>
            <p:cNvPr id="4394" name="Google Shape;4394;p70"/>
            <p:cNvSpPr txBox="1"/>
            <p:nvPr/>
          </p:nvSpPr>
          <p:spPr>
            <a:xfrm>
              <a:off x="4445000" y="1638643"/>
              <a:ext cx="885825" cy="350837"/>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sender</a:t>
              </a:r>
              <a:endParaRPr sz="1600" b="0" i="0" u="none" strike="noStrike" cap="none">
                <a:solidFill>
                  <a:srgbClr val="000000"/>
                </a:solidFill>
                <a:latin typeface="Times New Roman"/>
                <a:ea typeface="Times New Roman"/>
                <a:cs typeface="Times New Roman"/>
                <a:sym typeface="Times New Roman"/>
              </a:endParaRPr>
            </a:p>
          </p:txBody>
        </p:sp>
        <p:sp>
          <p:nvSpPr>
            <p:cNvPr id="4395" name="Google Shape;4395;p70"/>
            <p:cNvSpPr txBox="1"/>
            <p:nvPr/>
          </p:nvSpPr>
          <p:spPr>
            <a:xfrm>
              <a:off x="6623050" y="1638643"/>
              <a:ext cx="946150" cy="350837"/>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receiver</a:t>
              </a:r>
              <a:endParaRPr sz="1600" b="0" i="0" u="none" strike="noStrike" cap="none">
                <a:solidFill>
                  <a:srgbClr val="000000"/>
                </a:solidFill>
                <a:latin typeface="Times New Roman"/>
                <a:ea typeface="Times New Roman"/>
                <a:cs typeface="Times New Roman"/>
                <a:sym typeface="Times New Roman"/>
              </a:endParaRPr>
            </a:p>
          </p:txBody>
        </p:sp>
        <p:cxnSp>
          <p:nvCxnSpPr>
            <p:cNvPr id="4396" name="Google Shape;4396;p70"/>
            <p:cNvCxnSpPr/>
            <p:nvPr/>
          </p:nvCxnSpPr>
          <p:spPr>
            <a:xfrm>
              <a:off x="4997450" y="2189505"/>
              <a:ext cx="2190750" cy="3175"/>
            </a:xfrm>
            <a:prstGeom prst="straightConnector1">
              <a:avLst/>
            </a:prstGeom>
            <a:noFill/>
            <a:ln w="9525" cap="flat" cmpd="sng">
              <a:solidFill>
                <a:srgbClr val="000000"/>
              </a:solidFill>
              <a:prstDash val="dash"/>
              <a:round/>
              <a:headEnd type="none" w="med" len="med"/>
              <a:tailEnd type="none" w="med" len="med"/>
            </a:ln>
          </p:spPr>
        </p:cxnSp>
        <p:cxnSp>
          <p:nvCxnSpPr>
            <p:cNvPr id="4397" name="Google Shape;4397;p70"/>
            <p:cNvCxnSpPr/>
            <p:nvPr/>
          </p:nvCxnSpPr>
          <p:spPr>
            <a:xfrm>
              <a:off x="5002212" y="4300880"/>
              <a:ext cx="2192338" cy="0"/>
            </a:xfrm>
            <a:prstGeom prst="straightConnector1">
              <a:avLst/>
            </a:prstGeom>
            <a:noFill/>
            <a:ln w="9525" cap="flat" cmpd="sng">
              <a:solidFill>
                <a:srgbClr val="000000"/>
              </a:solidFill>
              <a:prstDash val="dash"/>
              <a:round/>
              <a:headEnd type="none" w="med" len="med"/>
              <a:tailEnd type="none" w="med" len="med"/>
            </a:ln>
          </p:spPr>
        </p:cxnSp>
        <p:cxnSp>
          <p:nvCxnSpPr>
            <p:cNvPr id="4398" name="Google Shape;4398;p70"/>
            <p:cNvCxnSpPr/>
            <p:nvPr/>
          </p:nvCxnSpPr>
          <p:spPr>
            <a:xfrm rot="10800000" flipH="1">
              <a:off x="5002212" y="3357905"/>
              <a:ext cx="2209800" cy="922338"/>
            </a:xfrm>
            <a:prstGeom prst="straightConnector1">
              <a:avLst/>
            </a:prstGeom>
            <a:noFill/>
            <a:ln w="9525" cap="flat" cmpd="sng">
              <a:solidFill>
                <a:srgbClr val="000000"/>
              </a:solidFill>
              <a:prstDash val="solid"/>
              <a:round/>
              <a:headEnd type="none" w="med" len="med"/>
              <a:tailEnd type="none" w="med" len="med"/>
            </a:ln>
          </p:spPr>
        </p:cxnSp>
        <p:sp>
          <p:nvSpPr>
            <p:cNvPr id="4399" name="Google Shape;4399;p70"/>
            <p:cNvSpPr/>
            <p:nvPr/>
          </p:nvSpPr>
          <p:spPr>
            <a:xfrm>
              <a:off x="4979987" y="2187918"/>
              <a:ext cx="2232025" cy="1155700"/>
            </a:xfrm>
            <a:custGeom>
              <a:avLst/>
              <a:gdLst/>
              <a:ahLst/>
              <a:cxnLst/>
              <a:rect l="l" t="t" r="r" b="b"/>
              <a:pathLst>
                <a:path w="2902" h="1185" extrusionOk="0">
                  <a:moveTo>
                    <a:pt x="0" y="0"/>
                  </a:moveTo>
                  <a:lnTo>
                    <a:pt x="2895" y="937"/>
                  </a:lnTo>
                  <a:lnTo>
                    <a:pt x="2902" y="1185"/>
                  </a:lnTo>
                  <a:lnTo>
                    <a:pt x="0" y="247"/>
                  </a:lnTo>
                  <a:lnTo>
                    <a:pt x="0" y="0"/>
                  </a:lnTo>
                  <a:close/>
                </a:path>
              </a:pathLst>
            </a:custGeom>
            <a:solidFill>
              <a:srgbClr val="00CC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4400" name="Google Shape;4400;p70"/>
            <p:cNvCxnSpPr/>
            <p:nvPr/>
          </p:nvCxnSpPr>
          <p:spPr>
            <a:xfrm rot="10800000">
              <a:off x="4835525" y="2187918"/>
              <a:ext cx="131762" cy="0"/>
            </a:xfrm>
            <a:prstGeom prst="straightConnector1">
              <a:avLst/>
            </a:prstGeom>
            <a:noFill/>
            <a:ln w="9525" cap="flat" cmpd="sng">
              <a:solidFill>
                <a:srgbClr val="000000"/>
              </a:solidFill>
              <a:prstDash val="solid"/>
              <a:round/>
              <a:headEnd type="none" w="med" len="med"/>
              <a:tailEnd type="none" w="med" len="med"/>
            </a:ln>
          </p:spPr>
        </p:cxnSp>
        <p:cxnSp>
          <p:nvCxnSpPr>
            <p:cNvPr id="4401" name="Google Shape;4401;p70"/>
            <p:cNvCxnSpPr/>
            <p:nvPr/>
          </p:nvCxnSpPr>
          <p:spPr>
            <a:xfrm rot="10800000">
              <a:off x="4835525" y="2429218"/>
              <a:ext cx="131762" cy="0"/>
            </a:xfrm>
            <a:prstGeom prst="straightConnector1">
              <a:avLst/>
            </a:prstGeom>
            <a:noFill/>
            <a:ln w="9525" cap="flat" cmpd="sng">
              <a:solidFill>
                <a:srgbClr val="000000"/>
              </a:solidFill>
              <a:prstDash val="solid"/>
              <a:round/>
              <a:headEnd type="none" w="med" len="med"/>
              <a:tailEnd type="none" w="med" len="med"/>
            </a:ln>
          </p:spPr>
        </p:cxnSp>
        <p:cxnSp>
          <p:nvCxnSpPr>
            <p:cNvPr id="4402" name="Google Shape;4402;p70"/>
            <p:cNvCxnSpPr/>
            <p:nvPr/>
          </p:nvCxnSpPr>
          <p:spPr>
            <a:xfrm rot="10800000">
              <a:off x="4846637" y="4288180"/>
              <a:ext cx="133350" cy="0"/>
            </a:xfrm>
            <a:prstGeom prst="straightConnector1">
              <a:avLst/>
            </a:prstGeom>
            <a:noFill/>
            <a:ln w="9525" cap="flat" cmpd="sng">
              <a:solidFill>
                <a:srgbClr val="000000"/>
              </a:solidFill>
              <a:prstDash val="solid"/>
              <a:round/>
              <a:headEnd type="none" w="med" len="med"/>
              <a:tailEnd type="none" w="med" len="med"/>
            </a:ln>
          </p:spPr>
        </p:cxnSp>
        <p:sp>
          <p:nvSpPr>
            <p:cNvPr id="4403" name="Google Shape;4403;p70"/>
            <p:cNvSpPr txBox="1"/>
            <p:nvPr/>
          </p:nvSpPr>
          <p:spPr>
            <a:xfrm>
              <a:off x="4183062" y="3161055"/>
              <a:ext cx="847725" cy="3365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0000"/>
                </a:buClr>
                <a:buSzPts val="1600"/>
                <a:buFont typeface="Arial"/>
                <a:buNone/>
              </a:pPr>
              <a:r>
                <a:rPr lang="en-US" sz="1600" b="0" i="0" u="none" strike="noStrike" cap="none">
                  <a:solidFill>
                    <a:srgbClr val="CC0000"/>
                  </a:solidFill>
                  <a:latin typeface="Arial"/>
                  <a:ea typeface="Arial"/>
                  <a:cs typeface="Arial"/>
                  <a:sym typeface="Arial"/>
                </a:rPr>
                <a:t>RTT</a:t>
              </a:r>
              <a:r>
                <a:rPr lang="en-US" sz="1000" b="0" i="0" u="none" strike="noStrike" cap="none">
                  <a:solidFill>
                    <a:srgbClr val="000000"/>
                  </a:solidFill>
                  <a:latin typeface="Arial"/>
                  <a:ea typeface="Arial"/>
                  <a:cs typeface="Arial"/>
                  <a:sym typeface="Arial"/>
                </a:rPr>
                <a:t> </a:t>
              </a:r>
              <a:endParaRPr sz="2400" b="0" i="0" u="none" strike="noStrike" cap="none">
                <a:solidFill>
                  <a:srgbClr val="000000"/>
                </a:solidFill>
                <a:latin typeface="Times New Roman"/>
                <a:ea typeface="Times New Roman"/>
                <a:cs typeface="Times New Roman"/>
                <a:sym typeface="Times New Roman"/>
              </a:endParaRPr>
            </a:p>
          </p:txBody>
        </p:sp>
        <p:cxnSp>
          <p:nvCxnSpPr>
            <p:cNvPr id="4404" name="Google Shape;4404;p70"/>
            <p:cNvCxnSpPr/>
            <p:nvPr/>
          </p:nvCxnSpPr>
          <p:spPr>
            <a:xfrm>
              <a:off x="4870450" y="3469030"/>
              <a:ext cx="11112" cy="811213"/>
            </a:xfrm>
            <a:prstGeom prst="straightConnector1">
              <a:avLst/>
            </a:prstGeom>
            <a:noFill/>
            <a:ln w="9525" cap="flat" cmpd="sng">
              <a:solidFill>
                <a:srgbClr val="000000"/>
              </a:solidFill>
              <a:prstDash val="solid"/>
              <a:round/>
              <a:headEnd type="none" w="med" len="med"/>
              <a:tailEnd type="triangle" w="med" len="med"/>
            </a:ln>
          </p:spPr>
        </p:cxnSp>
        <p:cxnSp>
          <p:nvCxnSpPr>
            <p:cNvPr id="4405" name="Google Shape;4405;p70"/>
            <p:cNvCxnSpPr/>
            <p:nvPr/>
          </p:nvCxnSpPr>
          <p:spPr>
            <a:xfrm rot="10800000" flipH="1">
              <a:off x="4875212" y="2451443"/>
              <a:ext cx="3175" cy="768350"/>
            </a:xfrm>
            <a:prstGeom prst="straightConnector1">
              <a:avLst/>
            </a:prstGeom>
            <a:noFill/>
            <a:ln w="9525" cap="flat" cmpd="sng">
              <a:solidFill>
                <a:srgbClr val="000000"/>
              </a:solidFill>
              <a:prstDash val="solid"/>
              <a:round/>
              <a:headEnd type="none" w="med" len="med"/>
              <a:tailEnd type="triangle" w="med" len="med"/>
            </a:ln>
          </p:spPr>
        </p:cxnSp>
        <p:cxnSp>
          <p:nvCxnSpPr>
            <p:cNvPr id="4406" name="Google Shape;4406;p70"/>
            <p:cNvCxnSpPr/>
            <p:nvPr/>
          </p:nvCxnSpPr>
          <p:spPr>
            <a:xfrm rot="10800000">
              <a:off x="7188200" y="3102318"/>
              <a:ext cx="133350" cy="0"/>
            </a:xfrm>
            <a:prstGeom prst="straightConnector1">
              <a:avLst/>
            </a:prstGeom>
            <a:noFill/>
            <a:ln w="9525" cap="flat" cmpd="sng">
              <a:solidFill>
                <a:srgbClr val="000000"/>
              </a:solidFill>
              <a:prstDash val="solid"/>
              <a:round/>
              <a:headEnd type="none" w="med" len="med"/>
              <a:tailEnd type="none" w="med" len="med"/>
            </a:ln>
          </p:spPr>
        </p:cxnSp>
        <p:sp>
          <p:nvSpPr>
            <p:cNvPr id="4407" name="Google Shape;4407;p70"/>
            <p:cNvSpPr txBox="1"/>
            <p:nvPr/>
          </p:nvSpPr>
          <p:spPr>
            <a:xfrm>
              <a:off x="7269162" y="2926105"/>
              <a:ext cx="2425700" cy="3524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first packet bit arrives</a:t>
              </a:r>
              <a:endParaRPr sz="1600" b="0" i="0" u="none" strike="noStrike" cap="none">
                <a:solidFill>
                  <a:srgbClr val="000000"/>
                </a:solidFill>
                <a:latin typeface="Times New Roman"/>
                <a:ea typeface="Times New Roman"/>
                <a:cs typeface="Times New Roman"/>
                <a:sym typeface="Times New Roman"/>
              </a:endParaRPr>
            </a:p>
          </p:txBody>
        </p:sp>
        <p:cxnSp>
          <p:nvCxnSpPr>
            <p:cNvPr id="4408" name="Google Shape;4408;p70"/>
            <p:cNvCxnSpPr/>
            <p:nvPr/>
          </p:nvCxnSpPr>
          <p:spPr>
            <a:xfrm>
              <a:off x="7212012" y="3351555"/>
              <a:ext cx="127000" cy="0"/>
            </a:xfrm>
            <a:prstGeom prst="straightConnector1">
              <a:avLst/>
            </a:prstGeom>
            <a:noFill/>
            <a:ln w="9525" cap="flat" cmpd="sng">
              <a:solidFill>
                <a:srgbClr val="000000"/>
              </a:solidFill>
              <a:prstDash val="solid"/>
              <a:round/>
              <a:headEnd type="none" w="med" len="med"/>
              <a:tailEnd type="none" w="med" len="med"/>
            </a:ln>
          </p:spPr>
        </p:cxnSp>
        <p:sp>
          <p:nvSpPr>
            <p:cNvPr id="4409" name="Google Shape;4409;p70"/>
            <p:cNvSpPr txBox="1"/>
            <p:nvPr/>
          </p:nvSpPr>
          <p:spPr>
            <a:xfrm>
              <a:off x="7275512" y="3178518"/>
              <a:ext cx="3114675" cy="569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last packet bit arrives, send ACK</a:t>
              </a:r>
              <a:endParaRPr sz="1600" b="0" i="0" u="none" strike="noStrike" cap="none">
                <a:solidFill>
                  <a:srgbClr val="000000"/>
                </a:solidFill>
                <a:latin typeface="Times New Roman"/>
                <a:ea typeface="Times New Roman"/>
                <a:cs typeface="Times New Roman"/>
                <a:sym typeface="Times New Roman"/>
              </a:endParaRPr>
            </a:p>
          </p:txBody>
        </p:sp>
        <p:sp>
          <p:nvSpPr>
            <p:cNvPr id="4410" name="Google Shape;4410;p70"/>
            <p:cNvSpPr txBox="1"/>
            <p:nvPr/>
          </p:nvSpPr>
          <p:spPr>
            <a:xfrm>
              <a:off x="2252662" y="3961155"/>
              <a:ext cx="2686050" cy="635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ACK arrives, send next </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packet, </a:t>
              </a:r>
              <a:r>
                <a:rPr lang="en-US" sz="1600" b="0" i="0" u="none" strike="noStrike" cap="none">
                  <a:solidFill>
                    <a:srgbClr val="CC0000"/>
                  </a:solidFill>
                  <a:latin typeface="Arial"/>
                  <a:ea typeface="Arial"/>
                  <a:cs typeface="Arial"/>
                  <a:sym typeface="Arial"/>
                </a:rPr>
                <a:t>t = RTT + L / R</a:t>
              </a:r>
              <a:endParaRPr sz="1600" b="0" i="0" u="none" strike="noStrike" cap="none">
                <a:solidFill>
                  <a:srgbClr val="CC0000"/>
                </a:solidFill>
                <a:latin typeface="Times New Roman"/>
                <a:ea typeface="Times New Roman"/>
                <a:cs typeface="Times New Roman"/>
                <a:sym typeface="Times New Roman"/>
              </a:endParaRPr>
            </a:p>
          </p:txBody>
        </p:sp>
        <p:sp>
          <p:nvSpPr>
            <p:cNvPr id="4411" name="Google Shape;4411;p70"/>
            <p:cNvSpPr/>
            <p:nvPr/>
          </p:nvSpPr>
          <p:spPr>
            <a:xfrm>
              <a:off x="4997450" y="4296118"/>
              <a:ext cx="1419225" cy="577850"/>
            </a:xfrm>
            <a:custGeom>
              <a:avLst/>
              <a:gdLst/>
              <a:ahLst/>
              <a:cxnLst/>
              <a:rect l="l" t="t" r="r" b="b"/>
              <a:pathLst>
                <a:path w="1845" h="592" extrusionOk="0">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4412" name="Google Shape;4412;p70"/>
            <p:cNvGrpSpPr/>
            <p:nvPr/>
          </p:nvGrpSpPr>
          <p:grpSpPr>
            <a:xfrm>
              <a:off x="4991100" y="4288180"/>
              <a:ext cx="1281112" cy="534988"/>
              <a:chOff x="12315" y="13225"/>
              <a:chExt cx="2775" cy="913"/>
            </a:xfrm>
          </p:grpSpPr>
          <p:cxnSp>
            <p:nvCxnSpPr>
              <p:cNvPr id="4413" name="Google Shape;4413;p70"/>
              <p:cNvCxnSpPr/>
              <p:nvPr/>
            </p:nvCxnSpPr>
            <p:spPr>
              <a:xfrm>
                <a:off x="12315" y="13225"/>
                <a:ext cx="1587" cy="513"/>
              </a:xfrm>
              <a:prstGeom prst="straightConnector1">
                <a:avLst/>
              </a:prstGeom>
              <a:noFill/>
              <a:ln w="9525" cap="flat" cmpd="sng">
                <a:solidFill>
                  <a:srgbClr val="000000"/>
                </a:solidFill>
                <a:prstDash val="solid"/>
                <a:round/>
                <a:headEnd type="none" w="med" len="med"/>
                <a:tailEnd type="none" w="med" len="med"/>
              </a:ln>
            </p:spPr>
          </p:cxnSp>
          <p:cxnSp>
            <p:nvCxnSpPr>
              <p:cNvPr id="4414" name="Google Shape;4414;p70"/>
              <p:cNvCxnSpPr/>
              <p:nvPr/>
            </p:nvCxnSpPr>
            <p:spPr>
              <a:xfrm>
                <a:off x="13915" y="13737"/>
                <a:ext cx="1175" cy="401"/>
              </a:xfrm>
              <a:prstGeom prst="straightConnector1">
                <a:avLst/>
              </a:prstGeom>
              <a:noFill/>
              <a:ln w="9525" cap="flat" cmpd="sng">
                <a:solidFill>
                  <a:srgbClr val="000000"/>
                </a:solidFill>
                <a:prstDash val="dot"/>
                <a:round/>
                <a:headEnd type="none" w="med" len="med"/>
                <a:tailEnd type="none" w="med" len="med"/>
              </a:ln>
            </p:spPr>
          </p:cxnSp>
        </p:grpSp>
        <p:cxnSp>
          <p:nvCxnSpPr>
            <p:cNvPr id="4415" name="Google Shape;4415;p70"/>
            <p:cNvCxnSpPr/>
            <p:nvPr/>
          </p:nvCxnSpPr>
          <p:spPr>
            <a:xfrm>
              <a:off x="4991100" y="4529480"/>
              <a:ext cx="317500" cy="123825"/>
            </a:xfrm>
            <a:prstGeom prst="straightConnector1">
              <a:avLst/>
            </a:prstGeom>
            <a:noFill/>
            <a:ln w="9525" cap="flat" cmpd="sng">
              <a:solidFill>
                <a:srgbClr val="000000"/>
              </a:solidFill>
              <a:prstDash val="solid"/>
              <a:round/>
              <a:headEnd type="none" w="med" len="med"/>
              <a:tailEnd type="none" w="med" len="med"/>
            </a:ln>
          </p:spPr>
        </p:cxnSp>
        <p:cxnSp>
          <p:nvCxnSpPr>
            <p:cNvPr id="4416" name="Google Shape;4416;p70"/>
            <p:cNvCxnSpPr/>
            <p:nvPr/>
          </p:nvCxnSpPr>
          <p:spPr>
            <a:xfrm>
              <a:off x="5314950" y="4653305"/>
              <a:ext cx="541337" cy="234950"/>
            </a:xfrm>
            <a:prstGeom prst="straightConnector1">
              <a:avLst/>
            </a:prstGeom>
            <a:noFill/>
            <a:ln w="9525" cap="flat" cmpd="sng">
              <a:solidFill>
                <a:srgbClr val="000000"/>
              </a:solidFill>
              <a:prstDash val="dot"/>
              <a:round/>
              <a:headEnd type="none" w="med" len="med"/>
              <a:tailEnd type="none" w="med" len="med"/>
            </a:ln>
          </p:spPr>
        </p:cxnSp>
      </p:grpSp>
      <p:sp>
        <p:nvSpPr>
          <p:cNvPr id="4417" name="Google Shape;4417;p7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89"/>
                                        </p:tgtEl>
                                        <p:attrNameLst>
                                          <p:attrName>style.visibility</p:attrName>
                                        </p:attrNameLst>
                                      </p:cBhvr>
                                      <p:to>
                                        <p:strVal val="visible"/>
                                      </p:to>
                                    </p:set>
                                    <p:animEffect transition="in" filter="fade">
                                      <p:cBhvr>
                                        <p:cTn id="7" dur="2000"/>
                                        <p:tgtEl>
                                          <p:spTgt spid="4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22"/>
        <p:cNvGrpSpPr/>
        <p:nvPr/>
      </p:nvGrpSpPr>
      <p:grpSpPr>
        <a:xfrm>
          <a:off x="0" y="0"/>
          <a:ext cx="0" cy="0"/>
          <a:chOff x="0" y="0"/>
          <a:chExt cx="0" cy="0"/>
        </a:xfrm>
      </p:grpSpPr>
      <p:sp>
        <p:nvSpPr>
          <p:cNvPr id="4423" name="Google Shape;4423;p7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rdt3.0: stop-and-wait operation</a:t>
            </a:r>
            <a:endParaRPr sz="4400"/>
          </a:p>
        </p:txBody>
      </p:sp>
      <p:cxnSp>
        <p:nvCxnSpPr>
          <p:cNvPr id="4424" name="Google Shape;4424;p71"/>
          <p:cNvCxnSpPr/>
          <p:nvPr/>
        </p:nvCxnSpPr>
        <p:spPr>
          <a:xfrm>
            <a:off x="6523093" y="1992313"/>
            <a:ext cx="2227262" cy="922337"/>
          </a:xfrm>
          <a:prstGeom prst="straightConnector1">
            <a:avLst/>
          </a:prstGeom>
          <a:noFill/>
          <a:ln w="9525" cap="flat" cmpd="sng">
            <a:solidFill>
              <a:srgbClr val="000000"/>
            </a:solidFill>
            <a:prstDash val="solid"/>
            <a:round/>
            <a:headEnd type="none" w="med" len="med"/>
            <a:tailEnd type="none" w="med" len="med"/>
          </a:ln>
        </p:spPr>
      </p:cxnSp>
      <p:cxnSp>
        <p:nvCxnSpPr>
          <p:cNvPr id="4425" name="Google Shape;4425;p71"/>
          <p:cNvCxnSpPr/>
          <p:nvPr/>
        </p:nvCxnSpPr>
        <p:spPr>
          <a:xfrm>
            <a:off x="6511980" y="1773238"/>
            <a:ext cx="23813" cy="2913062"/>
          </a:xfrm>
          <a:prstGeom prst="straightConnector1">
            <a:avLst/>
          </a:prstGeom>
          <a:noFill/>
          <a:ln w="9525" cap="flat" cmpd="sng">
            <a:solidFill>
              <a:srgbClr val="000000"/>
            </a:solidFill>
            <a:prstDash val="solid"/>
            <a:round/>
            <a:headEnd type="none" w="med" len="med"/>
            <a:tailEnd type="triangle" w="med" len="med"/>
          </a:ln>
        </p:spPr>
      </p:cxnSp>
      <p:cxnSp>
        <p:nvCxnSpPr>
          <p:cNvPr id="4426" name="Google Shape;4426;p71"/>
          <p:cNvCxnSpPr/>
          <p:nvPr/>
        </p:nvCxnSpPr>
        <p:spPr>
          <a:xfrm>
            <a:off x="8739243" y="1785938"/>
            <a:ext cx="22225" cy="2890837"/>
          </a:xfrm>
          <a:prstGeom prst="straightConnector1">
            <a:avLst/>
          </a:prstGeom>
          <a:noFill/>
          <a:ln w="9525" cap="flat" cmpd="sng">
            <a:solidFill>
              <a:srgbClr val="000000"/>
            </a:solidFill>
            <a:prstDash val="solid"/>
            <a:round/>
            <a:headEnd type="none" w="med" len="med"/>
            <a:tailEnd type="triangle" w="med" len="med"/>
          </a:ln>
        </p:spPr>
      </p:cxnSp>
      <p:sp>
        <p:nvSpPr>
          <p:cNvPr id="4427" name="Google Shape;4427;p71"/>
          <p:cNvSpPr txBox="1"/>
          <p:nvPr/>
        </p:nvSpPr>
        <p:spPr>
          <a:xfrm>
            <a:off x="5983343" y="1436688"/>
            <a:ext cx="885825" cy="350837"/>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sender</a:t>
            </a:r>
            <a:endParaRPr sz="1600" b="0" i="0" u="none" strike="noStrike" cap="none">
              <a:solidFill>
                <a:srgbClr val="000000"/>
              </a:solidFill>
              <a:latin typeface="Times New Roman"/>
              <a:ea typeface="Times New Roman"/>
              <a:cs typeface="Times New Roman"/>
              <a:sym typeface="Times New Roman"/>
            </a:endParaRPr>
          </a:p>
        </p:txBody>
      </p:sp>
      <p:sp>
        <p:nvSpPr>
          <p:cNvPr id="4428" name="Google Shape;4428;p71"/>
          <p:cNvSpPr txBox="1"/>
          <p:nvPr/>
        </p:nvSpPr>
        <p:spPr>
          <a:xfrm>
            <a:off x="8161393" y="1436688"/>
            <a:ext cx="946150" cy="350837"/>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receiver</a:t>
            </a:r>
            <a:endParaRPr sz="1600" b="0" i="0" u="none" strike="noStrike" cap="none">
              <a:solidFill>
                <a:srgbClr val="000000"/>
              </a:solidFill>
              <a:latin typeface="Times New Roman"/>
              <a:ea typeface="Times New Roman"/>
              <a:cs typeface="Times New Roman"/>
              <a:sym typeface="Times New Roman"/>
            </a:endParaRPr>
          </a:p>
        </p:txBody>
      </p:sp>
      <p:cxnSp>
        <p:nvCxnSpPr>
          <p:cNvPr id="4429" name="Google Shape;4429;p71"/>
          <p:cNvCxnSpPr/>
          <p:nvPr/>
        </p:nvCxnSpPr>
        <p:spPr>
          <a:xfrm>
            <a:off x="6535793" y="1987550"/>
            <a:ext cx="2190750" cy="3175"/>
          </a:xfrm>
          <a:prstGeom prst="straightConnector1">
            <a:avLst/>
          </a:prstGeom>
          <a:noFill/>
          <a:ln w="9525" cap="flat" cmpd="sng">
            <a:solidFill>
              <a:srgbClr val="000000"/>
            </a:solidFill>
            <a:prstDash val="dash"/>
            <a:round/>
            <a:headEnd type="none" w="med" len="med"/>
            <a:tailEnd type="none" w="med" len="med"/>
          </a:ln>
        </p:spPr>
      </p:cxnSp>
      <p:cxnSp>
        <p:nvCxnSpPr>
          <p:cNvPr id="4430" name="Google Shape;4430;p71"/>
          <p:cNvCxnSpPr/>
          <p:nvPr/>
        </p:nvCxnSpPr>
        <p:spPr>
          <a:xfrm>
            <a:off x="6540555" y="4098925"/>
            <a:ext cx="2192338" cy="0"/>
          </a:xfrm>
          <a:prstGeom prst="straightConnector1">
            <a:avLst/>
          </a:prstGeom>
          <a:noFill/>
          <a:ln w="9525" cap="flat" cmpd="sng">
            <a:solidFill>
              <a:srgbClr val="000000"/>
            </a:solidFill>
            <a:prstDash val="dash"/>
            <a:round/>
            <a:headEnd type="none" w="med" len="med"/>
            <a:tailEnd type="none" w="med" len="med"/>
          </a:ln>
        </p:spPr>
      </p:cxnSp>
      <p:cxnSp>
        <p:nvCxnSpPr>
          <p:cNvPr id="4431" name="Google Shape;4431;p71"/>
          <p:cNvCxnSpPr/>
          <p:nvPr/>
        </p:nvCxnSpPr>
        <p:spPr>
          <a:xfrm rot="10800000" flipH="1">
            <a:off x="6540555" y="3155950"/>
            <a:ext cx="2209800" cy="922338"/>
          </a:xfrm>
          <a:prstGeom prst="straightConnector1">
            <a:avLst/>
          </a:prstGeom>
          <a:noFill/>
          <a:ln w="9525" cap="flat" cmpd="sng">
            <a:solidFill>
              <a:srgbClr val="000000"/>
            </a:solidFill>
            <a:prstDash val="solid"/>
            <a:round/>
            <a:headEnd type="none" w="med" len="med"/>
            <a:tailEnd type="none" w="med" len="med"/>
          </a:ln>
        </p:spPr>
      </p:cxnSp>
      <p:sp>
        <p:nvSpPr>
          <p:cNvPr id="4432" name="Google Shape;4432;p71"/>
          <p:cNvSpPr/>
          <p:nvPr/>
        </p:nvSpPr>
        <p:spPr>
          <a:xfrm>
            <a:off x="6518330" y="1985963"/>
            <a:ext cx="2232025" cy="1155700"/>
          </a:xfrm>
          <a:custGeom>
            <a:avLst/>
            <a:gdLst/>
            <a:ahLst/>
            <a:cxnLst/>
            <a:rect l="l" t="t" r="r" b="b"/>
            <a:pathLst>
              <a:path w="2902" h="1185" extrusionOk="0">
                <a:moveTo>
                  <a:pt x="0" y="0"/>
                </a:moveTo>
                <a:lnTo>
                  <a:pt x="2895" y="937"/>
                </a:lnTo>
                <a:lnTo>
                  <a:pt x="2902" y="1185"/>
                </a:lnTo>
                <a:lnTo>
                  <a:pt x="0" y="247"/>
                </a:lnTo>
                <a:lnTo>
                  <a:pt x="0" y="0"/>
                </a:lnTo>
                <a:close/>
              </a:path>
            </a:pathLst>
          </a:custGeom>
          <a:solidFill>
            <a:srgbClr val="00CC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4433" name="Google Shape;4433;p71"/>
          <p:cNvCxnSpPr/>
          <p:nvPr/>
        </p:nvCxnSpPr>
        <p:spPr>
          <a:xfrm rot="10800000">
            <a:off x="6373868" y="1985963"/>
            <a:ext cx="131762" cy="0"/>
          </a:xfrm>
          <a:prstGeom prst="straightConnector1">
            <a:avLst/>
          </a:prstGeom>
          <a:noFill/>
          <a:ln w="9525" cap="flat" cmpd="sng">
            <a:solidFill>
              <a:srgbClr val="000000"/>
            </a:solidFill>
            <a:prstDash val="solid"/>
            <a:round/>
            <a:headEnd type="none" w="med" len="med"/>
            <a:tailEnd type="none" w="med" len="med"/>
          </a:ln>
        </p:spPr>
      </p:cxnSp>
      <p:cxnSp>
        <p:nvCxnSpPr>
          <p:cNvPr id="4434" name="Google Shape;4434;p71"/>
          <p:cNvCxnSpPr/>
          <p:nvPr/>
        </p:nvCxnSpPr>
        <p:spPr>
          <a:xfrm rot="10800000">
            <a:off x="6373868" y="2227263"/>
            <a:ext cx="131762" cy="0"/>
          </a:xfrm>
          <a:prstGeom prst="straightConnector1">
            <a:avLst/>
          </a:prstGeom>
          <a:noFill/>
          <a:ln w="9525" cap="flat" cmpd="sng">
            <a:solidFill>
              <a:srgbClr val="000000"/>
            </a:solidFill>
            <a:prstDash val="solid"/>
            <a:round/>
            <a:headEnd type="none" w="med" len="med"/>
            <a:tailEnd type="none" w="med" len="med"/>
          </a:ln>
        </p:spPr>
      </p:cxnSp>
      <p:cxnSp>
        <p:nvCxnSpPr>
          <p:cNvPr id="4435" name="Google Shape;4435;p71"/>
          <p:cNvCxnSpPr/>
          <p:nvPr/>
        </p:nvCxnSpPr>
        <p:spPr>
          <a:xfrm rot="10800000">
            <a:off x="6384980" y="4086225"/>
            <a:ext cx="133350" cy="0"/>
          </a:xfrm>
          <a:prstGeom prst="straightConnector1">
            <a:avLst/>
          </a:prstGeom>
          <a:noFill/>
          <a:ln w="9525" cap="flat" cmpd="sng">
            <a:solidFill>
              <a:srgbClr val="000000"/>
            </a:solidFill>
            <a:prstDash val="solid"/>
            <a:round/>
            <a:headEnd type="none" w="med" len="med"/>
            <a:tailEnd type="none" w="med" len="med"/>
          </a:ln>
        </p:spPr>
      </p:cxnSp>
      <p:cxnSp>
        <p:nvCxnSpPr>
          <p:cNvPr id="4436" name="Google Shape;4436;p71"/>
          <p:cNvCxnSpPr/>
          <p:nvPr/>
        </p:nvCxnSpPr>
        <p:spPr>
          <a:xfrm rot="10800000">
            <a:off x="8726543" y="2900363"/>
            <a:ext cx="133350" cy="0"/>
          </a:xfrm>
          <a:prstGeom prst="straightConnector1">
            <a:avLst/>
          </a:prstGeom>
          <a:noFill/>
          <a:ln w="9525" cap="flat" cmpd="sng">
            <a:solidFill>
              <a:srgbClr val="000000"/>
            </a:solidFill>
            <a:prstDash val="solid"/>
            <a:round/>
            <a:headEnd type="none" w="med" len="med"/>
            <a:tailEnd type="none" w="med" len="med"/>
          </a:ln>
        </p:spPr>
      </p:cxnSp>
      <p:cxnSp>
        <p:nvCxnSpPr>
          <p:cNvPr id="4437" name="Google Shape;4437;p71"/>
          <p:cNvCxnSpPr/>
          <p:nvPr/>
        </p:nvCxnSpPr>
        <p:spPr>
          <a:xfrm>
            <a:off x="8750355" y="3149600"/>
            <a:ext cx="127000" cy="0"/>
          </a:xfrm>
          <a:prstGeom prst="straightConnector1">
            <a:avLst/>
          </a:prstGeom>
          <a:noFill/>
          <a:ln w="9525" cap="flat" cmpd="sng">
            <a:solidFill>
              <a:srgbClr val="000000"/>
            </a:solidFill>
            <a:prstDash val="solid"/>
            <a:round/>
            <a:headEnd type="none" w="med" len="med"/>
            <a:tailEnd type="none" w="med" len="med"/>
          </a:ln>
        </p:spPr>
      </p:cxnSp>
      <p:sp>
        <p:nvSpPr>
          <p:cNvPr id="4438" name="Google Shape;4438;p71"/>
          <p:cNvSpPr/>
          <p:nvPr/>
        </p:nvSpPr>
        <p:spPr>
          <a:xfrm>
            <a:off x="6535793" y="4094163"/>
            <a:ext cx="1419225" cy="577850"/>
          </a:xfrm>
          <a:custGeom>
            <a:avLst/>
            <a:gdLst/>
            <a:ahLst/>
            <a:cxnLst/>
            <a:rect l="l" t="t" r="r" b="b"/>
            <a:pathLst>
              <a:path w="1845" h="592" extrusionOk="0">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4439" name="Google Shape;4439;p71"/>
          <p:cNvGrpSpPr/>
          <p:nvPr/>
        </p:nvGrpSpPr>
        <p:grpSpPr>
          <a:xfrm>
            <a:off x="6529443" y="4086225"/>
            <a:ext cx="1281112" cy="534988"/>
            <a:chOff x="12315" y="13225"/>
            <a:chExt cx="2775" cy="913"/>
          </a:xfrm>
        </p:grpSpPr>
        <p:cxnSp>
          <p:nvCxnSpPr>
            <p:cNvPr id="4440" name="Google Shape;4440;p71"/>
            <p:cNvCxnSpPr/>
            <p:nvPr/>
          </p:nvCxnSpPr>
          <p:spPr>
            <a:xfrm>
              <a:off x="12315" y="13225"/>
              <a:ext cx="1587" cy="513"/>
            </a:xfrm>
            <a:prstGeom prst="straightConnector1">
              <a:avLst/>
            </a:prstGeom>
            <a:noFill/>
            <a:ln w="9525" cap="flat" cmpd="sng">
              <a:solidFill>
                <a:srgbClr val="000000"/>
              </a:solidFill>
              <a:prstDash val="solid"/>
              <a:round/>
              <a:headEnd type="none" w="med" len="med"/>
              <a:tailEnd type="none" w="med" len="med"/>
            </a:ln>
          </p:spPr>
        </p:cxnSp>
        <p:cxnSp>
          <p:nvCxnSpPr>
            <p:cNvPr id="4441" name="Google Shape;4441;p71"/>
            <p:cNvCxnSpPr/>
            <p:nvPr/>
          </p:nvCxnSpPr>
          <p:spPr>
            <a:xfrm>
              <a:off x="13915" y="13737"/>
              <a:ext cx="1175" cy="401"/>
            </a:xfrm>
            <a:prstGeom prst="straightConnector1">
              <a:avLst/>
            </a:prstGeom>
            <a:noFill/>
            <a:ln w="9525" cap="flat" cmpd="sng">
              <a:solidFill>
                <a:srgbClr val="000000"/>
              </a:solidFill>
              <a:prstDash val="dot"/>
              <a:round/>
              <a:headEnd type="none" w="med" len="med"/>
              <a:tailEnd type="none" w="med" len="med"/>
            </a:ln>
          </p:spPr>
        </p:cxnSp>
      </p:grpSp>
      <p:cxnSp>
        <p:nvCxnSpPr>
          <p:cNvPr id="4442" name="Google Shape;4442;p71"/>
          <p:cNvCxnSpPr/>
          <p:nvPr/>
        </p:nvCxnSpPr>
        <p:spPr>
          <a:xfrm>
            <a:off x="6529443" y="4327525"/>
            <a:ext cx="317500" cy="123825"/>
          </a:xfrm>
          <a:prstGeom prst="straightConnector1">
            <a:avLst/>
          </a:prstGeom>
          <a:noFill/>
          <a:ln w="9525" cap="flat" cmpd="sng">
            <a:solidFill>
              <a:srgbClr val="000000"/>
            </a:solidFill>
            <a:prstDash val="solid"/>
            <a:round/>
            <a:headEnd type="none" w="med" len="med"/>
            <a:tailEnd type="none" w="med" len="med"/>
          </a:ln>
        </p:spPr>
      </p:cxnSp>
      <p:cxnSp>
        <p:nvCxnSpPr>
          <p:cNvPr id="4443" name="Google Shape;4443;p71"/>
          <p:cNvCxnSpPr/>
          <p:nvPr/>
        </p:nvCxnSpPr>
        <p:spPr>
          <a:xfrm>
            <a:off x="6853293" y="4451350"/>
            <a:ext cx="541337" cy="234950"/>
          </a:xfrm>
          <a:prstGeom prst="straightConnector1">
            <a:avLst/>
          </a:prstGeom>
          <a:noFill/>
          <a:ln w="9525" cap="flat" cmpd="sng">
            <a:solidFill>
              <a:srgbClr val="000000"/>
            </a:solidFill>
            <a:prstDash val="dot"/>
            <a:round/>
            <a:headEnd type="none" w="med" len="med"/>
            <a:tailEnd type="none" w="med" len="med"/>
          </a:ln>
        </p:spPr>
      </p:cxnSp>
      <p:grpSp>
        <p:nvGrpSpPr>
          <p:cNvPr id="4444" name="Google Shape;4444;p71"/>
          <p:cNvGrpSpPr/>
          <p:nvPr/>
        </p:nvGrpSpPr>
        <p:grpSpPr>
          <a:xfrm>
            <a:off x="2244612" y="2022637"/>
            <a:ext cx="1278602" cy="597475"/>
            <a:chOff x="749300" y="3009900"/>
            <a:chExt cx="1278602" cy="597475"/>
          </a:xfrm>
        </p:grpSpPr>
        <p:sp>
          <p:nvSpPr>
            <p:cNvPr id="4445" name="Google Shape;4445;p71"/>
            <p:cNvSpPr txBox="1"/>
            <p:nvPr/>
          </p:nvSpPr>
          <p:spPr>
            <a:xfrm>
              <a:off x="749300" y="3022600"/>
              <a:ext cx="111120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3200" b="0" i="0" u="none" strike="noStrike" cap="none">
                  <a:solidFill>
                    <a:srgbClr val="000000"/>
                  </a:solidFill>
                  <a:latin typeface="Calibri"/>
                  <a:ea typeface="Calibri"/>
                  <a:cs typeface="Calibri"/>
                  <a:sym typeface="Calibri"/>
                </a:rPr>
                <a:t>U</a:t>
              </a:r>
              <a:r>
                <a:rPr lang="en-US" sz="2800" b="0" i="0" u="none" strike="noStrike" cap="none" baseline="-25000">
                  <a:solidFill>
                    <a:srgbClr val="000000"/>
                  </a:solidFill>
                  <a:latin typeface="Calibri"/>
                  <a:ea typeface="Calibri"/>
                  <a:cs typeface="Calibri"/>
                  <a:sym typeface="Calibri"/>
                </a:rPr>
                <a:t>sender</a:t>
              </a:r>
              <a:endParaRPr sz="2800" b="0" i="0" u="none" strike="noStrike" cap="none" baseline="-25000">
                <a:solidFill>
                  <a:srgbClr val="000000"/>
                </a:solidFill>
                <a:latin typeface="Calibri"/>
                <a:ea typeface="Calibri"/>
                <a:cs typeface="Calibri"/>
                <a:sym typeface="Calibri"/>
              </a:endParaRPr>
            </a:p>
          </p:txBody>
        </p:sp>
        <p:sp>
          <p:nvSpPr>
            <p:cNvPr id="4446" name="Google Shape;4446;p71"/>
            <p:cNvSpPr txBox="1"/>
            <p:nvPr/>
          </p:nvSpPr>
          <p:spPr>
            <a:xfrm>
              <a:off x="1663700" y="3009900"/>
              <a:ext cx="364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a:t>
              </a:r>
              <a:endParaRPr/>
            </a:p>
          </p:txBody>
        </p:sp>
      </p:grpSp>
      <p:sp>
        <p:nvSpPr>
          <p:cNvPr id="4447" name="Google Shape;4447;p71"/>
          <p:cNvSpPr txBox="1"/>
          <p:nvPr/>
        </p:nvSpPr>
        <p:spPr>
          <a:xfrm>
            <a:off x="4022612" y="1768637"/>
            <a:ext cx="8338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L / R</a:t>
            </a:r>
            <a:endParaRPr/>
          </a:p>
        </p:txBody>
      </p:sp>
      <p:sp>
        <p:nvSpPr>
          <p:cNvPr id="4448" name="Google Shape;4448;p71"/>
          <p:cNvSpPr txBox="1"/>
          <p:nvPr/>
        </p:nvSpPr>
        <p:spPr>
          <a:xfrm>
            <a:off x="3565412" y="2314737"/>
            <a:ext cx="73109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RTT</a:t>
            </a:r>
            <a:endParaRPr/>
          </a:p>
        </p:txBody>
      </p:sp>
      <p:cxnSp>
        <p:nvCxnSpPr>
          <p:cNvPr id="4449" name="Google Shape;4449;p71"/>
          <p:cNvCxnSpPr/>
          <p:nvPr/>
        </p:nvCxnSpPr>
        <p:spPr>
          <a:xfrm>
            <a:off x="3654312" y="2314737"/>
            <a:ext cx="1549400" cy="0"/>
          </a:xfrm>
          <a:prstGeom prst="straightConnector1">
            <a:avLst/>
          </a:prstGeom>
          <a:noFill/>
          <a:ln w="22225" cap="flat" cmpd="sng">
            <a:solidFill>
              <a:schemeClr val="dk1"/>
            </a:solidFill>
            <a:prstDash val="solid"/>
            <a:miter lim="800000"/>
            <a:headEnd type="none" w="sm" len="sm"/>
            <a:tailEnd type="none" w="sm" len="sm"/>
          </a:ln>
        </p:spPr>
      </p:cxnSp>
      <p:grpSp>
        <p:nvGrpSpPr>
          <p:cNvPr id="4450" name="Google Shape;4450;p71"/>
          <p:cNvGrpSpPr/>
          <p:nvPr/>
        </p:nvGrpSpPr>
        <p:grpSpPr>
          <a:xfrm>
            <a:off x="5721405" y="2234921"/>
            <a:ext cx="847725" cy="1860804"/>
            <a:chOff x="4183062" y="2436876"/>
            <a:chExt cx="847725" cy="1860804"/>
          </a:xfrm>
        </p:grpSpPr>
        <p:sp>
          <p:nvSpPr>
            <p:cNvPr id="4451" name="Google Shape;4451;p71"/>
            <p:cNvSpPr txBox="1"/>
            <p:nvPr/>
          </p:nvSpPr>
          <p:spPr>
            <a:xfrm>
              <a:off x="4183062" y="3161055"/>
              <a:ext cx="847725" cy="3365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0000"/>
                </a:buClr>
                <a:buSzPts val="1600"/>
                <a:buFont typeface="Arial"/>
                <a:buNone/>
              </a:pPr>
              <a:r>
                <a:rPr lang="en-US" sz="1600" b="0" i="0" u="none" strike="noStrike" cap="none">
                  <a:solidFill>
                    <a:srgbClr val="CC0000"/>
                  </a:solidFill>
                  <a:latin typeface="Arial"/>
                  <a:ea typeface="Arial"/>
                  <a:cs typeface="Arial"/>
                  <a:sym typeface="Arial"/>
                </a:rPr>
                <a:t>RTT</a:t>
              </a:r>
              <a:r>
                <a:rPr lang="en-US" sz="1000" b="0" i="0" u="none" strike="noStrike" cap="none">
                  <a:solidFill>
                    <a:srgbClr val="000000"/>
                  </a:solidFill>
                  <a:latin typeface="Arial"/>
                  <a:ea typeface="Arial"/>
                  <a:cs typeface="Arial"/>
                  <a:sym typeface="Arial"/>
                </a:rPr>
                <a:t> </a:t>
              </a:r>
              <a:endParaRPr sz="2400" b="0" i="0" u="none" strike="noStrike" cap="none">
                <a:solidFill>
                  <a:srgbClr val="000000"/>
                </a:solidFill>
                <a:latin typeface="Times New Roman"/>
                <a:ea typeface="Times New Roman"/>
                <a:cs typeface="Times New Roman"/>
                <a:sym typeface="Times New Roman"/>
              </a:endParaRPr>
            </a:p>
          </p:txBody>
        </p:sp>
        <p:cxnSp>
          <p:nvCxnSpPr>
            <p:cNvPr id="4452" name="Google Shape;4452;p71"/>
            <p:cNvCxnSpPr/>
            <p:nvPr/>
          </p:nvCxnSpPr>
          <p:spPr>
            <a:xfrm>
              <a:off x="4870450" y="3469030"/>
              <a:ext cx="11112" cy="811213"/>
            </a:xfrm>
            <a:prstGeom prst="straightConnector1">
              <a:avLst/>
            </a:prstGeom>
            <a:noFill/>
            <a:ln w="9525" cap="flat" cmpd="sng">
              <a:solidFill>
                <a:srgbClr val="000000"/>
              </a:solidFill>
              <a:prstDash val="solid"/>
              <a:round/>
              <a:headEnd type="none" w="med" len="med"/>
              <a:tailEnd type="triangle" w="med" len="med"/>
            </a:ln>
          </p:spPr>
        </p:cxnSp>
        <p:cxnSp>
          <p:nvCxnSpPr>
            <p:cNvPr id="4453" name="Google Shape;4453;p71"/>
            <p:cNvCxnSpPr/>
            <p:nvPr/>
          </p:nvCxnSpPr>
          <p:spPr>
            <a:xfrm rot="10800000" flipH="1">
              <a:off x="4875212" y="2451443"/>
              <a:ext cx="3175" cy="768350"/>
            </a:xfrm>
            <a:prstGeom prst="straightConnector1">
              <a:avLst/>
            </a:prstGeom>
            <a:noFill/>
            <a:ln w="9525" cap="flat" cmpd="sng">
              <a:solidFill>
                <a:srgbClr val="000000"/>
              </a:solidFill>
              <a:prstDash val="solid"/>
              <a:round/>
              <a:headEnd type="none" w="med" len="med"/>
              <a:tailEnd type="triangle" w="med" len="med"/>
            </a:ln>
          </p:spPr>
        </p:cxnSp>
        <p:sp>
          <p:nvSpPr>
            <p:cNvPr id="4454" name="Google Shape;4454;p71"/>
            <p:cNvSpPr/>
            <p:nvPr/>
          </p:nvSpPr>
          <p:spPr>
            <a:xfrm>
              <a:off x="4421124" y="2436876"/>
              <a:ext cx="77724" cy="1860804"/>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4455" name="Google Shape;4455;p71"/>
          <p:cNvGrpSpPr/>
          <p:nvPr/>
        </p:nvGrpSpPr>
        <p:grpSpPr>
          <a:xfrm>
            <a:off x="5737741" y="1941782"/>
            <a:ext cx="847725" cy="336550"/>
            <a:chOff x="4199398" y="2143737"/>
            <a:chExt cx="847725" cy="336550"/>
          </a:xfrm>
        </p:grpSpPr>
        <p:sp>
          <p:nvSpPr>
            <p:cNvPr id="4456" name="Google Shape;4456;p71"/>
            <p:cNvSpPr txBox="1"/>
            <p:nvPr/>
          </p:nvSpPr>
          <p:spPr>
            <a:xfrm>
              <a:off x="4199398" y="2143737"/>
              <a:ext cx="847725" cy="3365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0000"/>
                </a:buClr>
                <a:buSzPts val="1600"/>
                <a:buFont typeface="Arial"/>
                <a:buNone/>
              </a:pPr>
              <a:r>
                <a:rPr lang="en-US" sz="1600" b="0" i="0" u="none" strike="noStrike" cap="none">
                  <a:solidFill>
                    <a:srgbClr val="CC0000"/>
                  </a:solidFill>
                  <a:latin typeface="Arial"/>
                  <a:ea typeface="Arial"/>
                  <a:cs typeface="Arial"/>
                  <a:sym typeface="Arial"/>
                </a:rPr>
                <a:t>L/R</a:t>
              </a:r>
              <a:endParaRPr sz="2400" b="0" i="0" u="none" strike="noStrike" cap="none">
                <a:solidFill>
                  <a:srgbClr val="000000"/>
                </a:solidFill>
                <a:latin typeface="Times New Roman"/>
                <a:ea typeface="Times New Roman"/>
                <a:cs typeface="Times New Roman"/>
                <a:sym typeface="Times New Roman"/>
              </a:endParaRPr>
            </a:p>
          </p:txBody>
        </p:sp>
        <p:sp>
          <p:nvSpPr>
            <p:cNvPr id="4457" name="Google Shape;4457;p71"/>
            <p:cNvSpPr/>
            <p:nvPr/>
          </p:nvSpPr>
          <p:spPr>
            <a:xfrm>
              <a:off x="4418854" y="2180844"/>
              <a:ext cx="85344" cy="246888"/>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4458" name="Google Shape;4458;p71"/>
          <p:cNvSpPr txBox="1"/>
          <p:nvPr/>
        </p:nvSpPr>
        <p:spPr>
          <a:xfrm>
            <a:off x="4175012" y="2314737"/>
            <a:ext cx="109517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 L / R</a:t>
            </a:r>
            <a:endParaRPr/>
          </a:p>
        </p:txBody>
      </p:sp>
      <p:grpSp>
        <p:nvGrpSpPr>
          <p:cNvPr id="4459" name="Google Shape;4459;p71"/>
          <p:cNvGrpSpPr/>
          <p:nvPr/>
        </p:nvGrpSpPr>
        <p:grpSpPr>
          <a:xfrm>
            <a:off x="3156251" y="2947504"/>
            <a:ext cx="1781653" cy="1463020"/>
            <a:chOff x="1660939" y="3934767"/>
            <a:chExt cx="1781653" cy="1463020"/>
          </a:xfrm>
        </p:grpSpPr>
        <p:sp>
          <p:nvSpPr>
            <p:cNvPr id="4460" name="Google Shape;4460;p71"/>
            <p:cNvSpPr txBox="1"/>
            <p:nvPr/>
          </p:nvSpPr>
          <p:spPr>
            <a:xfrm>
              <a:off x="1673639" y="4856490"/>
              <a:ext cx="364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a:t>
              </a:r>
              <a:endParaRPr/>
            </a:p>
          </p:txBody>
        </p:sp>
        <p:sp>
          <p:nvSpPr>
            <p:cNvPr id="4461" name="Google Shape;4461;p71"/>
            <p:cNvSpPr txBox="1"/>
            <p:nvPr/>
          </p:nvSpPr>
          <p:spPr>
            <a:xfrm>
              <a:off x="2070100" y="4874567"/>
              <a:ext cx="137249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0.00027</a:t>
              </a:r>
              <a:endParaRPr/>
            </a:p>
          </p:txBody>
        </p:sp>
        <p:grpSp>
          <p:nvGrpSpPr>
            <p:cNvPr id="4462" name="Google Shape;4462;p71"/>
            <p:cNvGrpSpPr/>
            <p:nvPr/>
          </p:nvGrpSpPr>
          <p:grpSpPr>
            <a:xfrm>
              <a:off x="1660939" y="3934767"/>
              <a:ext cx="1473628" cy="868065"/>
              <a:chOff x="1660939" y="3795067"/>
              <a:chExt cx="1473628" cy="868065"/>
            </a:xfrm>
          </p:grpSpPr>
          <p:sp>
            <p:nvSpPr>
              <p:cNvPr id="4463" name="Google Shape;4463;p71"/>
              <p:cNvSpPr txBox="1"/>
              <p:nvPr/>
            </p:nvSpPr>
            <p:spPr>
              <a:xfrm>
                <a:off x="1660939" y="3952557"/>
                <a:ext cx="364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a:t>
                </a:r>
                <a:endParaRPr/>
              </a:p>
            </p:txBody>
          </p:sp>
          <p:grpSp>
            <p:nvGrpSpPr>
              <p:cNvPr id="4464" name="Google Shape;4464;p71"/>
              <p:cNvGrpSpPr/>
              <p:nvPr/>
            </p:nvGrpSpPr>
            <p:grpSpPr>
              <a:xfrm>
                <a:off x="2095500" y="3795067"/>
                <a:ext cx="1039067" cy="868065"/>
                <a:chOff x="2032000" y="3795067"/>
                <a:chExt cx="1039067" cy="868065"/>
              </a:xfrm>
            </p:grpSpPr>
            <p:sp>
              <p:nvSpPr>
                <p:cNvPr id="4465" name="Google Shape;4465;p71"/>
                <p:cNvSpPr txBox="1"/>
                <p:nvPr/>
              </p:nvSpPr>
              <p:spPr>
                <a:xfrm>
                  <a:off x="2146300" y="3795067"/>
                  <a:ext cx="72808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.008</a:t>
                  </a:r>
                  <a:endParaRPr/>
                </a:p>
              </p:txBody>
            </p:sp>
            <p:sp>
              <p:nvSpPr>
                <p:cNvPr id="4466" name="Google Shape;4466;p71"/>
                <p:cNvSpPr txBox="1"/>
                <p:nvPr/>
              </p:nvSpPr>
              <p:spPr>
                <a:xfrm>
                  <a:off x="2032000" y="4201467"/>
                  <a:ext cx="103906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30.008</a:t>
                  </a:r>
                  <a:endParaRPr/>
                </a:p>
              </p:txBody>
            </p:sp>
            <p:cxnSp>
              <p:nvCxnSpPr>
                <p:cNvPr id="4467" name="Google Shape;4467;p71"/>
                <p:cNvCxnSpPr/>
                <p:nvPr/>
              </p:nvCxnSpPr>
              <p:spPr>
                <a:xfrm>
                  <a:off x="2120900" y="4239567"/>
                  <a:ext cx="825500" cy="0"/>
                </a:xfrm>
                <a:prstGeom prst="straightConnector1">
                  <a:avLst/>
                </a:prstGeom>
                <a:noFill/>
                <a:ln w="19050" cap="flat" cmpd="sng">
                  <a:solidFill>
                    <a:schemeClr val="dk1"/>
                  </a:solidFill>
                  <a:prstDash val="solid"/>
                  <a:miter lim="800000"/>
                  <a:headEnd type="none" w="sm" len="sm"/>
                  <a:tailEnd type="none" w="sm" len="sm"/>
                </a:ln>
              </p:spPr>
            </p:cxnSp>
          </p:grpSp>
        </p:grpSp>
      </p:grpSp>
      <p:sp>
        <p:nvSpPr>
          <p:cNvPr id="4468" name="Google Shape;4468;p71"/>
          <p:cNvSpPr/>
          <p:nvPr/>
        </p:nvSpPr>
        <p:spPr>
          <a:xfrm>
            <a:off x="5728597" y="1978889"/>
            <a:ext cx="85344" cy="246888"/>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69" name="Google Shape;4469;p71"/>
          <p:cNvSpPr txBox="1"/>
          <p:nvPr/>
        </p:nvSpPr>
        <p:spPr>
          <a:xfrm>
            <a:off x="1219200" y="5055243"/>
            <a:ext cx="10194664" cy="1231106"/>
          </a:xfrm>
          <a:prstGeom prst="rect">
            <a:avLst/>
          </a:prstGeom>
          <a:noFill/>
          <a:ln>
            <a:noFill/>
          </a:ln>
        </p:spPr>
        <p:txBody>
          <a:bodyPr spcFirstLastPara="1" wrap="square" lIns="91425" tIns="45700" rIns="91425" bIns="45700" anchor="t" anchorCtr="0">
            <a:spAutoFit/>
          </a:bodyPr>
          <a:lstStyle/>
          <a:p>
            <a:pPr marL="287338" marR="0" lvl="0" indent="-287338" algn="l" rtl="0">
              <a:lnSpc>
                <a:spcPct val="100000"/>
              </a:lnSpc>
              <a:spcBef>
                <a:spcPts val="0"/>
              </a:spcBef>
              <a:spcAft>
                <a:spcPts val="0"/>
              </a:spcAft>
              <a:buClr>
                <a:srgbClr val="0013A3"/>
              </a:buClr>
              <a:buSzPts val="2800"/>
              <a:buFont typeface="Noto Sans Symbols"/>
              <a:buChar char="▪"/>
            </a:pPr>
            <a:r>
              <a:rPr lang="en-US" sz="2800" b="0" i="0" u="none" strike="noStrike" cap="none">
                <a:solidFill>
                  <a:srgbClr val="000000"/>
                </a:solidFill>
                <a:latin typeface="Calibri"/>
                <a:ea typeface="Calibri"/>
                <a:cs typeface="Calibri"/>
                <a:sym typeface="Calibri"/>
              </a:rPr>
              <a:t>rdt 3.0 protocol performance stinks!</a:t>
            </a:r>
            <a:endParaRPr/>
          </a:p>
          <a:p>
            <a:pPr marL="287338" marR="0" lvl="0" indent="-287338" algn="l" rtl="0">
              <a:lnSpc>
                <a:spcPct val="100000"/>
              </a:lnSpc>
              <a:spcBef>
                <a:spcPts val="0"/>
              </a:spcBef>
              <a:spcAft>
                <a:spcPts val="0"/>
              </a:spcAft>
              <a:buClr>
                <a:srgbClr val="0013A3"/>
              </a:buClr>
              <a:buSzPts val="2800"/>
              <a:buFont typeface="Noto Sans Symbols"/>
              <a:buChar char="▪"/>
            </a:pPr>
            <a:r>
              <a:rPr lang="en-US" sz="2800" b="0" i="0" u="none" strike="noStrike" cap="none">
                <a:solidFill>
                  <a:srgbClr val="000000"/>
                </a:solidFill>
                <a:latin typeface="Calibri"/>
                <a:ea typeface="Calibri"/>
                <a:cs typeface="Calibri"/>
                <a:sym typeface="Calibri"/>
              </a:rPr>
              <a:t>Protocol limits performance of underlying infrastructure (channel)</a:t>
            </a:r>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70" name="Google Shape;4470;p7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4"/>
                                        </p:tgtEl>
                                        <p:attrNameLst>
                                          <p:attrName>style.visibility</p:attrName>
                                        </p:attrNameLst>
                                      </p:cBhvr>
                                      <p:to>
                                        <p:strVal val="visible"/>
                                      </p:to>
                                    </p:set>
                                    <p:animEffect transition="in" filter="fade">
                                      <p:cBhvr>
                                        <p:cTn id="7" dur="500"/>
                                        <p:tgtEl>
                                          <p:spTgt spid="44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8"/>
                                        </p:tgtEl>
                                        <p:attrNameLst>
                                          <p:attrName>style.visibility</p:attrName>
                                        </p:attrNameLst>
                                      </p:cBhvr>
                                      <p:to>
                                        <p:strVal val="visible"/>
                                      </p:to>
                                    </p:set>
                                    <p:animEffect transition="in" filter="fade">
                                      <p:cBhvr>
                                        <p:cTn id="12" dur="500"/>
                                        <p:tgtEl>
                                          <p:spTgt spid="4448"/>
                                        </p:tgtEl>
                                      </p:cBhvr>
                                    </p:animEffect>
                                  </p:childTnLst>
                                </p:cTn>
                              </p:par>
                              <p:par>
                                <p:cTn id="13" presetID="10" presetClass="entr" presetSubtype="0" fill="hold" nodeType="withEffect">
                                  <p:stCondLst>
                                    <p:cond delay="0"/>
                                  </p:stCondLst>
                                  <p:childTnLst>
                                    <p:set>
                                      <p:cBhvr>
                                        <p:cTn id="14" dur="1" fill="hold">
                                          <p:stCondLst>
                                            <p:cond delay="0"/>
                                          </p:stCondLst>
                                        </p:cTn>
                                        <p:tgtEl>
                                          <p:spTgt spid="4450"/>
                                        </p:tgtEl>
                                        <p:attrNameLst>
                                          <p:attrName>style.visibility</p:attrName>
                                        </p:attrNameLst>
                                      </p:cBhvr>
                                      <p:to>
                                        <p:strVal val="visible"/>
                                      </p:to>
                                    </p:set>
                                    <p:animEffect transition="in" filter="fade">
                                      <p:cBhvr>
                                        <p:cTn id="15" dur="500"/>
                                        <p:tgtEl>
                                          <p:spTgt spid="44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455"/>
                                        </p:tgtEl>
                                        <p:attrNameLst>
                                          <p:attrName>style.visibility</p:attrName>
                                        </p:attrNameLst>
                                      </p:cBhvr>
                                      <p:to>
                                        <p:strVal val="visible"/>
                                      </p:to>
                                    </p:set>
                                    <p:animEffect transition="in" filter="fade">
                                      <p:cBhvr>
                                        <p:cTn id="20" dur="500"/>
                                        <p:tgtEl>
                                          <p:spTgt spid="4455"/>
                                        </p:tgtEl>
                                      </p:cBhvr>
                                    </p:animEffect>
                                  </p:childTnLst>
                                </p:cTn>
                              </p:par>
                              <p:par>
                                <p:cTn id="21" presetID="10" presetClass="entr" presetSubtype="0" fill="hold" nodeType="withEffect">
                                  <p:stCondLst>
                                    <p:cond delay="0"/>
                                  </p:stCondLst>
                                  <p:childTnLst>
                                    <p:set>
                                      <p:cBhvr>
                                        <p:cTn id="22" dur="1" fill="hold">
                                          <p:stCondLst>
                                            <p:cond delay="0"/>
                                          </p:stCondLst>
                                        </p:cTn>
                                        <p:tgtEl>
                                          <p:spTgt spid="4458"/>
                                        </p:tgtEl>
                                        <p:attrNameLst>
                                          <p:attrName>style.visibility</p:attrName>
                                        </p:attrNameLst>
                                      </p:cBhvr>
                                      <p:to>
                                        <p:strVal val="visible"/>
                                      </p:to>
                                    </p:set>
                                    <p:animEffect transition="in" filter="fade">
                                      <p:cBhvr>
                                        <p:cTn id="23" dur="500"/>
                                        <p:tgtEl>
                                          <p:spTgt spid="44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447"/>
                                        </p:tgtEl>
                                        <p:attrNameLst>
                                          <p:attrName>style.visibility</p:attrName>
                                        </p:attrNameLst>
                                      </p:cBhvr>
                                      <p:to>
                                        <p:strVal val="visible"/>
                                      </p:to>
                                    </p:set>
                                    <p:animEffect transition="in" filter="fade">
                                      <p:cBhvr>
                                        <p:cTn id="28" dur="500"/>
                                        <p:tgtEl>
                                          <p:spTgt spid="4447"/>
                                        </p:tgtEl>
                                      </p:cBhvr>
                                    </p:animEffect>
                                  </p:childTnLst>
                                </p:cTn>
                              </p:par>
                              <p:par>
                                <p:cTn id="29" presetID="10" presetClass="entr" presetSubtype="0" fill="hold" nodeType="withEffect">
                                  <p:stCondLst>
                                    <p:cond delay="0"/>
                                  </p:stCondLst>
                                  <p:childTnLst>
                                    <p:set>
                                      <p:cBhvr>
                                        <p:cTn id="30" dur="1" fill="hold">
                                          <p:stCondLst>
                                            <p:cond delay="0"/>
                                          </p:stCondLst>
                                        </p:cTn>
                                        <p:tgtEl>
                                          <p:spTgt spid="4468"/>
                                        </p:tgtEl>
                                        <p:attrNameLst>
                                          <p:attrName>style.visibility</p:attrName>
                                        </p:attrNameLst>
                                      </p:cBhvr>
                                      <p:to>
                                        <p:strVal val="visible"/>
                                      </p:to>
                                    </p:set>
                                    <p:animEffect transition="in" filter="fade">
                                      <p:cBhvr>
                                        <p:cTn id="31" dur="500"/>
                                        <p:tgtEl>
                                          <p:spTgt spid="4468"/>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449"/>
                                        </p:tgtEl>
                                        <p:attrNameLst>
                                          <p:attrName>style.visibility</p:attrName>
                                        </p:attrNameLst>
                                      </p:cBhvr>
                                      <p:to>
                                        <p:strVal val="visible"/>
                                      </p:to>
                                    </p:set>
                                    <p:animEffect transition="in" filter="fade">
                                      <p:cBhvr>
                                        <p:cTn id="35" dur="500"/>
                                        <p:tgtEl>
                                          <p:spTgt spid="44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459"/>
                                        </p:tgtEl>
                                        <p:attrNameLst>
                                          <p:attrName>style.visibility</p:attrName>
                                        </p:attrNameLst>
                                      </p:cBhvr>
                                      <p:to>
                                        <p:strVal val="visible"/>
                                      </p:to>
                                    </p:set>
                                    <p:animEffect transition="in" filter="fade">
                                      <p:cBhvr>
                                        <p:cTn id="40" dur="500"/>
                                        <p:tgtEl>
                                          <p:spTgt spid="445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469"/>
                                        </p:tgtEl>
                                        <p:attrNameLst>
                                          <p:attrName>style.visibility</p:attrName>
                                        </p:attrNameLst>
                                      </p:cBhvr>
                                      <p:to>
                                        <p:strVal val="visible"/>
                                      </p:to>
                                    </p:set>
                                    <p:animEffect transition="in" filter="fade">
                                      <p:cBhvr>
                                        <p:cTn id="45" dur="500"/>
                                        <p:tgtEl>
                                          <p:spTgt spid="4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72"/>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rdt3.0: pipelined protocols operation</a:t>
            </a:r>
            <a:endParaRPr sz="4400"/>
          </a:p>
        </p:txBody>
      </p:sp>
      <p:sp>
        <p:nvSpPr>
          <p:cNvPr id="4477" name="Google Shape;4477;p72"/>
          <p:cNvSpPr txBox="1"/>
          <p:nvPr/>
        </p:nvSpPr>
        <p:spPr>
          <a:xfrm>
            <a:off x="722556" y="1312877"/>
            <a:ext cx="10988826" cy="2033185"/>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CC0000"/>
                </a:solidFill>
                <a:latin typeface="Calibri"/>
                <a:ea typeface="Calibri"/>
                <a:cs typeface="Calibri"/>
                <a:sym typeface="Calibri"/>
              </a:rPr>
              <a:t>pipelining:</a:t>
            </a:r>
            <a:r>
              <a:rPr lang="en-US" sz="2800" b="0" i="0" u="none" strike="noStrike" cap="none">
                <a:solidFill>
                  <a:srgbClr val="000000"/>
                </a:solidFill>
                <a:latin typeface="Calibri"/>
                <a:ea typeface="Calibri"/>
                <a:cs typeface="Calibri"/>
                <a:sym typeface="Calibri"/>
              </a:rPr>
              <a:t> sender allows multiple, “in-flight”, yet-to-be-acknowledged packets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range of sequence numbers must be increased</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buffering at sender and/or receiver</a:t>
            </a:r>
            <a:endParaRPr/>
          </a:p>
        </p:txBody>
      </p:sp>
      <p:grpSp>
        <p:nvGrpSpPr>
          <p:cNvPr id="4478" name="Google Shape;4478;p72"/>
          <p:cNvGrpSpPr/>
          <p:nvPr/>
        </p:nvGrpSpPr>
        <p:grpSpPr>
          <a:xfrm>
            <a:off x="2916237" y="2993267"/>
            <a:ext cx="6359525" cy="2370138"/>
            <a:chOff x="1673403" y="3019025"/>
            <a:chExt cx="6359525" cy="2370138"/>
          </a:xfrm>
        </p:grpSpPr>
        <p:pic>
          <p:nvPicPr>
            <p:cNvPr id="4479" name="Google Shape;4479;p72" descr="rdt_pipelined1"/>
            <p:cNvPicPr preferRelativeResize="0"/>
            <p:nvPr/>
          </p:nvPicPr>
          <p:blipFill rotWithShape="1">
            <a:blip r:embed="rId3">
              <a:alphaModFix/>
            </a:blip>
            <a:srcRect/>
            <a:stretch/>
          </p:blipFill>
          <p:spPr>
            <a:xfrm>
              <a:off x="1927403" y="3019025"/>
              <a:ext cx="6105525" cy="2370138"/>
            </a:xfrm>
            <a:prstGeom prst="rect">
              <a:avLst/>
            </a:prstGeom>
            <a:noFill/>
            <a:ln>
              <a:noFill/>
            </a:ln>
          </p:spPr>
        </p:pic>
        <p:grpSp>
          <p:nvGrpSpPr>
            <p:cNvPr id="4480" name="Google Shape;4480;p72"/>
            <p:cNvGrpSpPr/>
            <p:nvPr/>
          </p:nvGrpSpPr>
          <p:grpSpPr>
            <a:xfrm>
              <a:off x="1673403" y="3696888"/>
              <a:ext cx="469900" cy="465137"/>
              <a:chOff x="881" y="2283"/>
              <a:chExt cx="296" cy="293"/>
            </a:xfrm>
          </p:grpSpPr>
          <p:sp>
            <p:nvSpPr>
              <p:cNvPr id="4481" name="Google Shape;4481;p72"/>
              <p:cNvSpPr/>
              <p:nvPr/>
            </p:nvSpPr>
            <p:spPr>
              <a:xfrm>
                <a:off x="1026" y="2283"/>
                <a:ext cx="122" cy="265"/>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4482" name="Google Shape;4482;p72"/>
              <p:cNvGrpSpPr/>
              <p:nvPr/>
            </p:nvGrpSpPr>
            <p:grpSpPr>
              <a:xfrm flipH="1">
                <a:off x="881" y="2283"/>
                <a:ext cx="296" cy="293"/>
                <a:chOff x="2839" y="3501"/>
                <a:chExt cx="755" cy="803"/>
              </a:xfrm>
            </p:grpSpPr>
            <p:pic>
              <p:nvPicPr>
                <p:cNvPr id="4483" name="Google Shape;4483;p72" descr="desktop_computer_stylized_medium"/>
                <p:cNvPicPr preferRelativeResize="0"/>
                <p:nvPr/>
              </p:nvPicPr>
              <p:blipFill rotWithShape="1">
                <a:blip r:embed="rId4">
                  <a:alphaModFix/>
                </a:blip>
                <a:srcRect/>
                <a:stretch/>
              </p:blipFill>
              <p:spPr>
                <a:xfrm>
                  <a:off x="2839" y="3501"/>
                  <a:ext cx="755" cy="803"/>
                </a:xfrm>
                <a:prstGeom prst="rect">
                  <a:avLst/>
                </a:prstGeom>
                <a:noFill/>
                <a:ln>
                  <a:noFill/>
                </a:ln>
              </p:spPr>
            </p:pic>
            <p:sp>
              <p:nvSpPr>
                <p:cNvPr id="4484" name="Google Shape;4484;p7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sp>
          <p:nvSpPr>
            <p:cNvPr id="4485" name="Google Shape;4485;p72"/>
            <p:cNvSpPr/>
            <p:nvPr/>
          </p:nvSpPr>
          <p:spPr>
            <a:xfrm>
              <a:off x="7613828" y="3709588"/>
              <a:ext cx="185737" cy="431800"/>
            </a:xfrm>
            <a:custGeom>
              <a:avLst/>
              <a:gdLst/>
              <a:ahLst/>
              <a:cxnLst/>
              <a:rect l="l" t="t" r="r" b="b"/>
              <a:pathLst>
                <a:path w="117" h="272" extrusionOk="0">
                  <a:moveTo>
                    <a:pt x="6" y="6"/>
                  </a:moveTo>
                  <a:lnTo>
                    <a:pt x="3" y="77"/>
                  </a:lnTo>
                  <a:lnTo>
                    <a:pt x="59" y="120"/>
                  </a:lnTo>
                  <a:lnTo>
                    <a:pt x="0" y="146"/>
                  </a:lnTo>
                  <a:lnTo>
                    <a:pt x="3" y="270"/>
                  </a:lnTo>
                  <a:lnTo>
                    <a:pt x="117" y="272"/>
                  </a:lnTo>
                  <a:lnTo>
                    <a:pt x="114" y="0"/>
                  </a:lnTo>
                  <a:lnTo>
                    <a:pt x="6" y="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486" name="Google Shape;4486;p72"/>
            <p:cNvGrpSpPr/>
            <p:nvPr/>
          </p:nvGrpSpPr>
          <p:grpSpPr>
            <a:xfrm>
              <a:off x="4784903" y="3714350"/>
              <a:ext cx="469900" cy="465138"/>
              <a:chOff x="881" y="2283"/>
              <a:chExt cx="296" cy="293"/>
            </a:xfrm>
          </p:grpSpPr>
          <p:sp>
            <p:nvSpPr>
              <p:cNvPr id="4487" name="Google Shape;4487;p72"/>
              <p:cNvSpPr/>
              <p:nvPr/>
            </p:nvSpPr>
            <p:spPr>
              <a:xfrm>
                <a:off x="1026" y="2283"/>
                <a:ext cx="122" cy="265"/>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4488" name="Google Shape;4488;p72"/>
              <p:cNvGrpSpPr/>
              <p:nvPr/>
            </p:nvGrpSpPr>
            <p:grpSpPr>
              <a:xfrm flipH="1">
                <a:off x="881" y="2283"/>
                <a:ext cx="296" cy="293"/>
                <a:chOff x="2839" y="3501"/>
                <a:chExt cx="755" cy="803"/>
              </a:xfrm>
            </p:grpSpPr>
            <p:pic>
              <p:nvPicPr>
                <p:cNvPr id="4489" name="Google Shape;4489;p72" descr="desktop_computer_stylized_medium"/>
                <p:cNvPicPr preferRelativeResize="0"/>
                <p:nvPr/>
              </p:nvPicPr>
              <p:blipFill rotWithShape="1">
                <a:blip r:embed="rId4">
                  <a:alphaModFix/>
                </a:blip>
                <a:srcRect/>
                <a:stretch/>
              </p:blipFill>
              <p:spPr>
                <a:xfrm>
                  <a:off x="2839" y="3501"/>
                  <a:ext cx="755" cy="803"/>
                </a:xfrm>
                <a:prstGeom prst="rect">
                  <a:avLst/>
                </a:prstGeom>
                <a:noFill/>
                <a:ln>
                  <a:noFill/>
                </a:ln>
              </p:spPr>
            </p:pic>
            <p:sp>
              <p:nvSpPr>
                <p:cNvPr id="4490" name="Google Shape;4490;p7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grpSp>
          <p:nvGrpSpPr>
            <p:cNvPr id="4491" name="Google Shape;4491;p72"/>
            <p:cNvGrpSpPr/>
            <p:nvPr/>
          </p:nvGrpSpPr>
          <p:grpSpPr>
            <a:xfrm>
              <a:off x="4493546" y="3633388"/>
              <a:ext cx="223838" cy="501650"/>
              <a:chOff x="4140" y="429"/>
              <a:chExt cx="1425" cy="2396"/>
            </a:xfrm>
          </p:grpSpPr>
          <p:sp>
            <p:nvSpPr>
              <p:cNvPr id="4492" name="Google Shape;4492;p7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93" name="Google Shape;4493;p72"/>
              <p:cNvSpPr/>
              <p:nvPr/>
            </p:nvSpPr>
            <p:spPr>
              <a:xfrm>
                <a:off x="4211" y="429"/>
                <a:ext cx="1041" cy="2282"/>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494" name="Google Shape;4494;p7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95" name="Google Shape;4495;p7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96" name="Google Shape;4496;p72"/>
              <p:cNvSpPr/>
              <p:nvPr/>
            </p:nvSpPr>
            <p:spPr>
              <a:xfrm>
                <a:off x="4211" y="694"/>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4497" name="Google Shape;4497;p72"/>
              <p:cNvGrpSpPr/>
              <p:nvPr/>
            </p:nvGrpSpPr>
            <p:grpSpPr>
              <a:xfrm>
                <a:off x="4747" y="671"/>
                <a:ext cx="586" cy="144"/>
                <a:chOff x="611" y="2571"/>
                <a:chExt cx="731" cy="138"/>
              </a:xfrm>
            </p:grpSpPr>
            <p:sp>
              <p:nvSpPr>
                <p:cNvPr id="4498" name="Google Shape;4498;p72"/>
                <p:cNvSpPr/>
                <p:nvPr/>
              </p:nvSpPr>
              <p:spPr>
                <a:xfrm>
                  <a:off x="611" y="2571"/>
                  <a:ext cx="731"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499" name="Google Shape;4499;p72"/>
                <p:cNvSpPr/>
                <p:nvPr/>
              </p:nvSpPr>
              <p:spPr>
                <a:xfrm>
                  <a:off x="623" y="2586"/>
                  <a:ext cx="706"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sp>
            <p:nvSpPr>
              <p:cNvPr id="4500" name="Google Shape;4500;p72"/>
              <p:cNvSpPr/>
              <p:nvPr/>
            </p:nvSpPr>
            <p:spPr>
              <a:xfrm>
                <a:off x="4221" y="1020"/>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4501" name="Google Shape;4501;p72"/>
              <p:cNvGrpSpPr/>
              <p:nvPr/>
            </p:nvGrpSpPr>
            <p:grpSpPr>
              <a:xfrm>
                <a:off x="4746" y="998"/>
                <a:ext cx="586" cy="129"/>
                <a:chOff x="613" y="2572"/>
                <a:chExt cx="731" cy="134"/>
              </a:xfrm>
            </p:grpSpPr>
            <p:sp>
              <p:nvSpPr>
                <p:cNvPr id="4502" name="Google Shape;4502;p72"/>
                <p:cNvSpPr/>
                <p:nvPr/>
              </p:nvSpPr>
              <p:spPr>
                <a:xfrm>
                  <a:off x="613" y="2572"/>
                  <a:ext cx="731"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03" name="Google Shape;4503;p72"/>
                <p:cNvSpPr/>
                <p:nvPr/>
              </p:nvSpPr>
              <p:spPr>
                <a:xfrm>
                  <a:off x="626" y="2588"/>
                  <a:ext cx="706"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sp>
            <p:nvSpPr>
              <p:cNvPr id="4504" name="Google Shape;4504;p72"/>
              <p:cNvSpPr/>
              <p:nvPr/>
            </p:nvSpPr>
            <p:spPr>
              <a:xfrm>
                <a:off x="4221" y="1362"/>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05" name="Google Shape;4505;p72"/>
              <p:cNvSpPr/>
              <p:nvPr/>
            </p:nvSpPr>
            <p:spPr>
              <a:xfrm>
                <a:off x="4231" y="1657"/>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4506" name="Google Shape;4506;p72"/>
              <p:cNvGrpSpPr/>
              <p:nvPr/>
            </p:nvGrpSpPr>
            <p:grpSpPr>
              <a:xfrm>
                <a:off x="4737" y="1627"/>
                <a:ext cx="576" cy="152"/>
                <a:chOff x="616" y="2568"/>
                <a:chExt cx="718" cy="140"/>
              </a:xfrm>
            </p:grpSpPr>
            <p:sp>
              <p:nvSpPr>
                <p:cNvPr id="4507" name="Google Shape;4507;p72"/>
                <p:cNvSpPr/>
                <p:nvPr/>
              </p:nvSpPr>
              <p:spPr>
                <a:xfrm>
                  <a:off x="616" y="2568"/>
                  <a:ext cx="718"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08" name="Google Shape;4508;p72"/>
                <p:cNvSpPr/>
                <p:nvPr/>
              </p:nvSpPr>
              <p:spPr>
                <a:xfrm>
                  <a:off x="628" y="2582"/>
                  <a:ext cx="692" cy="11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sp>
            <p:nvSpPr>
              <p:cNvPr id="4509" name="Google Shape;4509;p7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510" name="Google Shape;4510;p72"/>
              <p:cNvGrpSpPr/>
              <p:nvPr/>
            </p:nvGrpSpPr>
            <p:grpSpPr>
              <a:xfrm>
                <a:off x="4737" y="1324"/>
                <a:ext cx="586" cy="144"/>
                <a:chOff x="611" y="2565"/>
                <a:chExt cx="730" cy="144"/>
              </a:xfrm>
            </p:grpSpPr>
            <p:sp>
              <p:nvSpPr>
                <p:cNvPr id="4511" name="Google Shape;4511;p72"/>
                <p:cNvSpPr/>
                <p:nvPr/>
              </p:nvSpPr>
              <p:spPr>
                <a:xfrm>
                  <a:off x="611" y="2565"/>
                  <a:ext cx="730"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12" name="Google Shape;4512;p72"/>
                <p:cNvSpPr/>
                <p:nvPr/>
              </p:nvSpPr>
              <p:spPr>
                <a:xfrm>
                  <a:off x="623" y="2580"/>
                  <a:ext cx="705"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sp>
            <p:nvSpPr>
              <p:cNvPr id="4513" name="Google Shape;4513;p72"/>
              <p:cNvSpPr/>
              <p:nvPr/>
            </p:nvSpPr>
            <p:spPr>
              <a:xfrm>
                <a:off x="5252" y="429"/>
                <a:ext cx="71" cy="2290"/>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14" name="Google Shape;4514;p7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15" name="Google Shape;4515;p7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16" name="Google Shape;4516;p72"/>
              <p:cNvSpPr/>
              <p:nvPr/>
            </p:nvSpPr>
            <p:spPr>
              <a:xfrm>
                <a:off x="5514" y="2613"/>
                <a:ext cx="51" cy="91"/>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17" name="Google Shape;4517;p7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18" name="Google Shape;4518;p72"/>
              <p:cNvSpPr/>
              <p:nvPr/>
            </p:nvSpPr>
            <p:spPr>
              <a:xfrm>
                <a:off x="4140" y="2681"/>
                <a:ext cx="1203" cy="144"/>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19" name="Google Shape;4519;p72"/>
              <p:cNvSpPr/>
              <p:nvPr/>
            </p:nvSpPr>
            <p:spPr>
              <a:xfrm>
                <a:off x="4211" y="2711"/>
                <a:ext cx="1061" cy="83"/>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20" name="Google Shape;4520;p72"/>
              <p:cNvSpPr/>
              <p:nvPr/>
            </p:nvSpPr>
            <p:spPr>
              <a:xfrm>
                <a:off x="4312" y="2385"/>
                <a:ext cx="152"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21" name="Google Shape;4521;p72"/>
              <p:cNvSpPr/>
              <p:nvPr/>
            </p:nvSpPr>
            <p:spPr>
              <a:xfrm>
                <a:off x="4484" y="2385"/>
                <a:ext cx="162"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4522" name="Google Shape;4522;p72"/>
              <p:cNvSpPr/>
              <p:nvPr/>
            </p:nvSpPr>
            <p:spPr>
              <a:xfrm>
                <a:off x="4666" y="2378"/>
                <a:ext cx="152"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23" name="Google Shape;4523;p72"/>
              <p:cNvSpPr/>
              <p:nvPr/>
            </p:nvSpPr>
            <p:spPr>
              <a:xfrm>
                <a:off x="5060" y="1832"/>
                <a:ext cx="91" cy="766"/>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grpSp>
          <p:nvGrpSpPr>
            <p:cNvPr id="4524" name="Google Shape;4524;p72"/>
            <p:cNvGrpSpPr/>
            <p:nvPr/>
          </p:nvGrpSpPr>
          <p:grpSpPr>
            <a:xfrm>
              <a:off x="7659865" y="3576238"/>
              <a:ext cx="223838" cy="501650"/>
              <a:chOff x="4140" y="429"/>
              <a:chExt cx="1425" cy="2396"/>
            </a:xfrm>
          </p:grpSpPr>
          <p:sp>
            <p:nvSpPr>
              <p:cNvPr id="4525" name="Google Shape;4525;p7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26" name="Google Shape;4526;p72"/>
              <p:cNvSpPr/>
              <p:nvPr/>
            </p:nvSpPr>
            <p:spPr>
              <a:xfrm>
                <a:off x="4211" y="429"/>
                <a:ext cx="1041" cy="2282"/>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27" name="Google Shape;4527;p7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28" name="Google Shape;4528;p7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29" name="Google Shape;4529;p72"/>
              <p:cNvSpPr/>
              <p:nvPr/>
            </p:nvSpPr>
            <p:spPr>
              <a:xfrm>
                <a:off x="4211" y="694"/>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4530" name="Google Shape;4530;p72"/>
              <p:cNvGrpSpPr/>
              <p:nvPr/>
            </p:nvGrpSpPr>
            <p:grpSpPr>
              <a:xfrm>
                <a:off x="4747" y="671"/>
                <a:ext cx="586" cy="144"/>
                <a:chOff x="611" y="2571"/>
                <a:chExt cx="731" cy="138"/>
              </a:xfrm>
            </p:grpSpPr>
            <p:sp>
              <p:nvSpPr>
                <p:cNvPr id="4531" name="Google Shape;4531;p72"/>
                <p:cNvSpPr/>
                <p:nvPr/>
              </p:nvSpPr>
              <p:spPr>
                <a:xfrm>
                  <a:off x="611" y="2571"/>
                  <a:ext cx="731"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32" name="Google Shape;4532;p72"/>
                <p:cNvSpPr/>
                <p:nvPr/>
              </p:nvSpPr>
              <p:spPr>
                <a:xfrm>
                  <a:off x="623" y="2586"/>
                  <a:ext cx="706"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sp>
            <p:nvSpPr>
              <p:cNvPr id="4533" name="Google Shape;4533;p72"/>
              <p:cNvSpPr/>
              <p:nvPr/>
            </p:nvSpPr>
            <p:spPr>
              <a:xfrm>
                <a:off x="4221" y="1020"/>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4534" name="Google Shape;4534;p72"/>
              <p:cNvGrpSpPr/>
              <p:nvPr/>
            </p:nvGrpSpPr>
            <p:grpSpPr>
              <a:xfrm>
                <a:off x="4746" y="998"/>
                <a:ext cx="586" cy="129"/>
                <a:chOff x="613" y="2572"/>
                <a:chExt cx="731" cy="134"/>
              </a:xfrm>
            </p:grpSpPr>
            <p:sp>
              <p:nvSpPr>
                <p:cNvPr id="4535" name="Google Shape;4535;p72"/>
                <p:cNvSpPr/>
                <p:nvPr/>
              </p:nvSpPr>
              <p:spPr>
                <a:xfrm>
                  <a:off x="613" y="2572"/>
                  <a:ext cx="731"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36" name="Google Shape;4536;p72"/>
                <p:cNvSpPr/>
                <p:nvPr/>
              </p:nvSpPr>
              <p:spPr>
                <a:xfrm>
                  <a:off x="626" y="2588"/>
                  <a:ext cx="706"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sp>
            <p:nvSpPr>
              <p:cNvPr id="4537" name="Google Shape;4537;p72"/>
              <p:cNvSpPr/>
              <p:nvPr/>
            </p:nvSpPr>
            <p:spPr>
              <a:xfrm>
                <a:off x="4221" y="1362"/>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38" name="Google Shape;4538;p72"/>
              <p:cNvSpPr/>
              <p:nvPr/>
            </p:nvSpPr>
            <p:spPr>
              <a:xfrm>
                <a:off x="4231" y="1657"/>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4539" name="Google Shape;4539;p72"/>
              <p:cNvGrpSpPr/>
              <p:nvPr/>
            </p:nvGrpSpPr>
            <p:grpSpPr>
              <a:xfrm>
                <a:off x="4737" y="1627"/>
                <a:ext cx="576" cy="152"/>
                <a:chOff x="616" y="2568"/>
                <a:chExt cx="718" cy="140"/>
              </a:xfrm>
            </p:grpSpPr>
            <p:sp>
              <p:nvSpPr>
                <p:cNvPr id="4540" name="Google Shape;4540;p72"/>
                <p:cNvSpPr/>
                <p:nvPr/>
              </p:nvSpPr>
              <p:spPr>
                <a:xfrm>
                  <a:off x="616" y="2568"/>
                  <a:ext cx="718"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41" name="Google Shape;4541;p72"/>
                <p:cNvSpPr/>
                <p:nvPr/>
              </p:nvSpPr>
              <p:spPr>
                <a:xfrm>
                  <a:off x="628" y="2582"/>
                  <a:ext cx="692" cy="11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sp>
            <p:nvSpPr>
              <p:cNvPr id="4542" name="Google Shape;4542;p7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543" name="Google Shape;4543;p72"/>
              <p:cNvGrpSpPr/>
              <p:nvPr/>
            </p:nvGrpSpPr>
            <p:grpSpPr>
              <a:xfrm>
                <a:off x="4737" y="1324"/>
                <a:ext cx="586" cy="144"/>
                <a:chOff x="611" y="2565"/>
                <a:chExt cx="730" cy="144"/>
              </a:xfrm>
            </p:grpSpPr>
            <p:sp>
              <p:nvSpPr>
                <p:cNvPr id="4544" name="Google Shape;4544;p72"/>
                <p:cNvSpPr/>
                <p:nvPr/>
              </p:nvSpPr>
              <p:spPr>
                <a:xfrm>
                  <a:off x="611" y="2565"/>
                  <a:ext cx="730"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45" name="Google Shape;4545;p72"/>
                <p:cNvSpPr/>
                <p:nvPr/>
              </p:nvSpPr>
              <p:spPr>
                <a:xfrm>
                  <a:off x="623" y="2580"/>
                  <a:ext cx="705"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sp>
            <p:nvSpPr>
              <p:cNvPr id="4546" name="Google Shape;4546;p72"/>
              <p:cNvSpPr/>
              <p:nvPr/>
            </p:nvSpPr>
            <p:spPr>
              <a:xfrm>
                <a:off x="5252" y="429"/>
                <a:ext cx="71" cy="2290"/>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47" name="Google Shape;4547;p7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48" name="Google Shape;4548;p7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49" name="Google Shape;4549;p72"/>
              <p:cNvSpPr/>
              <p:nvPr/>
            </p:nvSpPr>
            <p:spPr>
              <a:xfrm>
                <a:off x="5514" y="2613"/>
                <a:ext cx="51" cy="91"/>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50" name="Google Shape;4550;p7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51" name="Google Shape;4551;p72"/>
              <p:cNvSpPr/>
              <p:nvPr/>
            </p:nvSpPr>
            <p:spPr>
              <a:xfrm>
                <a:off x="4140" y="2681"/>
                <a:ext cx="1203" cy="144"/>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52" name="Google Shape;4552;p72"/>
              <p:cNvSpPr/>
              <p:nvPr/>
            </p:nvSpPr>
            <p:spPr>
              <a:xfrm>
                <a:off x="4211" y="2711"/>
                <a:ext cx="1061" cy="83"/>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53" name="Google Shape;4553;p72"/>
              <p:cNvSpPr/>
              <p:nvPr/>
            </p:nvSpPr>
            <p:spPr>
              <a:xfrm>
                <a:off x="4312" y="2385"/>
                <a:ext cx="152"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54" name="Google Shape;4554;p72"/>
              <p:cNvSpPr/>
              <p:nvPr/>
            </p:nvSpPr>
            <p:spPr>
              <a:xfrm>
                <a:off x="4484" y="2385"/>
                <a:ext cx="162"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4555" name="Google Shape;4555;p72"/>
              <p:cNvSpPr/>
              <p:nvPr/>
            </p:nvSpPr>
            <p:spPr>
              <a:xfrm>
                <a:off x="4666" y="2378"/>
                <a:ext cx="152"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556" name="Google Shape;4556;p72"/>
              <p:cNvSpPr/>
              <p:nvPr/>
            </p:nvSpPr>
            <p:spPr>
              <a:xfrm>
                <a:off x="5060" y="1832"/>
                <a:ext cx="91" cy="766"/>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grpSp>
      <p:sp>
        <p:nvSpPr>
          <p:cNvPr id="4557" name="Google Shape;4557;p72"/>
          <p:cNvSpPr/>
          <p:nvPr/>
        </p:nvSpPr>
        <p:spPr>
          <a:xfrm>
            <a:off x="6069496" y="2941983"/>
            <a:ext cx="3750365" cy="2491408"/>
          </a:xfrm>
          <a:custGeom>
            <a:avLst/>
            <a:gdLst/>
            <a:ahLst/>
            <a:cxnLst/>
            <a:rect l="l" t="t" r="r" b="b"/>
            <a:pathLst>
              <a:path w="3750365" h="2491408" extrusionOk="0">
                <a:moveTo>
                  <a:pt x="331304" y="0"/>
                </a:moveTo>
                <a:lnTo>
                  <a:pt x="0" y="861391"/>
                </a:lnTo>
                <a:lnTo>
                  <a:pt x="13252" y="1378226"/>
                </a:lnTo>
                <a:lnTo>
                  <a:pt x="26504" y="2491408"/>
                </a:lnTo>
                <a:lnTo>
                  <a:pt x="3750365" y="2451652"/>
                </a:lnTo>
                <a:lnTo>
                  <a:pt x="3723861" y="79513"/>
                </a:lnTo>
                <a:lnTo>
                  <a:pt x="331304"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58" name="Google Shape;4558;p7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67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57"/>
                                        </p:tgtEl>
                                      </p:cBhvr>
                                    </p:animEffect>
                                    <p:set>
                                      <p:cBhvr>
                                        <p:cTn id="7" dur="1" fill="hold">
                                          <p:stCondLst>
                                            <p:cond delay="500"/>
                                          </p:stCondLst>
                                        </p:cTn>
                                        <p:tgtEl>
                                          <p:spTgt spid="45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563"/>
        <p:cNvGrpSpPr/>
        <p:nvPr/>
      </p:nvGrpSpPr>
      <p:grpSpPr>
        <a:xfrm>
          <a:off x="0" y="0"/>
          <a:ext cx="0" cy="0"/>
          <a:chOff x="0" y="0"/>
          <a:chExt cx="0" cy="0"/>
        </a:xfrm>
      </p:grpSpPr>
      <p:sp>
        <p:nvSpPr>
          <p:cNvPr id="4564" name="Google Shape;4564;p7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Pipelining: increased utilization</a:t>
            </a:r>
            <a:endParaRPr sz="4400"/>
          </a:p>
        </p:txBody>
      </p:sp>
      <p:grpSp>
        <p:nvGrpSpPr>
          <p:cNvPr id="4565" name="Google Shape;4565;p73"/>
          <p:cNvGrpSpPr/>
          <p:nvPr/>
        </p:nvGrpSpPr>
        <p:grpSpPr>
          <a:xfrm>
            <a:off x="1436915" y="1417186"/>
            <a:ext cx="9144000" cy="3759200"/>
            <a:chOff x="1436915" y="1417186"/>
            <a:chExt cx="9144000" cy="3759200"/>
          </a:xfrm>
        </p:grpSpPr>
        <p:grpSp>
          <p:nvGrpSpPr>
            <p:cNvPr id="4566" name="Google Shape;4566;p73"/>
            <p:cNvGrpSpPr/>
            <p:nvPr/>
          </p:nvGrpSpPr>
          <p:grpSpPr>
            <a:xfrm>
              <a:off x="1436915" y="1744211"/>
              <a:ext cx="5265738" cy="3432175"/>
              <a:chOff x="1436915" y="1744211"/>
              <a:chExt cx="5265738" cy="3432175"/>
            </a:xfrm>
          </p:grpSpPr>
          <p:sp>
            <p:nvSpPr>
              <p:cNvPr id="4567" name="Google Shape;4567;p73"/>
              <p:cNvSpPr txBox="1"/>
              <p:nvPr/>
            </p:nvSpPr>
            <p:spPr>
              <a:xfrm>
                <a:off x="1436915" y="1760086"/>
                <a:ext cx="3086100" cy="354013"/>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first packet bit transmitted, t = 0</a:t>
                </a:r>
                <a:endParaRPr sz="1600" b="0" i="0" u="none" strike="noStrike" cap="none">
                  <a:solidFill>
                    <a:srgbClr val="000000"/>
                  </a:solidFill>
                  <a:latin typeface="Times New Roman"/>
                  <a:ea typeface="Times New Roman"/>
                  <a:cs typeface="Times New Roman"/>
                  <a:sym typeface="Times New Roman"/>
                </a:endParaRPr>
              </a:p>
            </p:txBody>
          </p:sp>
          <p:cxnSp>
            <p:nvCxnSpPr>
              <p:cNvPr id="4568" name="Google Shape;4568;p73"/>
              <p:cNvCxnSpPr/>
              <p:nvPr/>
            </p:nvCxnSpPr>
            <p:spPr>
              <a:xfrm>
                <a:off x="4599215" y="1744211"/>
                <a:ext cx="20638" cy="3284538"/>
              </a:xfrm>
              <a:prstGeom prst="straightConnector1">
                <a:avLst/>
              </a:prstGeom>
              <a:noFill/>
              <a:ln w="9525" cap="flat" cmpd="sng">
                <a:solidFill>
                  <a:srgbClr val="000000"/>
                </a:solidFill>
                <a:prstDash val="solid"/>
                <a:round/>
                <a:headEnd type="none" w="med" len="med"/>
                <a:tailEnd type="triangle" w="med" len="med"/>
              </a:ln>
            </p:spPr>
          </p:cxnSp>
          <p:cxnSp>
            <p:nvCxnSpPr>
              <p:cNvPr id="4569" name="Google Shape;4569;p73"/>
              <p:cNvCxnSpPr/>
              <p:nvPr/>
            </p:nvCxnSpPr>
            <p:spPr>
              <a:xfrm>
                <a:off x="6680428" y="1756911"/>
                <a:ext cx="22225" cy="3351213"/>
              </a:xfrm>
              <a:prstGeom prst="straightConnector1">
                <a:avLst/>
              </a:prstGeom>
              <a:noFill/>
              <a:ln w="9525" cap="flat" cmpd="sng">
                <a:solidFill>
                  <a:srgbClr val="000000"/>
                </a:solidFill>
                <a:prstDash val="solid"/>
                <a:round/>
                <a:headEnd type="none" w="med" len="med"/>
                <a:tailEnd type="triangle" w="med" len="med"/>
              </a:ln>
            </p:spPr>
          </p:cxnSp>
          <p:grpSp>
            <p:nvGrpSpPr>
              <p:cNvPr id="4570" name="Google Shape;4570;p73"/>
              <p:cNvGrpSpPr/>
              <p:nvPr/>
            </p:nvGrpSpPr>
            <p:grpSpPr>
              <a:xfrm>
                <a:off x="4480153" y="4081011"/>
                <a:ext cx="1466850" cy="608013"/>
                <a:chOff x="12502" y="21425"/>
                <a:chExt cx="3400" cy="1025"/>
              </a:xfrm>
            </p:grpSpPr>
            <p:cxnSp>
              <p:nvCxnSpPr>
                <p:cNvPr id="4571" name="Google Shape;4571;p73"/>
                <p:cNvCxnSpPr/>
                <p:nvPr/>
              </p:nvCxnSpPr>
              <p:spPr>
                <a:xfrm flipH="1">
                  <a:off x="12502" y="21425"/>
                  <a:ext cx="288" cy="2"/>
                </a:xfrm>
                <a:prstGeom prst="straightConnector1">
                  <a:avLst/>
                </a:prstGeom>
                <a:noFill/>
                <a:ln w="9525" cap="flat" cmpd="sng">
                  <a:solidFill>
                    <a:srgbClr val="000000"/>
                  </a:solidFill>
                  <a:prstDash val="solid"/>
                  <a:round/>
                  <a:headEnd type="none" w="med" len="med"/>
                  <a:tailEnd type="none" w="med" len="med"/>
                </a:ln>
              </p:spPr>
            </p:cxnSp>
            <p:sp>
              <p:nvSpPr>
                <p:cNvPr id="4572" name="Google Shape;4572;p73"/>
                <p:cNvSpPr/>
                <p:nvPr/>
              </p:nvSpPr>
              <p:spPr>
                <a:xfrm>
                  <a:off x="12827" y="21438"/>
                  <a:ext cx="3075" cy="987"/>
                </a:xfrm>
                <a:custGeom>
                  <a:avLst/>
                  <a:gdLst/>
                  <a:ahLst/>
                  <a:cxnLst/>
                  <a:rect l="l" t="t" r="r" b="b"/>
                  <a:pathLst>
                    <a:path w="1845" h="592" extrusionOk="0">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4573" name="Google Shape;4573;p73"/>
                <p:cNvGrpSpPr/>
                <p:nvPr/>
              </p:nvGrpSpPr>
              <p:grpSpPr>
                <a:xfrm>
                  <a:off x="12815" y="21425"/>
                  <a:ext cx="2776" cy="913"/>
                  <a:chOff x="12315" y="13225"/>
                  <a:chExt cx="2775" cy="913"/>
                </a:xfrm>
              </p:grpSpPr>
              <p:cxnSp>
                <p:nvCxnSpPr>
                  <p:cNvPr id="4574" name="Google Shape;4574;p73"/>
                  <p:cNvCxnSpPr/>
                  <p:nvPr/>
                </p:nvCxnSpPr>
                <p:spPr>
                  <a:xfrm>
                    <a:off x="12315" y="13225"/>
                    <a:ext cx="1587" cy="513"/>
                  </a:xfrm>
                  <a:prstGeom prst="straightConnector1">
                    <a:avLst/>
                  </a:prstGeom>
                  <a:noFill/>
                  <a:ln w="9525" cap="flat" cmpd="sng">
                    <a:solidFill>
                      <a:srgbClr val="000000"/>
                    </a:solidFill>
                    <a:prstDash val="solid"/>
                    <a:round/>
                    <a:headEnd type="none" w="med" len="med"/>
                    <a:tailEnd type="none" w="med" len="med"/>
                  </a:ln>
                </p:spPr>
              </p:cxnSp>
              <p:cxnSp>
                <p:nvCxnSpPr>
                  <p:cNvPr id="4575" name="Google Shape;4575;p73"/>
                  <p:cNvCxnSpPr/>
                  <p:nvPr/>
                </p:nvCxnSpPr>
                <p:spPr>
                  <a:xfrm>
                    <a:off x="13915" y="13737"/>
                    <a:ext cx="1175" cy="401"/>
                  </a:xfrm>
                  <a:prstGeom prst="straightConnector1">
                    <a:avLst/>
                  </a:prstGeom>
                  <a:noFill/>
                  <a:ln w="9525" cap="flat" cmpd="sng">
                    <a:solidFill>
                      <a:srgbClr val="000000"/>
                    </a:solidFill>
                    <a:prstDash val="dot"/>
                    <a:round/>
                    <a:headEnd type="none" w="med" len="med"/>
                    <a:tailEnd type="none" w="med" len="med"/>
                  </a:ln>
                </p:spPr>
              </p:cxnSp>
            </p:grpSp>
            <p:cxnSp>
              <p:nvCxnSpPr>
                <p:cNvPr id="4576" name="Google Shape;4576;p73"/>
                <p:cNvCxnSpPr/>
                <p:nvPr/>
              </p:nvCxnSpPr>
              <p:spPr>
                <a:xfrm>
                  <a:off x="12815" y="21837"/>
                  <a:ext cx="687" cy="213"/>
                </a:xfrm>
                <a:prstGeom prst="straightConnector1">
                  <a:avLst/>
                </a:prstGeom>
                <a:noFill/>
                <a:ln w="9525" cap="flat" cmpd="sng">
                  <a:solidFill>
                    <a:srgbClr val="000000"/>
                  </a:solidFill>
                  <a:prstDash val="solid"/>
                  <a:round/>
                  <a:headEnd type="none" w="med" len="med"/>
                  <a:tailEnd type="none" w="med" len="med"/>
                </a:ln>
              </p:spPr>
            </p:cxnSp>
            <p:cxnSp>
              <p:nvCxnSpPr>
                <p:cNvPr id="4577" name="Google Shape;4577;p73"/>
                <p:cNvCxnSpPr/>
                <p:nvPr/>
              </p:nvCxnSpPr>
              <p:spPr>
                <a:xfrm>
                  <a:off x="13515" y="22048"/>
                  <a:ext cx="1175" cy="402"/>
                </a:xfrm>
                <a:prstGeom prst="straightConnector1">
                  <a:avLst/>
                </a:prstGeom>
                <a:noFill/>
                <a:ln w="9525" cap="flat" cmpd="sng">
                  <a:solidFill>
                    <a:srgbClr val="000000"/>
                  </a:solidFill>
                  <a:prstDash val="dot"/>
                  <a:round/>
                  <a:headEnd type="none" w="med" len="med"/>
                  <a:tailEnd type="none" w="med" len="med"/>
                </a:ln>
              </p:spPr>
            </p:cxnSp>
          </p:grpSp>
          <p:grpSp>
            <p:nvGrpSpPr>
              <p:cNvPr id="4578" name="Google Shape;4578;p73"/>
              <p:cNvGrpSpPr/>
              <p:nvPr/>
            </p:nvGrpSpPr>
            <p:grpSpPr>
              <a:xfrm>
                <a:off x="4469040" y="4319136"/>
                <a:ext cx="1466850" cy="606425"/>
                <a:chOff x="12502" y="21425"/>
                <a:chExt cx="3400" cy="1025"/>
              </a:xfrm>
            </p:grpSpPr>
            <p:cxnSp>
              <p:nvCxnSpPr>
                <p:cNvPr id="4579" name="Google Shape;4579;p73"/>
                <p:cNvCxnSpPr/>
                <p:nvPr/>
              </p:nvCxnSpPr>
              <p:spPr>
                <a:xfrm flipH="1">
                  <a:off x="12502" y="21425"/>
                  <a:ext cx="288" cy="2"/>
                </a:xfrm>
                <a:prstGeom prst="straightConnector1">
                  <a:avLst/>
                </a:prstGeom>
                <a:noFill/>
                <a:ln w="9525" cap="flat" cmpd="sng">
                  <a:solidFill>
                    <a:srgbClr val="000000"/>
                  </a:solidFill>
                  <a:prstDash val="solid"/>
                  <a:round/>
                  <a:headEnd type="none" w="med" len="med"/>
                  <a:tailEnd type="none" w="med" len="med"/>
                </a:ln>
              </p:spPr>
            </p:cxnSp>
            <p:sp>
              <p:nvSpPr>
                <p:cNvPr id="4580" name="Google Shape;4580;p73"/>
                <p:cNvSpPr/>
                <p:nvPr/>
              </p:nvSpPr>
              <p:spPr>
                <a:xfrm>
                  <a:off x="12827" y="21438"/>
                  <a:ext cx="3075" cy="987"/>
                </a:xfrm>
                <a:custGeom>
                  <a:avLst/>
                  <a:gdLst/>
                  <a:ahLst/>
                  <a:cxnLst/>
                  <a:rect l="l" t="t" r="r" b="b"/>
                  <a:pathLst>
                    <a:path w="1845" h="592" extrusionOk="0">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4581" name="Google Shape;4581;p73"/>
                <p:cNvGrpSpPr/>
                <p:nvPr/>
              </p:nvGrpSpPr>
              <p:grpSpPr>
                <a:xfrm>
                  <a:off x="12815" y="21425"/>
                  <a:ext cx="2776" cy="913"/>
                  <a:chOff x="12315" y="13225"/>
                  <a:chExt cx="2775" cy="913"/>
                </a:xfrm>
              </p:grpSpPr>
              <p:cxnSp>
                <p:nvCxnSpPr>
                  <p:cNvPr id="4582" name="Google Shape;4582;p73"/>
                  <p:cNvCxnSpPr/>
                  <p:nvPr/>
                </p:nvCxnSpPr>
                <p:spPr>
                  <a:xfrm>
                    <a:off x="12315" y="13225"/>
                    <a:ext cx="1587" cy="513"/>
                  </a:xfrm>
                  <a:prstGeom prst="straightConnector1">
                    <a:avLst/>
                  </a:prstGeom>
                  <a:noFill/>
                  <a:ln w="9525" cap="flat" cmpd="sng">
                    <a:solidFill>
                      <a:srgbClr val="000000"/>
                    </a:solidFill>
                    <a:prstDash val="solid"/>
                    <a:round/>
                    <a:headEnd type="none" w="med" len="med"/>
                    <a:tailEnd type="none" w="med" len="med"/>
                  </a:ln>
                </p:spPr>
              </p:cxnSp>
              <p:cxnSp>
                <p:nvCxnSpPr>
                  <p:cNvPr id="4583" name="Google Shape;4583;p73"/>
                  <p:cNvCxnSpPr/>
                  <p:nvPr/>
                </p:nvCxnSpPr>
                <p:spPr>
                  <a:xfrm>
                    <a:off x="13915" y="13737"/>
                    <a:ext cx="1175" cy="401"/>
                  </a:xfrm>
                  <a:prstGeom prst="straightConnector1">
                    <a:avLst/>
                  </a:prstGeom>
                  <a:noFill/>
                  <a:ln w="9525" cap="flat" cmpd="sng">
                    <a:solidFill>
                      <a:srgbClr val="000000"/>
                    </a:solidFill>
                    <a:prstDash val="dot"/>
                    <a:round/>
                    <a:headEnd type="none" w="med" len="med"/>
                    <a:tailEnd type="none" w="med" len="med"/>
                  </a:ln>
                </p:spPr>
              </p:cxnSp>
            </p:grpSp>
            <p:cxnSp>
              <p:nvCxnSpPr>
                <p:cNvPr id="4584" name="Google Shape;4584;p73"/>
                <p:cNvCxnSpPr/>
                <p:nvPr/>
              </p:nvCxnSpPr>
              <p:spPr>
                <a:xfrm>
                  <a:off x="12815" y="21837"/>
                  <a:ext cx="687" cy="213"/>
                </a:xfrm>
                <a:prstGeom prst="straightConnector1">
                  <a:avLst/>
                </a:prstGeom>
                <a:noFill/>
                <a:ln w="9525" cap="flat" cmpd="sng">
                  <a:solidFill>
                    <a:srgbClr val="000000"/>
                  </a:solidFill>
                  <a:prstDash val="solid"/>
                  <a:round/>
                  <a:headEnd type="none" w="med" len="med"/>
                  <a:tailEnd type="none" w="med" len="med"/>
                </a:ln>
              </p:spPr>
            </p:cxnSp>
            <p:cxnSp>
              <p:nvCxnSpPr>
                <p:cNvPr id="4585" name="Google Shape;4585;p73"/>
                <p:cNvCxnSpPr/>
                <p:nvPr/>
              </p:nvCxnSpPr>
              <p:spPr>
                <a:xfrm>
                  <a:off x="13515" y="22048"/>
                  <a:ext cx="1175" cy="402"/>
                </a:xfrm>
                <a:prstGeom prst="straightConnector1">
                  <a:avLst/>
                </a:prstGeom>
                <a:noFill/>
                <a:ln w="9525" cap="flat" cmpd="sng">
                  <a:solidFill>
                    <a:srgbClr val="000000"/>
                  </a:solidFill>
                  <a:prstDash val="dot"/>
                  <a:round/>
                  <a:headEnd type="none" w="med" len="med"/>
                  <a:tailEnd type="none" w="med" len="med"/>
                </a:ln>
              </p:spPr>
            </p:cxnSp>
          </p:grpSp>
          <p:grpSp>
            <p:nvGrpSpPr>
              <p:cNvPr id="4586" name="Google Shape;4586;p73"/>
              <p:cNvGrpSpPr/>
              <p:nvPr/>
            </p:nvGrpSpPr>
            <p:grpSpPr>
              <a:xfrm>
                <a:off x="4480153" y="4569961"/>
                <a:ext cx="1466850" cy="606425"/>
                <a:chOff x="12502" y="21425"/>
                <a:chExt cx="3400" cy="1025"/>
              </a:xfrm>
            </p:grpSpPr>
            <p:cxnSp>
              <p:nvCxnSpPr>
                <p:cNvPr id="4587" name="Google Shape;4587;p73"/>
                <p:cNvCxnSpPr/>
                <p:nvPr/>
              </p:nvCxnSpPr>
              <p:spPr>
                <a:xfrm flipH="1">
                  <a:off x="12502" y="21425"/>
                  <a:ext cx="288" cy="2"/>
                </a:xfrm>
                <a:prstGeom prst="straightConnector1">
                  <a:avLst/>
                </a:prstGeom>
                <a:noFill/>
                <a:ln w="9525" cap="flat" cmpd="sng">
                  <a:solidFill>
                    <a:srgbClr val="000000"/>
                  </a:solidFill>
                  <a:prstDash val="solid"/>
                  <a:round/>
                  <a:headEnd type="none" w="med" len="med"/>
                  <a:tailEnd type="none" w="med" len="med"/>
                </a:ln>
              </p:spPr>
            </p:cxnSp>
            <p:sp>
              <p:nvSpPr>
                <p:cNvPr id="4588" name="Google Shape;4588;p73"/>
                <p:cNvSpPr/>
                <p:nvPr/>
              </p:nvSpPr>
              <p:spPr>
                <a:xfrm>
                  <a:off x="12827" y="21438"/>
                  <a:ext cx="3075" cy="987"/>
                </a:xfrm>
                <a:custGeom>
                  <a:avLst/>
                  <a:gdLst/>
                  <a:ahLst/>
                  <a:cxnLst/>
                  <a:rect l="l" t="t" r="r" b="b"/>
                  <a:pathLst>
                    <a:path w="1845" h="592" extrusionOk="0">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4589" name="Google Shape;4589;p73"/>
                <p:cNvGrpSpPr/>
                <p:nvPr/>
              </p:nvGrpSpPr>
              <p:grpSpPr>
                <a:xfrm>
                  <a:off x="12815" y="21425"/>
                  <a:ext cx="2776" cy="913"/>
                  <a:chOff x="12315" y="13225"/>
                  <a:chExt cx="2775" cy="913"/>
                </a:xfrm>
              </p:grpSpPr>
              <p:cxnSp>
                <p:nvCxnSpPr>
                  <p:cNvPr id="4590" name="Google Shape;4590;p73"/>
                  <p:cNvCxnSpPr/>
                  <p:nvPr/>
                </p:nvCxnSpPr>
                <p:spPr>
                  <a:xfrm>
                    <a:off x="12315" y="13225"/>
                    <a:ext cx="1587" cy="513"/>
                  </a:xfrm>
                  <a:prstGeom prst="straightConnector1">
                    <a:avLst/>
                  </a:prstGeom>
                  <a:noFill/>
                  <a:ln w="9525" cap="flat" cmpd="sng">
                    <a:solidFill>
                      <a:srgbClr val="000000"/>
                    </a:solidFill>
                    <a:prstDash val="solid"/>
                    <a:round/>
                    <a:headEnd type="none" w="med" len="med"/>
                    <a:tailEnd type="none" w="med" len="med"/>
                  </a:ln>
                </p:spPr>
              </p:cxnSp>
              <p:cxnSp>
                <p:nvCxnSpPr>
                  <p:cNvPr id="4591" name="Google Shape;4591;p73"/>
                  <p:cNvCxnSpPr/>
                  <p:nvPr/>
                </p:nvCxnSpPr>
                <p:spPr>
                  <a:xfrm>
                    <a:off x="13915" y="13737"/>
                    <a:ext cx="1175" cy="401"/>
                  </a:xfrm>
                  <a:prstGeom prst="straightConnector1">
                    <a:avLst/>
                  </a:prstGeom>
                  <a:noFill/>
                  <a:ln w="9525" cap="flat" cmpd="sng">
                    <a:solidFill>
                      <a:srgbClr val="000000"/>
                    </a:solidFill>
                    <a:prstDash val="dot"/>
                    <a:round/>
                    <a:headEnd type="none" w="med" len="med"/>
                    <a:tailEnd type="none" w="med" len="med"/>
                  </a:ln>
                </p:spPr>
              </p:cxnSp>
            </p:grpSp>
            <p:cxnSp>
              <p:nvCxnSpPr>
                <p:cNvPr id="4592" name="Google Shape;4592;p73"/>
                <p:cNvCxnSpPr/>
                <p:nvPr/>
              </p:nvCxnSpPr>
              <p:spPr>
                <a:xfrm>
                  <a:off x="12815" y="21837"/>
                  <a:ext cx="687" cy="213"/>
                </a:xfrm>
                <a:prstGeom prst="straightConnector1">
                  <a:avLst/>
                </a:prstGeom>
                <a:noFill/>
                <a:ln w="9525" cap="flat" cmpd="sng">
                  <a:solidFill>
                    <a:srgbClr val="000000"/>
                  </a:solidFill>
                  <a:prstDash val="solid"/>
                  <a:round/>
                  <a:headEnd type="none" w="med" len="med"/>
                  <a:tailEnd type="none" w="med" len="med"/>
                </a:ln>
              </p:spPr>
            </p:cxnSp>
            <p:cxnSp>
              <p:nvCxnSpPr>
                <p:cNvPr id="4593" name="Google Shape;4593;p73"/>
                <p:cNvCxnSpPr/>
                <p:nvPr/>
              </p:nvCxnSpPr>
              <p:spPr>
                <a:xfrm>
                  <a:off x="13515" y="22048"/>
                  <a:ext cx="1175" cy="402"/>
                </a:xfrm>
                <a:prstGeom prst="straightConnector1">
                  <a:avLst/>
                </a:prstGeom>
                <a:noFill/>
                <a:ln w="9525" cap="flat" cmpd="sng">
                  <a:solidFill>
                    <a:srgbClr val="000000"/>
                  </a:solidFill>
                  <a:prstDash val="dot"/>
                  <a:round/>
                  <a:headEnd type="none" w="med" len="med"/>
                  <a:tailEnd type="none" w="med" len="med"/>
                </a:ln>
              </p:spPr>
            </p:cxnSp>
          </p:grpSp>
          <p:cxnSp>
            <p:nvCxnSpPr>
              <p:cNvPr id="4594" name="Google Shape;4594;p73"/>
              <p:cNvCxnSpPr/>
              <p:nvPr/>
            </p:nvCxnSpPr>
            <p:spPr>
              <a:xfrm rot="10800000" flipH="1">
                <a:off x="4630965" y="3646036"/>
                <a:ext cx="2065338" cy="931863"/>
              </a:xfrm>
              <a:prstGeom prst="straightConnector1">
                <a:avLst/>
              </a:prstGeom>
              <a:noFill/>
              <a:ln w="9525" cap="flat" cmpd="sng">
                <a:solidFill>
                  <a:srgbClr val="000000"/>
                </a:solidFill>
                <a:prstDash val="solid"/>
                <a:round/>
                <a:headEnd type="none" w="med" len="med"/>
                <a:tailEnd type="none" w="med" len="med"/>
              </a:ln>
            </p:spPr>
          </p:cxnSp>
        </p:grpSp>
        <p:grpSp>
          <p:nvGrpSpPr>
            <p:cNvPr id="4595" name="Google Shape;4595;p73"/>
            <p:cNvGrpSpPr/>
            <p:nvPr/>
          </p:nvGrpSpPr>
          <p:grpSpPr>
            <a:xfrm>
              <a:off x="1782990" y="1417186"/>
              <a:ext cx="8797925" cy="2974975"/>
              <a:chOff x="1782990" y="1417186"/>
              <a:chExt cx="8797925" cy="2974975"/>
            </a:xfrm>
          </p:grpSpPr>
          <p:cxnSp>
            <p:nvCxnSpPr>
              <p:cNvPr id="4596" name="Google Shape;4596;p73"/>
              <p:cNvCxnSpPr/>
              <p:nvPr/>
            </p:nvCxnSpPr>
            <p:spPr>
              <a:xfrm>
                <a:off x="4608740" y="1966461"/>
                <a:ext cx="2082800" cy="931863"/>
              </a:xfrm>
              <a:prstGeom prst="straightConnector1">
                <a:avLst/>
              </a:prstGeom>
              <a:noFill/>
              <a:ln w="9525" cap="flat" cmpd="sng">
                <a:solidFill>
                  <a:srgbClr val="000000"/>
                </a:solidFill>
                <a:prstDash val="solid"/>
                <a:round/>
                <a:headEnd type="none" w="med" len="med"/>
                <a:tailEnd type="none" w="med" len="med"/>
              </a:ln>
            </p:spPr>
          </p:cxnSp>
          <p:sp>
            <p:nvSpPr>
              <p:cNvPr id="4597" name="Google Shape;4597;p73"/>
              <p:cNvSpPr txBox="1"/>
              <p:nvPr/>
            </p:nvSpPr>
            <p:spPr>
              <a:xfrm>
                <a:off x="4138840" y="1417186"/>
                <a:ext cx="1042988" cy="35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sender</a:t>
                </a:r>
                <a:endParaRPr sz="1600" b="0" i="0" u="none" strike="noStrike" cap="none">
                  <a:solidFill>
                    <a:srgbClr val="000000"/>
                  </a:solidFill>
                  <a:latin typeface="Times New Roman"/>
                  <a:ea typeface="Times New Roman"/>
                  <a:cs typeface="Times New Roman"/>
                  <a:sym typeface="Times New Roman"/>
                </a:endParaRPr>
              </a:p>
            </p:txBody>
          </p:sp>
          <p:sp>
            <p:nvSpPr>
              <p:cNvPr id="4598" name="Google Shape;4598;p73"/>
              <p:cNvSpPr txBox="1"/>
              <p:nvPr/>
            </p:nvSpPr>
            <p:spPr>
              <a:xfrm>
                <a:off x="6167665" y="1417186"/>
                <a:ext cx="1108075" cy="35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receiver</a:t>
                </a:r>
                <a:endParaRPr sz="1600" b="0" i="0" u="none" strike="noStrike" cap="none">
                  <a:solidFill>
                    <a:srgbClr val="000000"/>
                  </a:solidFill>
                  <a:latin typeface="Times New Roman"/>
                  <a:ea typeface="Times New Roman"/>
                  <a:cs typeface="Times New Roman"/>
                  <a:sym typeface="Times New Roman"/>
                </a:endParaRPr>
              </a:p>
            </p:txBody>
          </p:sp>
          <p:cxnSp>
            <p:nvCxnSpPr>
              <p:cNvPr id="4599" name="Google Shape;4599;p73"/>
              <p:cNvCxnSpPr/>
              <p:nvPr/>
            </p:nvCxnSpPr>
            <p:spPr>
              <a:xfrm>
                <a:off x="4619853" y="1961699"/>
                <a:ext cx="2049462" cy="3175"/>
              </a:xfrm>
              <a:prstGeom prst="straightConnector1">
                <a:avLst/>
              </a:prstGeom>
              <a:noFill/>
              <a:ln w="9525" cap="flat" cmpd="sng">
                <a:solidFill>
                  <a:srgbClr val="000000"/>
                </a:solidFill>
                <a:prstDash val="dash"/>
                <a:round/>
                <a:headEnd type="none" w="med" len="med"/>
                <a:tailEnd type="none" w="med" len="med"/>
              </a:ln>
            </p:spPr>
          </p:cxnSp>
          <p:cxnSp>
            <p:nvCxnSpPr>
              <p:cNvPr id="4600" name="Google Shape;4600;p73"/>
              <p:cNvCxnSpPr/>
              <p:nvPr/>
            </p:nvCxnSpPr>
            <p:spPr>
              <a:xfrm>
                <a:off x="4626203" y="4093711"/>
                <a:ext cx="2049462" cy="0"/>
              </a:xfrm>
              <a:prstGeom prst="straightConnector1">
                <a:avLst/>
              </a:prstGeom>
              <a:noFill/>
              <a:ln w="9525" cap="flat" cmpd="sng">
                <a:solidFill>
                  <a:srgbClr val="000000"/>
                </a:solidFill>
                <a:prstDash val="dash"/>
                <a:round/>
                <a:headEnd type="none" w="med" len="med"/>
                <a:tailEnd type="none" w="med" len="med"/>
              </a:ln>
            </p:spPr>
          </p:cxnSp>
          <p:sp>
            <p:nvSpPr>
              <p:cNvPr id="4601" name="Google Shape;4601;p73"/>
              <p:cNvSpPr/>
              <p:nvPr/>
            </p:nvSpPr>
            <p:spPr>
              <a:xfrm>
                <a:off x="4603978" y="1958524"/>
                <a:ext cx="2087562" cy="1169987"/>
              </a:xfrm>
              <a:custGeom>
                <a:avLst/>
                <a:gdLst/>
                <a:ahLst/>
                <a:cxnLst/>
                <a:rect l="l" t="t" r="r" b="b"/>
                <a:pathLst>
                  <a:path w="2902" h="1185" extrusionOk="0">
                    <a:moveTo>
                      <a:pt x="0" y="0"/>
                    </a:moveTo>
                    <a:lnTo>
                      <a:pt x="2895" y="937"/>
                    </a:lnTo>
                    <a:lnTo>
                      <a:pt x="2902" y="1185"/>
                    </a:lnTo>
                    <a:lnTo>
                      <a:pt x="0" y="247"/>
                    </a:lnTo>
                    <a:lnTo>
                      <a:pt x="0" y="0"/>
                    </a:lnTo>
                    <a:close/>
                  </a:path>
                </a:pathLst>
              </a:custGeom>
              <a:solidFill>
                <a:srgbClr val="00CC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4602" name="Google Shape;4602;p73"/>
              <p:cNvCxnSpPr/>
              <p:nvPr/>
            </p:nvCxnSpPr>
            <p:spPr>
              <a:xfrm flipH="1">
                <a:off x="4469040" y="1958524"/>
                <a:ext cx="123825" cy="3175"/>
              </a:xfrm>
              <a:prstGeom prst="straightConnector1">
                <a:avLst/>
              </a:prstGeom>
              <a:noFill/>
              <a:ln w="9525" cap="flat" cmpd="sng">
                <a:solidFill>
                  <a:srgbClr val="000000"/>
                </a:solidFill>
                <a:prstDash val="solid"/>
                <a:round/>
                <a:headEnd type="none" w="med" len="med"/>
                <a:tailEnd type="none" w="med" len="med"/>
              </a:ln>
            </p:spPr>
          </p:cxnSp>
          <p:cxnSp>
            <p:nvCxnSpPr>
              <p:cNvPr id="4603" name="Google Shape;4603;p73"/>
              <p:cNvCxnSpPr/>
              <p:nvPr/>
            </p:nvCxnSpPr>
            <p:spPr>
              <a:xfrm rot="10800000">
                <a:off x="4469040" y="2202999"/>
                <a:ext cx="123825" cy="0"/>
              </a:xfrm>
              <a:prstGeom prst="straightConnector1">
                <a:avLst/>
              </a:prstGeom>
              <a:noFill/>
              <a:ln w="9525" cap="flat" cmpd="sng">
                <a:solidFill>
                  <a:srgbClr val="000000"/>
                </a:solidFill>
                <a:prstDash val="solid"/>
                <a:round/>
                <a:headEnd type="none" w="med" len="med"/>
                <a:tailEnd type="none" w="med" len="med"/>
              </a:ln>
            </p:spPr>
          </p:cxnSp>
          <p:sp>
            <p:nvSpPr>
              <p:cNvPr id="4604" name="Google Shape;4604;p73"/>
              <p:cNvSpPr txBox="1"/>
              <p:nvPr/>
            </p:nvSpPr>
            <p:spPr>
              <a:xfrm>
                <a:off x="3687990" y="2942774"/>
                <a:ext cx="965200" cy="3397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RTT </a:t>
                </a:r>
                <a:endParaRPr sz="1600" b="0" i="0" u="none" strike="noStrike" cap="none">
                  <a:solidFill>
                    <a:srgbClr val="000000"/>
                  </a:solidFill>
                  <a:latin typeface="Times New Roman"/>
                  <a:ea typeface="Times New Roman"/>
                  <a:cs typeface="Times New Roman"/>
                  <a:sym typeface="Times New Roman"/>
                </a:endParaRPr>
              </a:p>
            </p:txBody>
          </p:sp>
          <p:cxnSp>
            <p:nvCxnSpPr>
              <p:cNvPr id="4605" name="Google Shape;4605;p73"/>
              <p:cNvCxnSpPr/>
              <p:nvPr/>
            </p:nvCxnSpPr>
            <p:spPr>
              <a:xfrm>
                <a:off x="4502378" y="3253924"/>
                <a:ext cx="9525" cy="820737"/>
              </a:xfrm>
              <a:prstGeom prst="straightConnector1">
                <a:avLst/>
              </a:prstGeom>
              <a:noFill/>
              <a:ln w="9525" cap="flat" cmpd="sng">
                <a:solidFill>
                  <a:srgbClr val="000000"/>
                </a:solidFill>
                <a:prstDash val="solid"/>
                <a:round/>
                <a:headEnd type="none" w="med" len="med"/>
                <a:tailEnd type="triangle" w="med" len="med"/>
              </a:ln>
            </p:spPr>
          </p:cxnSp>
          <p:cxnSp>
            <p:nvCxnSpPr>
              <p:cNvPr id="4606" name="Google Shape;4606;p73"/>
              <p:cNvCxnSpPr/>
              <p:nvPr/>
            </p:nvCxnSpPr>
            <p:spPr>
              <a:xfrm rot="10800000" flipH="1">
                <a:off x="4507140" y="2225224"/>
                <a:ext cx="1588" cy="776287"/>
              </a:xfrm>
              <a:prstGeom prst="straightConnector1">
                <a:avLst/>
              </a:prstGeom>
              <a:noFill/>
              <a:ln w="9525" cap="flat" cmpd="sng">
                <a:solidFill>
                  <a:srgbClr val="000000"/>
                </a:solidFill>
                <a:prstDash val="solid"/>
                <a:round/>
                <a:headEnd type="none" w="med" len="med"/>
                <a:tailEnd type="triangle" w="med" len="med"/>
              </a:ln>
            </p:spPr>
          </p:cxnSp>
          <p:sp>
            <p:nvSpPr>
              <p:cNvPr id="4607" name="Google Shape;4607;p73"/>
              <p:cNvSpPr txBox="1"/>
              <p:nvPr/>
            </p:nvSpPr>
            <p:spPr>
              <a:xfrm>
                <a:off x="1782990" y="2041074"/>
                <a:ext cx="2740025" cy="35401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last bit transmitted, t = L / R</a:t>
                </a:r>
                <a:endParaRPr sz="1600" b="0" i="0" u="none" strike="noStrike" cap="none">
                  <a:solidFill>
                    <a:srgbClr val="000000"/>
                  </a:solidFill>
                  <a:latin typeface="Times New Roman"/>
                  <a:ea typeface="Times New Roman"/>
                  <a:cs typeface="Times New Roman"/>
                  <a:sym typeface="Times New Roman"/>
                </a:endParaRPr>
              </a:p>
            </p:txBody>
          </p:sp>
          <p:cxnSp>
            <p:nvCxnSpPr>
              <p:cNvPr id="4608" name="Google Shape;4608;p73"/>
              <p:cNvCxnSpPr/>
              <p:nvPr/>
            </p:nvCxnSpPr>
            <p:spPr>
              <a:xfrm rot="10800000">
                <a:off x="6669315" y="2884036"/>
                <a:ext cx="125413" cy="0"/>
              </a:xfrm>
              <a:prstGeom prst="straightConnector1">
                <a:avLst/>
              </a:prstGeom>
              <a:noFill/>
              <a:ln w="9525" cap="flat" cmpd="sng">
                <a:solidFill>
                  <a:srgbClr val="000000"/>
                </a:solidFill>
                <a:prstDash val="solid"/>
                <a:round/>
                <a:headEnd type="none" w="med" len="med"/>
                <a:tailEnd type="none" w="med" len="med"/>
              </a:ln>
            </p:spPr>
          </p:cxnSp>
          <p:sp>
            <p:nvSpPr>
              <p:cNvPr id="4609" name="Google Shape;4609;p73"/>
              <p:cNvSpPr txBox="1"/>
              <p:nvPr/>
            </p:nvSpPr>
            <p:spPr>
              <a:xfrm>
                <a:off x="6745515" y="2706236"/>
                <a:ext cx="2641600" cy="35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first packet bit arrives</a:t>
                </a:r>
                <a:endParaRPr sz="1600" b="0" i="0" u="none" strike="noStrike" cap="none">
                  <a:solidFill>
                    <a:srgbClr val="000000"/>
                  </a:solidFill>
                  <a:latin typeface="Times New Roman"/>
                  <a:ea typeface="Times New Roman"/>
                  <a:cs typeface="Times New Roman"/>
                  <a:sym typeface="Times New Roman"/>
                </a:endParaRPr>
              </a:p>
            </p:txBody>
          </p:sp>
          <p:cxnSp>
            <p:nvCxnSpPr>
              <p:cNvPr id="4610" name="Google Shape;4610;p73"/>
              <p:cNvCxnSpPr/>
              <p:nvPr/>
            </p:nvCxnSpPr>
            <p:spPr>
              <a:xfrm>
                <a:off x="6691540" y="3134861"/>
                <a:ext cx="119063" cy="0"/>
              </a:xfrm>
              <a:prstGeom prst="straightConnector1">
                <a:avLst/>
              </a:prstGeom>
              <a:noFill/>
              <a:ln w="9525" cap="flat" cmpd="sng">
                <a:solidFill>
                  <a:srgbClr val="000000"/>
                </a:solidFill>
                <a:prstDash val="solid"/>
                <a:round/>
                <a:headEnd type="none" w="med" len="med"/>
                <a:tailEnd type="none" w="med" len="med"/>
              </a:ln>
            </p:spPr>
          </p:cxnSp>
          <p:sp>
            <p:nvSpPr>
              <p:cNvPr id="4611" name="Google Shape;4611;p73"/>
              <p:cNvSpPr txBox="1"/>
              <p:nvPr/>
            </p:nvSpPr>
            <p:spPr>
              <a:xfrm>
                <a:off x="6750278" y="2958649"/>
                <a:ext cx="3581400" cy="384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last packet bit arrives, send ACK</a:t>
                </a:r>
                <a:endParaRPr sz="1600" b="0" i="0" u="none" strike="noStrike" cap="none">
                  <a:solidFill>
                    <a:srgbClr val="000000"/>
                  </a:solidFill>
                  <a:latin typeface="Times New Roman"/>
                  <a:ea typeface="Times New Roman"/>
                  <a:cs typeface="Times New Roman"/>
                  <a:sym typeface="Times New Roman"/>
                </a:endParaRPr>
              </a:p>
            </p:txBody>
          </p:sp>
          <p:sp>
            <p:nvSpPr>
              <p:cNvPr id="4612" name="Google Shape;4612;p73"/>
              <p:cNvSpPr txBox="1"/>
              <p:nvPr/>
            </p:nvSpPr>
            <p:spPr>
              <a:xfrm>
                <a:off x="1930628" y="3750811"/>
                <a:ext cx="2635250" cy="6413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ACK arrives, send next </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packet, t = RTT + L / R</a:t>
                </a:r>
                <a:endParaRPr sz="1600" b="0" i="0" u="none" strike="noStrike" cap="none">
                  <a:solidFill>
                    <a:srgbClr val="000000"/>
                  </a:solidFill>
                  <a:latin typeface="Times New Roman"/>
                  <a:ea typeface="Times New Roman"/>
                  <a:cs typeface="Times New Roman"/>
                  <a:sym typeface="Times New Roman"/>
                </a:endParaRPr>
              </a:p>
            </p:txBody>
          </p:sp>
          <p:sp>
            <p:nvSpPr>
              <p:cNvPr id="4613" name="Google Shape;4613;p73"/>
              <p:cNvSpPr/>
              <p:nvPr/>
            </p:nvSpPr>
            <p:spPr>
              <a:xfrm>
                <a:off x="4608740" y="2210936"/>
                <a:ext cx="2087563" cy="1168400"/>
              </a:xfrm>
              <a:custGeom>
                <a:avLst/>
                <a:gdLst/>
                <a:ahLst/>
                <a:cxnLst/>
                <a:rect l="l" t="t" r="r" b="b"/>
                <a:pathLst>
                  <a:path w="2902" h="1185" extrusionOk="0">
                    <a:moveTo>
                      <a:pt x="0" y="0"/>
                    </a:moveTo>
                    <a:lnTo>
                      <a:pt x="2895" y="937"/>
                    </a:lnTo>
                    <a:lnTo>
                      <a:pt x="2902" y="1185"/>
                    </a:lnTo>
                    <a:lnTo>
                      <a:pt x="0" y="247"/>
                    </a:lnTo>
                    <a:lnTo>
                      <a:pt x="0" y="0"/>
                    </a:lnTo>
                    <a:close/>
                  </a:path>
                </a:pathLst>
              </a:custGeom>
              <a:solidFill>
                <a:srgbClr val="00CC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614" name="Google Shape;4614;p73"/>
              <p:cNvSpPr/>
              <p:nvPr/>
            </p:nvSpPr>
            <p:spPr>
              <a:xfrm>
                <a:off x="4608740" y="2461761"/>
                <a:ext cx="2087563" cy="1168400"/>
              </a:xfrm>
              <a:custGeom>
                <a:avLst/>
                <a:gdLst/>
                <a:ahLst/>
                <a:cxnLst/>
                <a:rect l="l" t="t" r="r" b="b"/>
                <a:pathLst>
                  <a:path w="2902" h="1185" extrusionOk="0">
                    <a:moveTo>
                      <a:pt x="0" y="0"/>
                    </a:moveTo>
                    <a:lnTo>
                      <a:pt x="2895" y="937"/>
                    </a:lnTo>
                    <a:lnTo>
                      <a:pt x="2902" y="1185"/>
                    </a:lnTo>
                    <a:lnTo>
                      <a:pt x="0" y="247"/>
                    </a:lnTo>
                    <a:lnTo>
                      <a:pt x="0" y="0"/>
                    </a:lnTo>
                    <a:close/>
                  </a:path>
                </a:pathLst>
              </a:custGeom>
              <a:solidFill>
                <a:srgbClr val="00CC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4615" name="Google Shape;4615;p73"/>
              <p:cNvCxnSpPr/>
              <p:nvPr/>
            </p:nvCxnSpPr>
            <p:spPr>
              <a:xfrm rot="10800000" flipH="1">
                <a:off x="4626203" y="3142799"/>
                <a:ext cx="2065337" cy="931862"/>
              </a:xfrm>
              <a:prstGeom prst="straightConnector1">
                <a:avLst/>
              </a:prstGeom>
              <a:noFill/>
              <a:ln w="9525" cap="flat" cmpd="sng">
                <a:solidFill>
                  <a:srgbClr val="000000"/>
                </a:solidFill>
                <a:prstDash val="solid"/>
                <a:round/>
                <a:headEnd type="none" w="med" len="med"/>
                <a:tailEnd type="none" w="med" len="med"/>
              </a:ln>
            </p:spPr>
          </p:cxnSp>
          <p:cxnSp>
            <p:nvCxnSpPr>
              <p:cNvPr id="4616" name="Google Shape;4616;p73"/>
              <p:cNvCxnSpPr/>
              <p:nvPr/>
            </p:nvCxnSpPr>
            <p:spPr>
              <a:xfrm rot="10800000" flipH="1">
                <a:off x="4626203" y="3393624"/>
                <a:ext cx="2065337" cy="931862"/>
              </a:xfrm>
              <a:prstGeom prst="straightConnector1">
                <a:avLst/>
              </a:prstGeom>
              <a:noFill/>
              <a:ln w="9525" cap="flat" cmpd="sng">
                <a:solidFill>
                  <a:srgbClr val="000000"/>
                </a:solidFill>
                <a:prstDash val="solid"/>
                <a:round/>
                <a:headEnd type="none" w="med" len="med"/>
                <a:tailEnd type="none" w="med" len="med"/>
              </a:ln>
            </p:spPr>
          </p:cxnSp>
          <p:sp>
            <p:nvSpPr>
              <p:cNvPr id="4617" name="Google Shape;4617;p73"/>
              <p:cNvSpPr txBox="1"/>
              <p:nvPr/>
            </p:nvSpPr>
            <p:spPr>
              <a:xfrm>
                <a:off x="6747103" y="3212649"/>
                <a:ext cx="3833812" cy="384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last bit of 2</a:t>
                </a:r>
                <a:r>
                  <a:rPr lang="en-US" sz="1600" b="0" i="0" u="none" strike="noStrike" cap="none" baseline="30000">
                    <a:solidFill>
                      <a:srgbClr val="000000"/>
                    </a:solidFill>
                    <a:latin typeface="Arial"/>
                    <a:ea typeface="Arial"/>
                    <a:cs typeface="Arial"/>
                    <a:sym typeface="Arial"/>
                  </a:rPr>
                  <a:t>nd</a:t>
                </a:r>
                <a:r>
                  <a:rPr lang="en-US" sz="1600" b="0" i="0" u="none" strike="noStrike" cap="none">
                    <a:solidFill>
                      <a:srgbClr val="000000"/>
                    </a:solidFill>
                    <a:latin typeface="Arial"/>
                    <a:ea typeface="Arial"/>
                    <a:cs typeface="Arial"/>
                    <a:sym typeface="Arial"/>
                  </a:rPr>
                  <a:t> packet arrives, send ACK</a:t>
                </a:r>
                <a:endParaRPr sz="1600" b="0" i="0" u="none" strike="noStrike" cap="none">
                  <a:solidFill>
                    <a:srgbClr val="000000"/>
                  </a:solidFill>
                  <a:latin typeface="Times New Roman"/>
                  <a:ea typeface="Times New Roman"/>
                  <a:cs typeface="Times New Roman"/>
                  <a:sym typeface="Times New Roman"/>
                </a:endParaRPr>
              </a:p>
            </p:txBody>
          </p:sp>
          <p:cxnSp>
            <p:nvCxnSpPr>
              <p:cNvPr id="4618" name="Google Shape;4618;p73"/>
              <p:cNvCxnSpPr/>
              <p:nvPr/>
            </p:nvCxnSpPr>
            <p:spPr>
              <a:xfrm>
                <a:off x="6691540" y="3371399"/>
                <a:ext cx="112713" cy="0"/>
              </a:xfrm>
              <a:prstGeom prst="straightConnector1">
                <a:avLst/>
              </a:prstGeom>
              <a:noFill/>
              <a:ln w="9525" cap="flat" cmpd="sng">
                <a:solidFill>
                  <a:srgbClr val="000000"/>
                </a:solidFill>
                <a:prstDash val="solid"/>
                <a:round/>
                <a:headEnd type="none" w="med" len="med"/>
                <a:tailEnd type="none" w="med" len="med"/>
              </a:ln>
            </p:spPr>
          </p:cxnSp>
          <p:cxnSp>
            <p:nvCxnSpPr>
              <p:cNvPr id="4619" name="Google Shape;4619;p73"/>
              <p:cNvCxnSpPr/>
              <p:nvPr/>
            </p:nvCxnSpPr>
            <p:spPr>
              <a:xfrm>
                <a:off x="6702653" y="3623811"/>
                <a:ext cx="112712" cy="0"/>
              </a:xfrm>
              <a:prstGeom prst="straightConnector1">
                <a:avLst/>
              </a:prstGeom>
              <a:noFill/>
              <a:ln w="9525" cap="flat" cmpd="sng">
                <a:solidFill>
                  <a:srgbClr val="000000"/>
                </a:solidFill>
                <a:prstDash val="solid"/>
                <a:round/>
                <a:headEnd type="none" w="med" len="med"/>
                <a:tailEnd type="none" w="med" len="med"/>
              </a:ln>
            </p:spPr>
          </p:cxnSp>
          <p:sp>
            <p:nvSpPr>
              <p:cNvPr id="4620" name="Google Shape;4620;p73"/>
              <p:cNvSpPr txBox="1"/>
              <p:nvPr/>
            </p:nvSpPr>
            <p:spPr>
              <a:xfrm>
                <a:off x="6742340" y="3446011"/>
                <a:ext cx="3838575" cy="384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last bit of 3</a:t>
                </a:r>
                <a:r>
                  <a:rPr lang="en-US" sz="1600" b="0" i="0" u="none" strike="noStrike" cap="none" baseline="30000">
                    <a:solidFill>
                      <a:srgbClr val="000000"/>
                    </a:solidFill>
                    <a:latin typeface="Arial"/>
                    <a:ea typeface="Arial"/>
                    <a:cs typeface="Arial"/>
                    <a:sym typeface="Arial"/>
                  </a:rPr>
                  <a:t>rd</a:t>
                </a:r>
                <a:r>
                  <a:rPr lang="en-US" sz="1600" b="0" i="0" u="none" strike="noStrike" cap="none">
                    <a:solidFill>
                      <a:srgbClr val="000000"/>
                    </a:solidFill>
                    <a:latin typeface="Arial"/>
                    <a:ea typeface="Arial"/>
                    <a:cs typeface="Arial"/>
                    <a:sym typeface="Arial"/>
                  </a:rPr>
                  <a:t> packet arrives, send ACK</a:t>
                </a:r>
                <a:endParaRPr sz="1600" b="0" i="0" u="none" strike="noStrike" cap="none">
                  <a:solidFill>
                    <a:srgbClr val="000000"/>
                  </a:solidFill>
                  <a:latin typeface="Times New Roman"/>
                  <a:ea typeface="Times New Roman"/>
                  <a:cs typeface="Times New Roman"/>
                  <a:sym typeface="Times New Roman"/>
                </a:endParaRPr>
              </a:p>
            </p:txBody>
          </p:sp>
        </p:grpSp>
      </p:grpSp>
      <p:grpSp>
        <p:nvGrpSpPr>
          <p:cNvPr id="4621" name="Google Shape;4621;p73"/>
          <p:cNvGrpSpPr/>
          <p:nvPr/>
        </p:nvGrpSpPr>
        <p:grpSpPr>
          <a:xfrm>
            <a:off x="6955065" y="4341361"/>
            <a:ext cx="3460750" cy="1145039"/>
            <a:chOff x="6955065" y="4341361"/>
            <a:chExt cx="3460750" cy="1145039"/>
          </a:xfrm>
        </p:grpSpPr>
        <p:sp>
          <p:nvSpPr>
            <p:cNvPr id="4622" name="Google Shape;4622;p73"/>
            <p:cNvSpPr txBox="1"/>
            <p:nvPr/>
          </p:nvSpPr>
          <p:spPr>
            <a:xfrm>
              <a:off x="6955065" y="4341361"/>
              <a:ext cx="3460750"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Arial"/>
                <a:buNone/>
              </a:pPr>
              <a:r>
                <a:rPr lang="en-US" sz="2000" b="0" i="0" u="none" strike="noStrike" cap="none">
                  <a:solidFill>
                    <a:srgbClr val="CC0000"/>
                  </a:solidFill>
                  <a:latin typeface="Arial"/>
                  <a:ea typeface="Arial"/>
                  <a:cs typeface="Arial"/>
                  <a:sym typeface="Arial"/>
                </a:rPr>
                <a:t>3-packet pipelining increases</a:t>
              </a:r>
              <a:endParaRPr/>
            </a:p>
            <a:p>
              <a:pPr marL="0" marR="0" lvl="0" indent="0" algn="ctr" rtl="0">
                <a:lnSpc>
                  <a:spcPct val="100000"/>
                </a:lnSpc>
                <a:spcBef>
                  <a:spcPts val="0"/>
                </a:spcBef>
                <a:spcAft>
                  <a:spcPts val="0"/>
                </a:spcAft>
                <a:buClr>
                  <a:srgbClr val="CC0000"/>
                </a:buClr>
                <a:buSzPts val="2000"/>
                <a:buFont typeface="Arial"/>
                <a:buNone/>
              </a:pPr>
              <a:r>
                <a:rPr lang="en-US" sz="2000" b="0" i="0" u="none" strike="noStrike" cap="none">
                  <a:solidFill>
                    <a:srgbClr val="CC0000"/>
                  </a:solidFill>
                  <a:latin typeface="Arial"/>
                  <a:ea typeface="Arial"/>
                  <a:cs typeface="Arial"/>
                  <a:sym typeface="Arial"/>
                </a:rPr>
                <a:t> utilization by a factor of 3!</a:t>
              </a:r>
              <a:endParaRPr/>
            </a:p>
          </p:txBody>
        </p:sp>
        <p:cxnSp>
          <p:nvCxnSpPr>
            <p:cNvPr id="4623" name="Google Shape;4623;p73"/>
            <p:cNvCxnSpPr/>
            <p:nvPr/>
          </p:nvCxnSpPr>
          <p:spPr>
            <a:xfrm>
              <a:off x="7948840" y="5009699"/>
              <a:ext cx="1360" cy="476701"/>
            </a:xfrm>
            <a:prstGeom prst="straightConnector1">
              <a:avLst/>
            </a:prstGeom>
            <a:noFill/>
            <a:ln w="9525" cap="flat" cmpd="sng">
              <a:solidFill>
                <a:srgbClr val="CC0000"/>
              </a:solidFill>
              <a:prstDash val="solid"/>
              <a:round/>
              <a:headEnd type="none" w="med" len="med"/>
              <a:tailEnd type="triangle" w="med" len="med"/>
            </a:ln>
          </p:spPr>
        </p:cxnSp>
      </p:grpSp>
      <p:pic>
        <p:nvPicPr>
          <p:cNvPr id="4624" name="Google Shape;4624;p73"/>
          <p:cNvPicPr preferRelativeResize="0"/>
          <p:nvPr/>
        </p:nvPicPr>
        <p:blipFill rotWithShape="1">
          <a:blip r:embed="rId3">
            <a:alphaModFix/>
          </a:blip>
          <a:srcRect/>
          <a:stretch/>
        </p:blipFill>
        <p:spPr>
          <a:xfrm>
            <a:off x="2992665" y="5276399"/>
            <a:ext cx="6748463" cy="933450"/>
          </a:xfrm>
          <a:prstGeom prst="rect">
            <a:avLst/>
          </a:prstGeom>
          <a:noFill/>
          <a:ln>
            <a:noFill/>
          </a:ln>
        </p:spPr>
      </p:pic>
      <p:sp>
        <p:nvSpPr>
          <p:cNvPr id="4625" name="Google Shape;4625;p7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68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5"/>
                                        </p:tgtEl>
                                        <p:attrNameLst>
                                          <p:attrName>style.visibility</p:attrName>
                                        </p:attrNameLst>
                                      </p:cBhvr>
                                      <p:to>
                                        <p:strVal val="visible"/>
                                      </p:to>
                                    </p:set>
                                    <p:animEffect transition="in" filter="fade">
                                      <p:cBhvr>
                                        <p:cTn id="7" dur="2000"/>
                                        <p:tgtEl>
                                          <p:spTgt spid="45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21"/>
                                        </p:tgtEl>
                                        <p:attrNameLst>
                                          <p:attrName>style.visibility</p:attrName>
                                        </p:attrNameLst>
                                      </p:cBhvr>
                                      <p:to>
                                        <p:strVal val="visible"/>
                                      </p:to>
                                    </p:set>
                                    <p:animEffect transition="in" filter="fade">
                                      <p:cBhvr>
                                        <p:cTn id="12" dur="500"/>
                                        <p:tgtEl>
                                          <p:spTgt spid="4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30"/>
        <p:cNvGrpSpPr/>
        <p:nvPr/>
      </p:nvGrpSpPr>
      <p:grpSpPr>
        <a:xfrm>
          <a:off x="0" y="0"/>
          <a:ext cx="0" cy="0"/>
          <a:chOff x="0" y="0"/>
          <a:chExt cx="0" cy="0"/>
        </a:xfrm>
      </p:grpSpPr>
      <p:sp>
        <p:nvSpPr>
          <p:cNvPr id="4631" name="Google Shape;4631;p74"/>
          <p:cNvSpPr/>
          <p:nvPr/>
        </p:nvSpPr>
        <p:spPr>
          <a:xfrm>
            <a:off x="2766060" y="3200400"/>
            <a:ext cx="2480310" cy="67437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32" name="Google Shape;4632;p7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Go-Back-N: sender</a:t>
            </a:r>
            <a:endParaRPr sz="4400"/>
          </a:p>
        </p:txBody>
      </p:sp>
      <p:sp>
        <p:nvSpPr>
          <p:cNvPr id="4633" name="Google Shape;4633;p74"/>
          <p:cNvSpPr txBox="1"/>
          <p:nvPr/>
        </p:nvSpPr>
        <p:spPr>
          <a:xfrm>
            <a:off x="938540" y="1295239"/>
            <a:ext cx="11077752" cy="1396094"/>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sender: “window” of up to N, consecutive transmitted but unACKed pkts </a:t>
            </a:r>
            <a:endParaRPr/>
          </a:p>
          <a:p>
            <a:pPr marL="815975" marR="0" lvl="1" indent="-342900" algn="l" rtl="0">
              <a:lnSpc>
                <a:spcPct val="90000"/>
              </a:lnSpc>
              <a:spcBef>
                <a:spcPts val="1000"/>
              </a:spcBef>
              <a:spcAft>
                <a:spcPts val="0"/>
              </a:spcAft>
              <a:buClr>
                <a:srgbClr val="0000A3"/>
              </a:buClr>
              <a:buSzPts val="2400"/>
              <a:buFont typeface="Arial"/>
              <a:buChar char="•"/>
            </a:pPr>
            <a:r>
              <a:rPr lang="en-US" sz="2400" b="0" i="0" u="none" strike="noStrike" cap="none">
                <a:solidFill>
                  <a:srgbClr val="000000"/>
                </a:solidFill>
                <a:latin typeface="Calibri"/>
                <a:ea typeface="Calibri"/>
                <a:cs typeface="Calibri"/>
                <a:sym typeface="Calibri"/>
              </a:rPr>
              <a:t>k-bit seq # in pkt header</a:t>
            </a:r>
            <a:endParaRPr/>
          </a:p>
          <a:p>
            <a:pPr marL="695325" marR="0" lvl="1"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pic>
        <p:nvPicPr>
          <p:cNvPr id="4634" name="Google Shape;4634;p74" descr="gbn_seqnum"/>
          <p:cNvPicPr preferRelativeResize="0"/>
          <p:nvPr/>
        </p:nvPicPr>
        <p:blipFill rotWithShape="1">
          <a:blip r:embed="rId3">
            <a:alphaModFix amt="83000"/>
          </a:blip>
          <a:srcRect/>
          <a:stretch/>
        </p:blipFill>
        <p:spPr>
          <a:xfrm>
            <a:off x="1743751" y="2576024"/>
            <a:ext cx="9167471" cy="1845354"/>
          </a:xfrm>
          <a:prstGeom prst="rect">
            <a:avLst/>
          </a:prstGeom>
          <a:noFill/>
          <a:ln>
            <a:noFill/>
          </a:ln>
        </p:spPr>
      </p:pic>
      <p:sp>
        <p:nvSpPr>
          <p:cNvPr id="4635" name="Google Shape;4635;p74"/>
          <p:cNvSpPr/>
          <p:nvPr/>
        </p:nvSpPr>
        <p:spPr>
          <a:xfrm>
            <a:off x="1057835" y="4782281"/>
            <a:ext cx="11309804" cy="1985049"/>
          </a:xfrm>
          <a:prstGeom prst="rect">
            <a:avLst/>
          </a:prstGeom>
          <a:noFill/>
          <a:ln>
            <a:noFill/>
          </a:ln>
        </p:spPr>
        <p:txBody>
          <a:bodyPr spcFirstLastPara="1" wrap="square" lIns="91425" tIns="45700" rIns="91425" bIns="45700" anchor="t" anchorCtr="0">
            <a:noAutofit/>
          </a:bodyPr>
          <a:lstStyle/>
          <a:p>
            <a:pPr marL="350838" marR="0" lvl="0" indent="-339725" algn="l" rtl="0">
              <a:lnSpc>
                <a:spcPct val="85000"/>
              </a:lnSpc>
              <a:spcBef>
                <a:spcPts val="0"/>
              </a:spcBef>
              <a:spcAft>
                <a:spcPts val="0"/>
              </a:spcAft>
              <a:buClr>
                <a:srgbClr val="000099"/>
              </a:buClr>
              <a:buSzPts val="2800"/>
              <a:buFont typeface="Noto Sans Symbols"/>
              <a:buChar char="▪"/>
            </a:pPr>
            <a:r>
              <a:rPr lang="en-US" sz="2800" b="0" i="1" u="none" strike="noStrike" cap="none">
                <a:solidFill>
                  <a:srgbClr val="C00000"/>
                </a:solidFill>
                <a:latin typeface="Calibri"/>
                <a:ea typeface="Calibri"/>
                <a:cs typeface="Calibri"/>
                <a:sym typeface="Calibri"/>
              </a:rPr>
              <a:t>cumulative ACK: </a:t>
            </a:r>
            <a:r>
              <a:rPr lang="en-US" sz="2800" b="0" i="0" u="none" strike="noStrike" cap="none">
                <a:solidFill>
                  <a:srgbClr val="000000"/>
                </a:solidFill>
                <a:latin typeface="Calibri"/>
                <a:ea typeface="Calibri"/>
                <a:cs typeface="Calibri"/>
                <a:sym typeface="Calibri"/>
              </a:rPr>
              <a:t>ACK(</a:t>
            </a:r>
            <a:r>
              <a:rPr lang="en-US" sz="2800" b="0" i="1" u="none" strike="noStrike" cap="none">
                <a:solidFill>
                  <a:srgbClr val="000000"/>
                </a:solidFill>
                <a:latin typeface="Calibri"/>
                <a:ea typeface="Calibri"/>
                <a:cs typeface="Calibri"/>
                <a:sym typeface="Calibri"/>
              </a:rPr>
              <a:t>n</a:t>
            </a:r>
            <a:r>
              <a:rPr lang="en-US" sz="2800" b="0" i="0" u="none" strike="noStrike" cap="none">
                <a:solidFill>
                  <a:srgbClr val="000000"/>
                </a:solidFill>
                <a:latin typeface="Calibri"/>
                <a:ea typeface="Calibri"/>
                <a:cs typeface="Calibri"/>
                <a:sym typeface="Calibri"/>
              </a:rPr>
              <a:t>): ACKs all packets up to, including seq # </a:t>
            </a:r>
            <a:r>
              <a:rPr lang="en-US" sz="2800" b="0" i="1" u="none" strike="noStrike" cap="none">
                <a:solidFill>
                  <a:srgbClr val="000000"/>
                </a:solidFill>
                <a:latin typeface="Calibri"/>
                <a:ea typeface="Calibri"/>
                <a:cs typeface="Calibri"/>
                <a:sym typeface="Calibri"/>
              </a:rPr>
              <a:t>n</a:t>
            </a:r>
            <a:r>
              <a:rPr lang="en-US" sz="2800" b="0" i="0" u="none" strike="noStrike" cap="none">
                <a:solidFill>
                  <a:srgbClr val="000000"/>
                </a:solidFill>
                <a:latin typeface="Calibri"/>
                <a:ea typeface="Calibri"/>
                <a:cs typeface="Calibri"/>
                <a:sym typeface="Calibri"/>
              </a:rPr>
              <a:t> </a:t>
            </a:r>
            <a:endParaRPr/>
          </a:p>
          <a:p>
            <a:pPr marL="862013" marR="0" lvl="1" indent="-457200" algn="l" rtl="0">
              <a:lnSpc>
                <a:spcPct val="85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on receiving ACK(</a:t>
            </a:r>
            <a:r>
              <a:rPr lang="en-US" sz="2800" b="0" i="1" u="none" strike="noStrike" cap="none">
                <a:solidFill>
                  <a:srgbClr val="000000"/>
                </a:solidFill>
                <a:latin typeface="Calibri"/>
                <a:ea typeface="Calibri"/>
                <a:cs typeface="Calibri"/>
                <a:sym typeface="Calibri"/>
              </a:rPr>
              <a:t>n</a:t>
            </a:r>
            <a:r>
              <a:rPr lang="en-US" sz="2800" b="0" i="0" u="none" strike="noStrike" cap="none">
                <a:solidFill>
                  <a:srgbClr val="000000"/>
                </a:solidFill>
                <a:latin typeface="Calibri"/>
                <a:ea typeface="Calibri"/>
                <a:cs typeface="Calibri"/>
                <a:sym typeface="Calibri"/>
              </a:rPr>
              <a:t>): move window forward to begin at </a:t>
            </a:r>
            <a:r>
              <a:rPr lang="en-US" sz="2800" b="0" i="1" u="none" strike="noStrike" cap="none">
                <a:solidFill>
                  <a:srgbClr val="000000"/>
                </a:solidFill>
                <a:latin typeface="Calibri"/>
                <a:ea typeface="Calibri"/>
                <a:cs typeface="Calibri"/>
                <a:sym typeface="Calibri"/>
              </a:rPr>
              <a:t>n+1</a:t>
            </a:r>
            <a:endParaRPr/>
          </a:p>
          <a:p>
            <a:pPr marL="350838" marR="0" lvl="0" indent="-33972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timer for oldest in-flight packet</a:t>
            </a:r>
            <a:endParaRPr/>
          </a:p>
          <a:p>
            <a:pPr marL="350838" marR="0" lvl="0" indent="-339725" algn="l" rtl="0">
              <a:lnSpc>
                <a:spcPct val="85000"/>
              </a:lnSpc>
              <a:spcBef>
                <a:spcPts val="560"/>
              </a:spcBef>
              <a:spcAft>
                <a:spcPts val="0"/>
              </a:spcAft>
              <a:buClr>
                <a:srgbClr val="000099"/>
              </a:buClr>
              <a:buSzPts val="2800"/>
              <a:buFont typeface="Noto Sans Symbols"/>
              <a:buChar char="▪"/>
            </a:pPr>
            <a:r>
              <a:rPr lang="en-US" sz="2800" b="0" i="1" u="none" strike="noStrike" cap="none">
                <a:solidFill>
                  <a:srgbClr val="000000"/>
                </a:solidFill>
                <a:latin typeface="Calibri"/>
                <a:ea typeface="Calibri"/>
                <a:cs typeface="Calibri"/>
                <a:sym typeface="Calibri"/>
              </a:rPr>
              <a:t>timeout(n):</a:t>
            </a:r>
            <a:r>
              <a:rPr lang="en-US" sz="2800" b="0" i="0" u="none" strike="noStrike" cap="none">
                <a:solidFill>
                  <a:srgbClr val="000000"/>
                </a:solidFill>
                <a:latin typeface="Calibri"/>
                <a:ea typeface="Calibri"/>
                <a:cs typeface="Calibri"/>
                <a:sym typeface="Calibri"/>
              </a:rPr>
              <a:t> retransmit packet n and all higher seq # packets in window</a:t>
            </a:r>
            <a:endParaRPr sz="3200" b="0" i="0" u="none" strike="noStrike" cap="none">
              <a:solidFill>
                <a:srgbClr val="000000"/>
              </a:solidFill>
              <a:latin typeface="Calibri"/>
              <a:ea typeface="Calibri"/>
              <a:cs typeface="Calibri"/>
              <a:sym typeface="Calibri"/>
            </a:endParaRPr>
          </a:p>
          <a:p>
            <a:pPr marL="292100" marR="0" lvl="0" indent="-1765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a:ea typeface="Gill Sans"/>
              <a:cs typeface="Gill Sans"/>
              <a:sym typeface="Gill Sans"/>
            </a:endParaRPr>
          </a:p>
        </p:txBody>
      </p:sp>
      <p:sp>
        <p:nvSpPr>
          <p:cNvPr id="4636" name="Google Shape;4636;p7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4"/>
                                        </p:tgtEl>
                                        <p:attrNameLst>
                                          <p:attrName>style.visibility</p:attrName>
                                        </p:attrNameLst>
                                      </p:cBhvr>
                                      <p:to>
                                        <p:strVal val="visible"/>
                                      </p:to>
                                    </p:set>
                                    <p:animEffect transition="in" filter="fade">
                                      <p:cBhvr>
                                        <p:cTn id="7" dur="500"/>
                                        <p:tgtEl>
                                          <p:spTgt spid="46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1"/>
                                        </p:tgtEl>
                                        <p:attrNameLst>
                                          <p:attrName>style.visibility</p:attrName>
                                        </p:attrNameLst>
                                      </p:cBhvr>
                                      <p:to>
                                        <p:strVal val="visible"/>
                                      </p:to>
                                    </p:set>
                                    <p:animEffect transition="in" filter="fade">
                                      <p:cBhvr>
                                        <p:cTn id="12" dur="500"/>
                                        <p:tgtEl>
                                          <p:spTgt spid="46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5"/>
                                        </p:tgtEl>
                                        <p:attrNameLst>
                                          <p:attrName>style.visibility</p:attrName>
                                        </p:attrNameLst>
                                      </p:cBhvr>
                                      <p:to>
                                        <p:strVal val="visible"/>
                                      </p:to>
                                    </p:set>
                                    <p:animEffect transition="in" filter="fade">
                                      <p:cBhvr>
                                        <p:cTn id="17" dur="500"/>
                                        <p:tgtEl>
                                          <p:spTgt spid="4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grpSp>
        <p:nvGrpSpPr>
          <p:cNvPr id="600" name="Google Shape;600;p12"/>
          <p:cNvGrpSpPr/>
          <p:nvPr/>
        </p:nvGrpSpPr>
        <p:grpSpPr>
          <a:xfrm>
            <a:off x="2578811" y="4965666"/>
            <a:ext cx="6866725" cy="1028731"/>
            <a:chOff x="2578811" y="4965666"/>
            <a:chExt cx="6866725" cy="1028731"/>
          </a:xfrm>
        </p:grpSpPr>
        <p:cxnSp>
          <p:nvCxnSpPr>
            <p:cNvPr id="601" name="Google Shape;601;p12"/>
            <p:cNvCxnSpPr/>
            <p:nvPr/>
          </p:nvCxnSpPr>
          <p:spPr>
            <a:xfrm>
              <a:off x="2578811" y="5062556"/>
              <a:ext cx="1582832" cy="302617"/>
            </a:xfrm>
            <a:prstGeom prst="straightConnector1">
              <a:avLst/>
            </a:prstGeom>
            <a:noFill/>
            <a:ln w="19050" cap="flat" cmpd="sng">
              <a:solidFill>
                <a:schemeClr val="dk1"/>
              </a:solidFill>
              <a:prstDash val="solid"/>
              <a:miter lim="800000"/>
              <a:headEnd type="none" w="sm" len="sm"/>
              <a:tailEnd type="none" w="sm" len="sm"/>
            </a:ln>
          </p:spPr>
        </p:cxnSp>
        <p:grpSp>
          <p:nvGrpSpPr>
            <p:cNvPr id="602" name="Google Shape;602;p12"/>
            <p:cNvGrpSpPr/>
            <p:nvPr/>
          </p:nvGrpSpPr>
          <p:grpSpPr>
            <a:xfrm>
              <a:off x="4062521" y="4965666"/>
              <a:ext cx="5383015" cy="1028731"/>
              <a:chOff x="4062521" y="4965666"/>
              <a:chExt cx="5383015" cy="1028731"/>
            </a:xfrm>
          </p:grpSpPr>
          <p:cxnSp>
            <p:nvCxnSpPr>
              <p:cNvPr id="603" name="Google Shape;603;p12"/>
              <p:cNvCxnSpPr/>
              <p:nvPr/>
            </p:nvCxnSpPr>
            <p:spPr>
              <a:xfrm flipH="1">
                <a:off x="7972023" y="4973372"/>
                <a:ext cx="1473513" cy="474391"/>
              </a:xfrm>
              <a:prstGeom prst="straightConnector1">
                <a:avLst/>
              </a:prstGeom>
              <a:noFill/>
              <a:ln w="19050" cap="flat" cmpd="sng">
                <a:solidFill>
                  <a:schemeClr val="dk1"/>
                </a:solidFill>
                <a:prstDash val="solid"/>
                <a:miter lim="800000"/>
                <a:headEnd type="none" w="sm" len="sm"/>
                <a:tailEnd type="none" w="sm" len="sm"/>
              </a:ln>
            </p:spPr>
          </p:cxnSp>
          <p:sp>
            <p:nvSpPr>
              <p:cNvPr id="604" name="Google Shape;604;p12"/>
              <p:cNvSpPr/>
              <p:nvPr/>
            </p:nvSpPr>
            <p:spPr>
              <a:xfrm>
                <a:off x="4062521" y="4965666"/>
                <a:ext cx="4036903" cy="1028731"/>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             </a:t>
                </a:r>
                <a:endParaRPr/>
              </a:p>
            </p:txBody>
          </p:sp>
        </p:grpSp>
      </p:grpSp>
      <p:sp>
        <p:nvSpPr>
          <p:cNvPr id="605" name="Google Shape;605;p12"/>
          <p:cNvSpPr/>
          <p:nvPr/>
        </p:nvSpPr>
        <p:spPr>
          <a:xfrm>
            <a:off x="10295012" y="2167472"/>
            <a:ext cx="890436" cy="291255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06" name="Google Shape;606;p12"/>
          <p:cNvSpPr/>
          <p:nvPr/>
        </p:nvSpPr>
        <p:spPr>
          <a:xfrm>
            <a:off x="854349" y="2256655"/>
            <a:ext cx="846644" cy="2922199"/>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607" name="Google Shape;607;p12"/>
          <p:cNvGrpSpPr/>
          <p:nvPr/>
        </p:nvGrpSpPr>
        <p:grpSpPr>
          <a:xfrm>
            <a:off x="10955688" y="4246759"/>
            <a:ext cx="549832" cy="1070215"/>
            <a:chOff x="4140" y="429"/>
            <a:chExt cx="1425" cy="2396"/>
          </a:xfrm>
        </p:grpSpPr>
        <p:sp>
          <p:nvSpPr>
            <p:cNvPr id="608" name="Google Shape;608;p1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09" name="Google Shape;609;p12"/>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10" name="Google Shape;610;p1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11" name="Google Shape;611;p1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12" name="Google Shape;612;p12"/>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613" name="Google Shape;613;p12"/>
            <p:cNvGrpSpPr/>
            <p:nvPr/>
          </p:nvGrpSpPr>
          <p:grpSpPr>
            <a:xfrm>
              <a:off x="4751" y="667"/>
              <a:ext cx="580" cy="146"/>
              <a:chOff x="617" y="2567"/>
              <a:chExt cx="724" cy="140"/>
            </a:xfrm>
          </p:grpSpPr>
          <p:sp>
            <p:nvSpPr>
              <p:cNvPr id="614" name="Google Shape;614;p12"/>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15" name="Google Shape;615;p12"/>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616" name="Google Shape;616;p12"/>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617" name="Google Shape;617;p12"/>
            <p:cNvGrpSpPr/>
            <p:nvPr/>
          </p:nvGrpSpPr>
          <p:grpSpPr>
            <a:xfrm>
              <a:off x="4745" y="996"/>
              <a:ext cx="580" cy="156"/>
              <a:chOff x="612" y="2570"/>
              <a:chExt cx="724" cy="162"/>
            </a:xfrm>
          </p:grpSpPr>
          <p:sp>
            <p:nvSpPr>
              <p:cNvPr id="618" name="Google Shape;618;p12"/>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19" name="Google Shape;619;p12"/>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620" name="Google Shape;620;p12"/>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21" name="Google Shape;621;p12"/>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622" name="Google Shape;622;p12"/>
            <p:cNvGrpSpPr/>
            <p:nvPr/>
          </p:nvGrpSpPr>
          <p:grpSpPr>
            <a:xfrm>
              <a:off x="4733" y="1627"/>
              <a:ext cx="586" cy="151"/>
              <a:chOff x="611" y="2568"/>
              <a:chExt cx="730" cy="139"/>
            </a:xfrm>
          </p:grpSpPr>
          <p:sp>
            <p:nvSpPr>
              <p:cNvPr id="623" name="Google Shape;623;p12"/>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24" name="Google Shape;624;p12"/>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625" name="Google Shape;625;p1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626" name="Google Shape;626;p12"/>
            <p:cNvGrpSpPr/>
            <p:nvPr/>
          </p:nvGrpSpPr>
          <p:grpSpPr>
            <a:xfrm>
              <a:off x="4739" y="1325"/>
              <a:ext cx="580" cy="140"/>
              <a:chOff x="614" y="2566"/>
              <a:chExt cx="723" cy="140"/>
            </a:xfrm>
          </p:grpSpPr>
          <p:sp>
            <p:nvSpPr>
              <p:cNvPr id="627" name="Google Shape;627;p12"/>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28" name="Google Shape;628;p12"/>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629" name="Google Shape;629;p12"/>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30" name="Google Shape;630;p1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31" name="Google Shape;631;p1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32" name="Google Shape;632;p12"/>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33" name="Google Shape;633;p1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34" name="Google Shape;634;p12"/>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35" name="Google Shape;635;p12"/>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36" name="Google Shape;636;p12"/>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37" name="Google Shape;637;p12"/>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638" name="Google Shape;638;p12"/>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639" name="Google Shape;639;p12"/>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640" name="Google Shape;640;p12"/>
          <p:cNvGrpSpPr/>
          <p:nvPr/>
        </p:nvGrpSpPr>
        <p:grpSpPr>
          <a:xfrm>
            <a:off x="8510352" y="2078288"/>
            <a:ext cx="1946338" cy="2912558"/>
            <a:chOff x="8091785" y="2078288"/>
            <a:chExt cx="2364905" cy="2912558"/>
          </a:xfrm>
        </p:grpSpPr>
        <p:sp>
          <p:nvSpPr>
            <p:cNvPr id="641" name="Google Shape;641;p12"/>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642" name="Google Shape;642;p12"/>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643" name="Google Shape;643;p12"/>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cxnSp>
          <p:nvCxnSpPr>
            <p:cNvPr id="644" name="Google Shape;644;p12"/>
            <p:cNvCxnSpPr/>
            <p:nvPr/>
          </p:nvCxnSpPr>
          <p:spPr>
            <a:xfrm>
              <a:off x="8108201" y="3602458"/>
              <a:ext cx="2233387" cy="0"/>
            </a:xfrm>
            <a:prstGeom prst="straightConnector1">
              <a:avLst/>
            </a:prstGeom>
            <a:noFill/>
            <a:ln w="28575" cap="flat" cmpd="sng">
              <a:solidFill>
                <a:srgbClr val="000000"/>
              </a:solidFill>
              <a:prstDash val="solid"/>
              <a:round/>
              <a:headEnd type="none" w="med" len="med"/>
              <a:tailEnd type="none" w="med" len="med"/>
            </a:ln>
          </p:spPr>
        </p:cxnSp>
        <p:sp>
          <p:nvSpPr>
            <p:cNvPr id="645" name="Google Shape;645;p12"/>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646" name="Google Shape;646;p12"/>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647" name="Google Shape;647;p12"/>
            <p:cNvSpPr txBox="1"/>
            <p:nvPr/>
          </p:nvSpPr>
          <p:spPr>
            <a:xfrm>
              <a:off x="8218436" y="3646079"/>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 (IP)</a:t>
              </a:r>
              <a:endParaRPr/>
            </a:p>
          </p:txBody>
        </p:sp>
        <p:cxnSp>
          <p:nvCxnSpPr>
            <p:cNvPr id="648" name="Google Shape;648;p12"/>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649" name="Google Shape;649;p12"/>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650" name="Google Shape;650;p12"/>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grpSp>
      <p:grpSp>
        <p:nvGrpSpPr>
          <p:cNvPr id="651" name="Google Shape;651;p12"/>
          <p:cNvGrpSpPr/>
          <p:nvPr/>
        </p:nvGrpSpPr>
        <p:grpSpPr>
          <a:xfrm>
            <a:off x="1687770" y="2167472"/>
            <a:ext cx="2131701" cy="2912558"/>
            <a:chOff x="8091785" y="2078288"/>
            <a:chExt cx="2364905" cy="2912558"/>
          </a:xfrm>
        </p:grpSpPr>
        <p:sp>
          <p:nvSpPr>
            <p:cNvPr id="652" name="Google Shape;652;p12"/>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653" name="Google Shape;653;p12"/>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654" name="Google Shape;654;p12"/>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cxnSp>
          <p:nvCxnSpPr>
            <p:cNvPr id="655" name="Google Shape;655;p12"/>
            <p:cNvCxnSpPr/>
            <p:nvPr/>
          </p:nvCxnSpPr>
          <p:spPr>
            <a:xfrm>
              <a:off x="8121121" y="3602458"/>
              <a:ext cx="2233388" cy="0"/>
            </a:xfrm>
            <a:prstGeom prst="straightConnector1">
              <a:avLst/>
            </a:prstGeom>
            <a:noFill/>
            <a:ln w="28575" cap="flat" cmpd="sng">
              <a:solidFill>
                <a:srgbClr val="000000"/>
              </a:solidFill>
              <a:prstDash val="solid"/>
              <a:round/>
              <a:headEnd type="none" w="med" len="med"/>
              <a:tailEnd type="none" w="med" len="med"/>
            </a:ln>
          </p:spPr>
        </p:cxnSp>
        <p:sp>
          <p:nvSpPr>
            <p:cNvPr id="656" name="Google Shape;656;p12"/>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657" name="Google Shape;657;p12"/>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658" name="Google Shape;658;p12"/>
            <p:cNvSpPr txBox="1"/>
            <p:nvPr/>
          </p:nvSpPr>
          <p:spPr>
            <a:xfrm>
              <a:off x="8218436" y="3646079"/>
              <a:ext cx="2019294"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 (IP)</a:t>
              </a:r>
              <a:endParaRPr/>
            </a:p>
          </p:txBody>
        </p:sp>
        <p:cxnSp>
          <p:nvCxnSpPr>
            <p:cNvPr id="659" name="Google Shape;659;p12"/>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660" name="Google Shape;660;p12"/>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661" name="Google Shape;661;p12"/>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grpSp>
      <p:sp>
        <p:nvSpPr>
          <p:cNvPr id="662" name="Google Shape;662;p12"/>
          <p:cNvSpPr txBox="1"/>
          <p:nvPr/>
        </p:nvSpPr>
        <p:spPr>
          <a:xfrm>
            <a:off x="8732527" y="2993828"/>
            <a:ext cx="1401811"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grpSp>
        <p:nvGrpSpPr>
          <p:cNvPr id="663" name="Google Shape;663;p12"/>
          <p:cNvGrpSpPr/>
          <p:nvPr/>
        </p:nvGrpSpPr>
        <p:grpSpPr>
          <a:xfrm>
            <a:off x="500734" y="4943580"/>
            <a:ext cx="1026523" cy="597153"/>
            <a:chOff x="7493876" y="2774731"/>
            <a:chExt cx="1481958" cy="894622"/>
          </a:xfrm>
        </p:grpSpPr>
        <p:sp>
          <p:nvSpPr>
            <p:cNvPr id="664" name="Google Shape;664;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65" name="Google Shape;665;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66" name="Google Shape;666;p12"/>
            <p:cNvGrpSpPr/>
            <p:nvPr/>
          </p:nvGrpSpPr>
          <p:grpSpPr>
            <a:xfrm>
              <a:off x="7713663" y="2848339"/>
              <a:ext cx="1042107" cy="425543"/>
              <a:chOff x="7786941" y="2884917"/>
              <a:chExt cx="897649" cy="353919"/>
            </a:xfrm>
          </p:grpSpPr>
          <p:sp>
            <p:nvSpPr>
              <p:cNvPr id="667" name="Google Shape;667;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68" name="Google Shape;668;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69" name="Google Shape;669;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0" name="Google Shape;670;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671" name="Google Shape;671;p12"/>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Transport Layer Actions</a:t>
            </a:r>
            <a:endParaRPr/>
          </a:p>
        </p:txBody>
      </p:sp>
      <p:grpSp>
        <p:nvGrpSpPr>
          <p:cNvPr id="672" name="Google Shape;672;p12"/>
          <p:cNvGrpSpPr/>
          <p:nvPr/>
        </p:nvGrpSpPr>
        <p:grpSpPr>
          <a:xfrm>
            <a:off x="2462207" y="2756023"/>
            <a:ext cx="412750" cy="158750"/>
            <a:chOff x="1287" y="2524"/>
            <a:chExt cx="260" cy="100"/>
          </a:xfrm>
        </p:grpSpPr>
        <p:sp>
          <p:nvSpPr>
            <p:cNvPr id="673" name="Google Shape;673;p12"/>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4" name="Google Shape;674;p12"/>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5" name="Google Shape;675;p12"/>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6" name="Google Shape;676;p12"/>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677" name="Google Shape;677;p12"/>
          <p:cNvGrpSpPr/>
          <p:nvPr/>
        </p:nvGrpSpPr>
        <p:grpSpPr>
          <a:xfrm>
            <a:off x="9681144" y="2673610"/>
            <a:ext cx="412750" cy="158750"/>
            <a:chOff x="1287" y="2524"/>
            <a:chExt cx="260" cy="100"/>
          </a:xfrm>
        </p:grpSpPr>
        <p:sp>
          <p:nvSpPr>
            <p:cNvPr id="678" name="Google Shape;678;p12"/>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79" name="Google Shape;679;p12"/>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0" name="Google Shape;680;p12"/>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681" name="Google Shape;681;p12"/>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682" name="Google Shape;682;p12"/>
          <p:cNvSpPr txBox="1"/>
          <p:nvPr/>
        </p:nvSpPr>
        <p:spPr>
          <a:xfrm>
            <a:off x="4212477" y="1830701"/>
            <a:ext cx="389834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Sender:</a:t>
            </a:r>
            <a:endParaRPr/>
          </a:p>
          <a:p>
            <a:pPr marL="285750" marR="0" lvl="0" indent="-92075" algn="l" rtl="0">
              <a:lnSpc>
                <a:spcPct val="100000"/>
              </a:lnSpc>
              <a:spcBef>
                <a:spcPts val="0"/>
              </a:spcBef>
              <a:spcAft>
                <a:spcPts val="0"/>
              </a:spcAft>
              <a:buClr>
                <a:srgbClr val="0200A3"/>
              </a:buClr>
              <a:buSzPts val="2000"/>
              <a:buFont typeface="Noto Sans Symbols"/>
              <a:buNone/>
            </a:pPr>
            <a:endParaRPr sz="2000" b="0" i="0" u="none" strike="noStrike" cap="none">
              <a:solidFill>
                <a:srgbClr val="000000"/>
              </a:solidFill>
              <a:latin typeface="Calibri"/>
              <a:ea typeface="Calibri"/>
              <a:cs typeface="Calibri"/>
              <a:sym typeface="Calibri"/>
            </a:endParaRPr>
          </a:p>
        </p:txBody>
      </p:sp>
      <p:sp>
        <p:nvSpPr>
          <p:cNvPr id="683" name="Google Shape;683;p12"/>
          <p:cNvSpPr/>
          <p:nvPr/>
        </p:nvSpPr>
        <p:spPr>
          <a:xfrm>
            <a:off x="8071146" y="2078287"/>
            <a:ext cx="2415414" cy="3369475"/>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84" name="Google Shape;684;p12"/>
          <p:cNvGrpSpPr/>
          <p:nvPr/>
        </p:nvGrpSpPr>
        <p:grpSpPr>
          <a:xfrm>
            <a:off x="9130164" y="2303106"/>
            <a:ext cx="1259074" cy="369332"/>
            <a:chOff x="8934916" y="2775692"/>
            <a:chExt cx="1259074" cy="369332"/>
          </a:xfrm>
        </p:grpSpPr>
        <p:sp>
          <p:nvSpPr>
            <p:cNvPr id="685" name="Google Shape;685;p12"/>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6" name="Google Shape;686;p12"/>
            <p:cNvSpPr txBox="1"/>
            <p:nvPr/>
          </p:nvSpPr>
          <p:spPr>
            <a:xfrm>
              <a:off x="8934916" y="2775692"/>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app. msg</a:t>
              </a:r>
              <a:endParaRPr/>
            </a:p>
          </p:txBody>
        </p:sp>
      </p:grpSp>
      <p:sp>
        <p:nvSpPr>
          <p:cNvPr id="687" name="Google Shape;687;p12"/>
          <p:cNvSpPr txBox="1"/>
          <p:nvPr/>
        </p:nvSpPr>
        <p:spPr>
          <a:xfrm>
            <a:off x="4391544" y="2325099"/>
            <a:ext cx="3825456" cy="1036887"/>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is passed an application-layer message</a:t>
            </a:r>
            <a:endParaRPr/>
          </a:p>
        </p:txBody>
      </p:sp>
      <p:sp>
        <p:nvSpPr>
          <p:cNvPr id="688" name="Google Shape;688;p12"/>
          <p:cNvSpPr txBox="1"/>
          <p:nvPr/>
        </p:nvSpPr>
        <p:spPr>
          <a:xfrm>
            <a:off x="4388186" y="2990916"/>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determines segment header fields values</a:t>
            </a:r>
            <a:endParaRPr/>
          </a:p>
        </p:txBody>
      </p:sp>
      <p:sp>
        <p:nvSpPr>
          <p:cNvPr id="689" name="Google Shape;689;p12"/>
          <p:cNvSpPr txBox="1"/>
          <p:nvPr/>
        </p:nvSpPr>
        <p:spPr>
          <a:xfrm>
            <a:off x="4376692" y="3592863"/>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creates segment</a:t>
            </a:r>
            <a:endParaRPr/>
          </a:p>
        </p:txBody>
      </p:sp>
      <p:sp>
        <p:nvSpPr>
          <p:cNvPr id="690" name="Google Shape;690;p12"/>
          <p:cNvSpPr txBox="1"/>
          <p:nvPr/>
        </p:nvSpPr>
        <p:spPr>
          <a:xfrm>
            <a:off x="4381369" y="4025163"/>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passes segment to IP</a:t>
            </a:r>
            <a:endParaRPr/>
          </a:p>
        </p:txBody>
      </p:sp>
      <p:sp>
        <p:nvSpPr>
          <p:cNvPr id="691" name="Google Shape;691;p12"/>
          <p:cNvSpPr txBox="1"/>
          <p:nvPr/>
        </p:nvSpPr>
        <p:spPr>
          <a:xfrm>
            <a:off x="1944359" y="3086580"/>
            <a:ext cx="1535315"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sp>
        <p:nvSpPr>
          <p:cNvPr id="692" name="Google Shape;692;p12"/>
          <p:cNvSpPr/>
          <p:nvPr/>
        </p:nvSpPr>
        <p:spPr>
          <a:xfrm>
            <a:off x="270781" y="1644192"/>
            <a:ext cx="3715697" cy="4052070"/>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93" name="Google Shape;693;p12"/>
          <p:cNvGrpSpPr/>
          <p:nvPr/>
        </p:nvGrpSpPr>
        <p:grpSpPr>
          <a:xfrm>
            <a:off x="8473556" y="2992506"/>
            <a:ext cx="1259074" cy="338554"/>
            <a:chOff x="8964789" y="2639236"/>
            <a:chExt cx="1259074" cy="338554"/>
          </a:xfrm>
        </p:grpSpPr>
        <p:sp>
          <p:nvSpPr>
            <p:cNvPr id="694" name="Google Shape;694;p12"/>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5" name="Google Shape;695;p12"/>
            <p:cNvSpPr txBox="1"/>
            <p:nvPr/>
          </p:nvSpPr>
          <p:spPr>
            <a:xfrm>
              <a:off x="8964789" y="2639236"/>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T</a:t>
              </a:r>
              <a:r>
                <a:rPr lang="en-US" sz="1600" b="0" i="0" u="none" strike="noStrike" cap="none" baseline="-25000">
                  <a:solidFill>
                    <a:srgbClr val="000000"/>
                  </a:solidFill>
                  <a:latin typeface="Calibri"/>
                  <a:ea typeface="Calibri"/>
                  <a:cs typeface="Calibri"/>
                  <a:sym typeface="Calibri"/>
                </a:rPr>
                <a:t>h</a:t>
              </a:r>
              <a:endParaRPr/>
            </a:p>
          </p:txBody>
        </p:sp>
      </p:grpSp>
      <p:grpSp>
        <p:nvGrpSpPr>
          <p:cNvPr id="696" name="Google Shape;696;p12"/>
          <p:cNvGrpSpPr/>
          <p:nvPr/>
        </p:nvGrpSpPr>
        <p:grpSpPr>
          <a:xfrm>
            <a:off x="8549491" y="2999047"/>
            <a:ext cx="1818022" cy="369332"/>
            <a:chOff x="7863122" y="5632673"/>
            <a:chExt cx="1818022" cy="369332"/>
          </a:xfrm>
        </p:grpSpPr>
        <p:grpSp>
          <p:nvGrpSpPr>
            <p:cNvPr id="697" name="Google Shape;697;p12"/>
            <p:cNvGrpSpPr/>
            <p:nvPr/>
          </p:nvGrpSpPr>
          <p:grpSpPr>
            <a:xfrm>
              <a:off x="7863122" y="5638955"/>
              <a:ext cx="1259074" cy="338554"/>
              <a:chOff x="8964789" y="2648929"/>
              <a:chExt cx="1259074" cy="338554"/>
            </a:xfrm>
          </p:grpSpPr>
          <p:sp>
            <p:nvSpPr>
              <p:cNvPr id="698" name="Google Shape;698;p12"/>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 name="Google Shape;699;p12"/>
              <p:cNvSpPr txBox="1"/>
              <p:nvPr/>
            </p:nvSpPr>
            <p:spPr>
              <a:xfrm>
                <a:off x="8964789" y="2648929"/>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T</a:t>
                </a:r>
                <a:r>
                  <a:rPr lang="en-US" sz="1600" b="0" i="0" u="none" strike="noStrike" cap="none" baseline="-25000">
                    <a:solidFill>
                      <a:srgbClr val="000000"/>
                    </a:solidFill>
                    <a:latin typeface="Calibri"/>
                    <a:ea typeface="Calibri"/>
                    <a:cs typeface="Calibri"/>
                    <a:sym typeface="Calibri"/>
                  </a:rPr>
                  <a:t>h</a:t>
                </a:r>
                <a:endParaRPr/>
              </a:p>
            </p:txBody>
          </p:sp>
        </p:grpSp>
        <p:grpSp>
          <p:nvGrpSpPr>
            <p:cNvPr id="700" name="Google Shape;700;p12"/>
            <p:cNvGrpSpPr/>
            <p:nvPr/>
          </p:nvGrpSpPr>
          <p:grpSpPr>
            <a:xfrm>
              <a:off x="8422070" y="5632673"/>
              <a:ext cx="1259074" cy="369332"/>
              <a:chOff x="8934916" y="2778923"/>
              <a:chExt cx="1259074" cy="369332"/>
            </a:xfrm>
          </p:grpSpPr>
          <p:sp>
            <p:nvSpPr>
              <p:cNvPr id="701" name="Google Shape;701;p12"/>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2" name="Google Shape;702;p12"/>
              <p:cNvSpPr txBox="1"/>
              <p:nvPr/>
            </p:nvSpPr>
            <p:spPr>
              <a:xfrm>
                <a:off x="8934916" y="2778923"/>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app. msg</a:t>
                </a:r>
                <a:endParaRPr/>
              </a:p>
            </p:txBody>
          </p:sp>
        </p:grpSp>
      </p:grpSp>
      <p:sp>
        <p:nvSpPr>
          <p:cNvPr id="703" name="Google Shape;703;p1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3"/>
                                        </p:tgtEl>
                                        <p:attrNameLst>
                                          <p:attrName>style.visibility</p:attrName>
                                        </p:attrNameLst>
                                      </p:cBhvr>
                                      <p:to>
                                        <p:strVal val="visible"/>
                                      </p:to>
                                    </p:set>
                                    <p:animEffect transition="in" filter="fade">
                                      <p:cBhvr>
                                        <p:cTn id="7" dur="500"/>
                                        <p:tgtEl>
                                          <p:spTgt spid="6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4"/>
                                        </p:tgtEl>
                                        <p:attrNameLst>
                                          <p:attrName>style.visibility</p:attrName>
                                        </p:attrNameLst>
                                      </p:cBhvr>
                                      <p:to>
                                        <p:strVal val="visible"/>
                                      </p:to>
                                    </p:set>
                                    <p:animEffect transition="in" filter="fade">
                                      <p:cBhvr>
                                        <p:cTn id="12" dur="500"/>
                                        <p:tgtEl>
                                          <p:spTgt spid="684"/>
                                        </p:tgtEl>
                                      </p:cBhvr>
                                    </p:animEffect>
                                  </p:childTnLst>
                                </p:cTn>
                              </p:par>
                              <p:par>
                                <p:cTn id="13" presetID="10" presetClass="entr" presetSubtype="0" fill="hold" nodeType="withEffect">
                                  <p:stCondLst>
                                    <p:cond delay="0"/>
                                  </p:stCondLst>
                                  <p:childTnLst>
                                    <p:set>
                                      <p:cBhvr>
                                        <p:cTn id="14" dur="1" fill="hold">
                                          <p:stCondLst>
                                            <p:cond delay="0"/>
                                          </p:stCondLst>
                                        </p:cTn>
                                        <p:tgtEl>
                                          <p:spTgt spid="687"/>
                                        </p:tgtEl>
                                        <p:attrNameLst>
                                          <p:attrName>style.visibility</p:attrName>
                                        </p:attrNameLst>
                                      </p:cBhvr>
                                      <p:to>
                                        <p:strVal val="visible"/>
                                      </p:to>
                                    </p:set>
                                    <p:animEffect transition="in" filter="fade">
                                      <p:cBhvr>
                                        <p:cTn id="15" dur="500"/>
                                        <p:tgtEl>
                                          <p:spTgt spid="68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93"/>
                                        </p:tgtEl>
                                        <p:attrNameLst>
                                          <p:attrName>style.visibility</p:attrName>
                                        </p:attrNameLst>
                                      </p:cBhvr>
                                      <p:to>
                                        <p:strVal val="visible"/>
                                      </p:to>
                                    </p:set>
                                    <p:animEffect transition="in" filter="fade">
                                      <p:cBhvr>
                                        <p:cTn id="20" dur="500"/>
                                        <p:tgtEl>
                                          <p:spTgt spid="693"/>
                                        </p:tgtEl>
                                      </p:cBhvr>
                                    </p:animEffect>
                                  </p:childTnLst>
                                </p:cTn>
                              </p:par>
                              <p:par>
                                <p:cTn id="21" presetID="10" presetClass="entr" presetSubtype="0" fill="hold" nodeType="withEffect">
                                  <p:stCondLst>
                                    <p:cond delay="0"/>
                                  </p:stCondLst>
                                  <p:childTnLst>
                                    <p:set>
                                      <p:cBhvr>
                                        <p:cTn id="22" dur="1" fill="hold">
                                          <p:stCondLst>
                                            <p:cond delay="0"/>
                                          </p:stCondLst>
                                        </p:cTn>
                                        <p:tgtEl>
                                          <p:spTgt spid="688"/>
                                        </p:tgtEl>
                                        <p:attrNameLst>
                                          <p:attrName>style.visibility</p:attrName>
                                        </p:attrNameLst>
                                      </p:cBhvr>
                                      <p:to>
                                        <p:strVal val="visible"/>
                                      </p:to>
                                    </p:set>
                                    <p:animEffect transition="in" filter="fade">
                                      <p:cBhvr>
                                        <p:cTn id="23" dur="500"/>
                                        <p:tgtEl>
                                          <p:spTgt spid="6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93"/>
                                        </p:tgtEl>
                                      </p:cBhvr>
                                    </p:animEffect>
                                    <p:set>
                                      <p:cBhvr>
                                        <p:cTn id="28" dur="1" fill="hold">
                                          <p:stCondLst>
                                            <p:cond delay="500"/>
                                          </p:stCondLst>
                                        </p:cTn>
                                        <p:tgtEl>
                                          <p:spTgt spid="69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84"/>
                                        </p:tgtEl>
                                      </p:cBhvr>
                                    </p:animEffect>
                                    <p:set>
                                      <p:cBhvr>
                                        <p:cTn id="31" dur="1" fill="hold">
                                          <p:stCondLst>
                                            <p:cond delay="500"/>
                                          </p:stCondLst>
                                        </p:cTn>
                                        <p:tgtEl>
                                          <p:spTgt spid="684"/>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96"/>
                                        </p:tgtEl>
                                        <p:attrNameLst>
                                          <p:attrName>style.visibility</p:attrName>
                                        </p:attrNameLst>
                                      </p:cBhvr>
                                      <p:to>
                                        <p:strVal val="visible"/>
                                      </p:to>
                                    </p:set>
                                    <p:animEffect transition="in" filter="fade">
                                      <p:cBhvr>
                                        <p:cTn id="35" dur="500"/>
                                        <p:tgtEl>
                                          <p:spTgt spid="696"/>
                                        </p:tgtEl>
                                      </p:cBhvr>
                                    </p:animEffect>
                                  </p:childTnLst>
                                </p:cTn>
                              </p:par>
                              <p:par>
                                <p:cTn id="36" presetID="10" presetClass="entr" presetSubtype="0" fill="hold" nodeType="withEffect">
                                  <p:stCondLst>
                                    <p:cond delay="0"/>
                                  </p:stCondLst>
                                  <p:childTnLst>
                                    <p:set>
                                      <p:cBhvr>
                                        <p:cTn id="37" dur="1" fill="hold">
                                          <p:stCondLst>
                                            <p:cond delay="0"/>
                                          </p:stCondLst>
                                        </p:cTn>
                                        <p:tgtEl>
                                          <p:spTgt spid="689"/>
                                        </p:tgtEl>
                                        <p:attrNameLst>
                                          <p:attrName>style.visibility</p:attrName>
                                        </p:attrNameLst>
                                      </p:cBhvr>
                                      <p:to>
                                        <p:strVal val="visible"/>
                                      </p:to>
                                    </p:set>
                                    <p:animEffect transition="in" filter="fade">
                                      <p:cBhvr>
                                        <p:cTn id="38" dur="500"/>
                                        <p:tgtEl>
                                          <p:spTgt spid="68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90"/>
                                        </p:tgtEl>
                                        <p:attrNameLst>
                                          <p:attrName>style.visibility</p:attrName>
                                        </p:attrNameLst>
                                      </p:cBhvr>
                                      <p:to>
                                        <p:strVal val="visible"/>
                                      </p:to>
                                    </p:set>
                                    <p:animEffect transition="in" filter="fade">
                                      <p:cBhvr>
                                        <p:cTn id="43" dur="500"/>
                                        <p:tgtEl>
                                          <p:spTgt spid="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41"/>
        <p:cNvGrpSpPr/>
        <p:nvPr/>
      </p:nvGrpSpPr>
      <p:grpSpPr>
        <a:xfrm>
          <a:off x="0" y="0"/>
          <a:ext cx="0" cy="0"/>
          <a:chOff x="0" y="0"/>
          <a:chExt cx="0" cy="0"/>
        </a:xfrm>
      </p:grpSpPr>
      <p:sp>
        <p:nvSpPr>
          <p:cNvPr id="4642" name="Google Shape;4642;p7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Go-Back-N: receiver</a:t>
            </a:r>
            <a:endParaRPr sz="4400"/>
          </a:p>
        </p:txBody>
      </p:sp>
      <p:sp>
        <p:nvSpPr>
          <p:cNvPr id="4643" name="Google Shape;4643;p75"/>
          <p:cNvSpPr txBox="1"/>
          <p:nvPr/>
        </p:nvSpPr>
        <p:spPr>
          <a:xfrm>
            <a:off x="803389" y="1374775"/>
            <a:ext cx="10318069" cy="2854325"/>
          </a:xfrm>
          <a:prstGeom prst="rect">
            <a:avLst/>
          </a:prstGeom>
          <a:noFill/>
          <a:ln>
            <a:noFill/>
          </a:ln>
        </p:spPr>
        <p:txBody>
          <a:bodyPr spcFirstLastPara="1" wrap="square" lIns="91425" tIns="45700" rIns="91425" bIns="45700" anchor="t" anchorCtr="0">
            <a:normAutofit lnSpcReduction="10000"/>
          </a:bodyPr>
          <a:lstStyle/>
          <a:p>
            <a:pPr marL="288925" marR="0" lvl="0" indent="-277813"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ACK-only: always send ACK for correctly-received packet so far, with highest </a:t>
            </a:r>
            <a:r>
              <a:rPr lang="en-US" sz="2800" b="0" i="1" u="none" strike="noStrike" cap="none">
                <a:solidFill>
                  <a:srgbClr val="CC0000"/>
                </a:solidFill>
                <a:latin typeface="Calibri"/>
                <a:ea typeface="Calibri"/>
                <a:cs typeface="Calibri"/>
                <a:sym typeface="Calibri"/>
              </a:rPr>
              <a:t>in-order</a:t>
            </a:r>
            <a:r>
              <a:rPr lang="en-US" sz="2800" b="0" i="0" u="none" strike="noStrike" cap="none">
                <a:solidFill>
                  <a:srgbClr val="000000"/>
                </a:solidFill>
                <a:latin typeface="Calibri"/>
                <a:ea typeface="Calibri"/>
                <a:cs typeface="Calibri"/>
                <a:sym typeface="Calibri"/>
              </a:rPr>
              <a:t> seq #</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may generate duplicate ACKs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need only remember </a:t>
            </a:r>
            <a:r>
              <a:rPr lang="en-US" sz="2400" b="0" i="0" u="none" strike="noStrike" cap="none">
                <a:solidFill>
                  <a:srgbClr val="0013A3"/>
                </a:solidFill>
                <a:latin typeface="Courier New"/>
                <a:ea typeface="Courier New"/>
                <a:cs typeface="Courier New"/>
                <a:sym typeface="Courier New"/>
              </a:rPr>
              <a:t>rcv_base</a:t>
            </a:r>
            <a:endParaRPr sz="2400" b="0" i="0" u="none" strike="noStrike" cap="none">
              <a:solidFill>
                <a:srgbClr val="0013A3"/>
              </a:solidFill>
              <a:latin typeface="Courier New"/>
              <a:ea typeface="Courier New"/>
              <a:cs typeface="Courier New"/>
              <a:sym typeface="Courier New"/>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on receipt of out-of-order packet: </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can discard (don’t buffer) or buffer: an implementation decision</a:t>
            </a:r>
            <a:endParaRPr sz="2400" b="0" i="1" u="none" strike="noStrike" cap="none">
              <a:solidFill>
                <a:srgbClr val="CC0000"/>
              </a:solidFill>
              <a:latin typeface="Calibri"/>
              <a:ea typeface="Calibri"/>
              <a:cs typeface="Calibri"/>
              <a:sym typeface="Calibri"/>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re-ACK pkt with highest in-order seq #</a:t>
            </a:r>
            <a:endParaRPr/>
          </a:p>
        </p:txBody>
      </p:sp>
      <p:grpSp>
        <p:nvGrpSpPr>
          <p:cNvPr id="4644" name="Google Shape;4644;p75"/>
          <p:cNvGrpSpPr/>
          <p:nvPr/>
        </p:nvGrpSpPr>
        <p:grpSpPr>
          <a:xfrm>
            <a:off x="965200" y="4368800"/>
            <a:ext cx="10131689" cy="2135212"/>
            <a:chOff x="965200" y="4368800"/>
            <a:chExt cx="10131689" cy="2135212"/>
          </a:xfrm>
        </p:grpSpPr>
        <p:sp>
          <p:nvSpPr>
            <p:cNvPr id="4645" name="Google Shape;4645;p75"/>
            <p:cNvSpPr/>
            <p:nvPr/>
          </p:nvSpPr>
          <p:spPr>
            <a:xfrm>
              <a:off x="2412281" y="4877998"/>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46" name="Google Shape;4646;p75"/>
            <p:cNvSpPr/>
            <p:nvPr/>
          </p:nvSpPr>
          <p:spPr>
            <a:xfrm>
              <a:off x="2603500" y="4878537"/>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47" name="Google Shape;4647;p75"/>
            <p:cNvSpPr/>
            <p:nvPr/>
          </p:nvSpPr>
          <p:spPr>
            <a:xfrm>
              <a:off x="2777467" y="4879975"/>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48" name="Google Shape;4648;p75"/>
            <p:cNvSpPr/>
            <p:nvPr/>
          </p:nvSpPr>
          <p:spPr>
            <a:xfrm>
              <a:off x="2951434" y="4878238"/>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49" name="Google Shape;4649;p75"/>
            <p:cNvSpPr/>
            <p:nvPr/>
          </p:nvSpPr>
          <p:spPr>
            <a:xfrm>
              <a:off x="3125401" y="4879676"/>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650" name="Google Shape;4650;p75"/>
            <p:cNvSpPr/>
            <p:nvPr/>
          </p:nvSpPr>
          <p:spPr>
            <a:xfrm>
              <a:off x="3312307" y="4876800"/>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651" name="Google Shape;4651;p75"/>
            <p:cNvSpPr/>
            <p:nvPr/>
          </p:nvSpPr>
          <p:spPr>
            <a:xfrm>
              <a:off x="4042679" y="4877097"/>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652" name="Google Shape;4652;p75"/>
            <p:cNvSpPr/>
            <p:nvPr/>
          </p:nvSpPr>
          <p:spPr>
            <a:xfrm>
              <a:off x="4216646" y="4877396"/>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653" name="Google Shape;4653;p75"/>
            <p:cNvSpPr/>
            <p:nvPr/>
          </p:nvSpPr>
          <p:spPr>
            <a:xfrm>
              <a:off x="4394926" y="4877695"/>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654" name="Google Shape;4654;p75"/>
            <p:cNvSpPr/>
            <p:nvPr/>
          </p:nvSpPr>
          <p:spPr>
            <a:xfrm>
              <a:off x="4573204" y="4877096"/>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655" name="Google Shape;4655;p75"/>
            <p:cNvSpPr/>
            <p:nvPr/>
          </p:nvSpPr>
          <p:spPr>
            <a:xfrm>
              <a:off x="4738544" y="4882607"/>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656" name="Google Shape;4656;p75"/>
            <p:cNvSpPr txBox="1"/>
            <p:nvPr/>
          </p:nvSpPr>
          <p:spPr>
            <a:xfrm>
              <a:off x="3200400" y="5878722"/>
              <a:ext cx="12875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13A3"/>
                </a:buClr>
                <a:buSzPts val="1800"/>
                <a:buFont typeface="Courier New"/>
                <a:buNone/>
              </a:pPr>
              <a:r>
                <a:rPr lang="en-US" sz="1800" b="0" i="0" u="none" strike="noStrike" cap="none">
                  <a:solidFill>
                    <a:srgbClr val="0013A3"/>
                  </a:solidFill>
                  <a:latin typeface="Courier New"/>
                  <a:ea typeface="Courier New"/>
                  <a:cs typeface="Courier New"/>
                  <a:sym typeface="Courier New"/>
                </a:rPr>
                <a:t>rcv_base</a:t>
              </a:r>
              <a:endParaRPr sz="1800" b="0" i="0" u="none" strike="noStrike" cap="none">
                <a:solidFill>
                  <a:srgbClr val="0013A3"/>
                </a:solidFill>
                <a:latin typeface="Calibri"/>
                <a:ea typeface="Calibri"/>
                <a:cs typeface="Calibri"/>
                <a:sym typeface="Calibri"/>
              </a:endParaRPr>
            </a:p>
          </p:txBody>
        </p:sp>
        <p:cxnSp>
          <p:nvCxnSpPr>
            <p:cNvPr id="4657" name="Google Shape;4657;p75"/>
            <p:cNvCxnSpPr/>
            <p:nvPr/>
          </p:nvCxnSpPr>
          <p:spPr>
            <a:xfrm rot="10800000">
              <a:off x="3340100" y="5523122"/>
              <a:ext cx="0" cy="469900"/>
            </a:xfrm>
            <a:prstGeom prst="straightConnector1">
              <a:avLst/>
            </a:prstGeom>
            <a:noFill/>
            <a:ln w="22225" cap="flat" cmpd="sng">
              <a:solidFill>
                <a:schemeClr val="accent1"/>
              </a:solidFill>
              <a:prstDash val="solid"/>
              <a:miter lim="800000"/>
              <a:headEnd type="none" w="sm" len="sm"/>
              <a:tailEnd type="triangle" w="med" len="med"/>
            </a:ln>
          </p:spPr>
        </p:cxnSp>
        <p:grpSp>
          <p:nvGrpSpPr>
            <p:cNvPr id="4658" name="Google Shape;4658;p75"/>
            <p:cNvGrpSpPr/>
            <p:nvPr/>
          </p:nvGrpSpPr>
          <p:grpSpPr>
            <a:xfrm>
              <a:off x="7035081" y="4522877"/>
              <a:ext cx="4061808" cy="1981135"/>
              <a:chOff x="7797081" y="4179977"/>
              <a:chExt cx="4061808" cy="1981135"/>
            </a:xfrm>
          </p:grpSpPr>
          <p:sp>
            <p:nvSpPr>
              <p:cNvPr id="4659" name="Google Shape;4659;p75"/>
              <p:cNvSpPr/>
              <p:nvPr/>
            </p:nvSpPr>
            <p:spPr>
              <a:xfrm>
                <a:off x="7797081" y="4179977"/>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60" name="Google Shape;4660;p75"/>
              <p:cNvSpPr/>
              <p:nvPr/>
            </p:nvSpPr>
            <p:spPr>
              <a:xfrm>
                <a:off x="7797081" y="5565889"/>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61" name="Google Shape;4661;p75"/>
              <p:cNvSpPr txBox="1"/>
              <p:nvPr/>
            </p:nvSpPr>
            <p:spPr>
              <a:xfrm>
                <a:off x="8089900" y="4279900"/>
                <a:ext cx="20945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received and ACKed</a:t>
                </a:r>
                <a:endParaRPr sz="1800" b="0" i="0" u="none" strike="noStrike" cap="none">
                  <a:solidFill>
                    <a:srgbClr val="000000"/>
                  </a:solidFill>
                  <a:latin typeface="Calibri"/>
                  <a:ea typeface="Calibri"/>
                  <a:cs typeface="Calibri"/>
                  <a:sym typeface="Calibri"/>
                </a:endParaRPr>
              </a:p>
            </p:txBody>
          </p:sp>
          <p:sp>
            <p:nvSpPr>
              <p:cNvPr id="4662" name="Google Shape;4662;p75"/>
              <p:cNvSpPr txBox="1"/>
              <p:nvPr/>
            </p:nvSpPr>
            <p:spPr>
              <a:xfrm>
                <a:off x="8115300" y="4965700"/>
                <a:ext cx="374358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Out-of-order: received but not  ACKed</a:t>
                </a:r>
                <a:endParaRPr sz="1800" b="0" i="0" u="none" strike="noStrike" cap="none">
                  <a:solidFill>
                    <a:srgbClr val="000000"/>
                  </a:solidFill>
                  <a:latin typeface="Calibri"/>
                  <a:ea typeface="Calibri"/>
                  <a:cs typeface="Calibri"/>
                  <a:sym typeface="Calibri"/>
                </a:endParaRPr>
              </a:p>
            </p:txBody>
          </p:sp>
          <p:sp>
            <p:nvSpPr>
              <p:cNvPr id="4663" name="Google Shape;4663;p75"/>
              <p:cNvSpPr txBox="1"/>
              <p:nvPr/>
            </p:nvSpPr>
            <p:spPr>
              <a:xfrm>
                <a:off x="8089900" y="5664200"/>
                <a:ext cx="13832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Not received</a:t>
                </a:r>
                <a:endParaRPr/>
              </a:p>
            </p:txBody>
          </p:sp>
        </p:grpSp>
        <p:sp>
          <p:nvSpPr>
            <p:cNvPr id="4664" name="Google Shape;4664;p75"/>
            <p:cNvSpPr txBox="1"/>
            <p:nvPr/>
          </p:nvSpPr>
          <p:spPr>
            <a:xfrm>
              <a:off x="965200" y="4368800"/>
              <a:ext cx="54198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Receiver view of sequence number space:</a:t>
              </a:r>
              <a:endParaRPr/>
            </a:p>
          </p:txBody>
        </p:sp>
        <p:sp>
          <p:nvSpPr>
            <p:cNvPr id="4665" name="Google Shape;4665;p75"/>
            <p:cNvSpPr/>
            <p:nvPr/>
          </p:nvSpPr>
          <p:spPr>
            <a:xfrm>
              <a:off x="7043594" y="5225507"/>
              <a:ext cx="81951" cy="595223"/>
            </a:xfrm>
            <a:prstGeom prst="rect">
              <a:avLst/>
            </a:prstGeom>
            <a:solidFill>
              <a:srgbClr val="DF167A"/>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666" name="Google Shape;4666;p75"/>
            <p:cNvSpPr/>
            <p:nvPr/>
          </p:nvSpPr>
          <p:spPr>
            <a:xfrm>
              <a:off x="3855894" y="4876800"/>
              <a:ext cx="81951" cy="595223"/>
            </a:xfrm>
            <a:prstGeom prst="rect">
              <a:avLst/>
            </a:prstGeom>
            <a:solidFill>
              <a:srgbClr val="DF167A"/>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667" name="Google Shape;4667;p75"/>
            <p:cNvSpPr/>
            <p:nvPr/>
          </p:nvSpPr>
          <p:spPr>
            <a:xfrm>
              <a:off x="3500294" y="4876800"/>
              <a:ext cx="81951" cy="595223"/>
            </a:xfrm>
            <a:prstGeom prst="rect">
              <a:avLst/>
            </a:prstGeom>
            <a:solidFill>
              <a:srgbClr val="DF167A"/>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668" name="Google Shape;4668;p75"/>
            <p:cNvSpPr/>
            <p:nvPr/>
          </p:nvSpPr>
          <p:spPr>
            <a:xfrm>
              <a:off x="3684444" y="4876800"/>
              <a:ext cx="81951" cy="595223"/>
            </a:xfrm>
            <a:prstGeom prst="rect">
              <a:avLst/>
            </a:prstGeom>
            <a:solidFill>
              <a:srgbClr val="DF167A"/>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669" name="Google Shape;4669;p75"/>
            <p:cNvSpPr txBox="1"/>
            <p:nvPr/>
          </p:nvSpPr>
          <p:spPr>
            <a:xfrm>
              <a:off x="1892300" y="5105400"/>
              <a:ext cx="4331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a:t>
              </a:r>
              <a:endParaRPr sz="1800" b="0" i="0" u="none" strike="noStrike" cap="none">
                <a:solidFill>
                  <a:srgbClr val="000000"/>
                </a:solidFill>
                <a:latin typeface="Calibri"/>
                <a:ea typeface="Calibri"/>
                <a:cs typeface="Calibri"/>
                <a:sym typeface="Calibri"/>
              </a:endParaRPr>
            </a:p>
          </p:txBody>
        </p:sp>
        <p:sp>
          <p:nvSpPr>
            <p:cNvPr id="4670" name="Google Shape;4670;p75"/>
            <p:cNvSpPr txBox="1"/>
            <p:nvPr/>
          </p:nvSpPr>
          <p:spPr>
            <a:xfrm>
              <a:off x="4876800" y="5105400"/>
              <a:ext cx="4331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a:t>
              </a:r>
              <a:endParaRPr sz="1800" b="0" i="0" u="none" strike="noStrike" cap="none">
                <a:solidFill>
                  <a:srgbClr val="000000"/>
                </a:solidFill>
                <a:latin typeface="Calibri"/>
                <a:ea typeface="Calibri"/>
                <a:cs typeface="Calibri"/>
                <a:sym typeface="Calibri"/>
              </a:endParaRPr>
            </a:p>
          </p:txBody>
        </p:sp>
      </p:grpSp>
      <p:sp>
        <p:nvSpPr>
          <p:cNvPr id="4671" name="Google Shape;4671;p7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4"/>
                                        </p:tgtEl>
                                        <p:attrNameLst>
                                          <p:attrName>style.visibility</p:attrName>
                                        </p:attrNameLst>
                                      </p:cBhvr>
                                      <p:to>
                                        <p:strVal val="visible"/>
                                      </p:to>
                                    </p:set>
                                    <p:animEffect transition="in" filter="fade">
                                      <p:cBhvr>
                                        <p:cTn id="7" dur="500"/>
                                        <p:tgtEl>
                                          <p:spTgt spid="4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76"/>
        <p:cNvGrpSpPr/>
        <p:nvPr/>
      </p:nvGrpSpPr>
      <p:grpSpPr>
        <a:xfrm>
          <a:off x="0" y="0"/>
          <a:ext cx="0" cy="0"/>
          <a:chOff x="0" y="0"/>
          <a:chExt cx="0" cy="0"/>
        </a:xfrm>
      </p:grpSpPr>
      <p:sp>
        <p:nvSpPr>
          <p:cNvPr id="4677" name="Google Shape;4677;p7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Go-Back-N in action</a:t>
            </a:r>
            <a:endParaRPr sz="4400"/>
          </a:p>
        </p:txBody>
      </p:sp>
      <p:sp>
        <p:nvSpPr>
          <p:cNvPr id="4678" name="Google Shape;4678;p76"/>
          <p:cNvSpPr txBox="1"/>
          <p:nvPr/>
        </p:nvSpPr>
        <p:spPr>
          <a:xfrm>
            <a:off x="4770437" y="1531937"/>
            <a:ext cx="1246188" cy="14652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pkt0</a:t>
            </a:r>
            <a:endParaRPr/>
          </a:p>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pkt1</a:t>
            </a:r>
            <a:endParaRPr/>
          </a:p>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pkt2</a:t>
            </a:r>
            <a:endParaRPr/>
          </a:p>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pkt3</a:t>
            </a:r>
            <a:endParaRPr/>
          </a:p>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(wait)</a:t>
            </a:r>
            <a:endParaRPr/>
          </a:p>
        </p:txBody>
      </p:sp>
      <p:sp>
        <p:nvSpPr>
          <p:cNvPr id="4679" name="Google Shape;4679;p76"/>
          <p:cNvSpPr txBox="1"/>
          <p:nvPr/>
        </p:nvSpPr>
        <p:spPr>
          <a:xfrm>
            <a:off x="5091112" y="1160462"/>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a:buNone/>
            </a:pPr>
            <a:r>
              <a:rPr lang="en-US" sz="2000" b="0" i="1" u="sng" strike="noStrike" cap="none">
                <a:solidFill>
                  <a:srgbClr val="000099"/>
                </a:solidFill>
                <a:latin typeface="Tahoma"/>
                <a:ea typeface="Tahoma"/>
                <a:cs typeface="Tahoma"/>
                <a:sym typeface="Tahoma"/>
              </a:rPr>
              <a:t>sender</a:t>
            </a:r>
            <a:endParaRPr/>
          </a:p>
        </p:txBody>
      </p:sp>
      <p:sp>
        <p:nvSpPr>
          <p:cNvPr id="4680" name="Google Shape;4680;p76"/>
          <p:cNvSpPr txBox="1"/>
          <p:nvPr/>
        </p:nvSpPr>
        <p:spPr>
          <a:xfrm>
            <a:off x="8121650" y="1179512"/>
            <a:ext cx="1071562"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a:buNone/>
            </a:pPr>
            <a:r>
              <a:rPr lang="en-US" sz="2000" b="0" i="1" u="sng" strike="noStrike" cap="none">
                <a:solidFill>
                  <a:srgbClr val="008000"/>
                </a:solidFill>
                <a:latin typeface="Tahoma"/>
                <a:ea typeface="Tahoma"/>
                <a:cs typeface="Tahoma"/>
                <a:sym typeface="Tahoma"/>
              </a:rPr>
              <a:t>receiver</a:t>
            </a:r>
            <a:endParaRPr/>
          </a:p>
        </p:txBody>
      </p:sp>
      <p:cxnSp>
        <p:nvCxnSpPr>
          <p:cNvPr id="4681" name="Google Shape;4681;p76"/>
          <p:cNvCxnSpPr/>
          <p:nvPr/>
        </p:nvCxnSpPr>
        <p:spPr>
          <a:xfrm>
            <a:off x="8196262" y="1778000"/>
            <a:ext cx="11113" cy="4538662"/>
          </a:xfrm>
          <a:prstGeom prst="straightConnector1">
            <a:avLst/>
          </a:prstGeom>
          <a:noFill/>
          <a:ln w="9525" cap="flat" cmpd="sng">
            <a:solidFill>
              <a:srgbClr val="000000"/>
            </a:solidFill>
            <a:prstDash val="solid"/>
            <a:round/>
            <a:headEnd type="none" w="med" len="med"/>
            <a:tailEnd type="none" w="med" len="med"/>
          </a:ln>
        </p:spPr>
      </p:cxnSp>
      <p:sp>
        <p:nvSpPr>
          <p:cNvPr id="4682" name="Google Shape;4682;p76"/>
          <p:cNvSpPr txBox="1"/>
          <p:nvPr/>
        </p:nvSpPr>
        <p:spPr>
          <a:xfrm>
            <a:off x="8139112" y="1973262"/>
            <a:ext cx="2568575" cy="14652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receive pkt0, send ack0</a:t>
            </a:r>
            <a:endParaRPr/>
          </a:p>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receive pkt1, send ack1</a:t>
            </a:r>
            <a:endParaRPr/>
          </a:p>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 </a:t>
            </a:r>
            <a:endParaRPr/>
          </a:p>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receive pkt3, discard, </a:t>
            </a:r>
            <a:endParaRPr/>
          </a:p>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           (re)send ack1</a:t>
            </a:r>
            <a:endParaRPr/>
          </a:p>
        </p:txBody>
      </p:sp>
      <p:sp>
        <p:nvSpPr>
          <p:cNvPr id="4683" name="Google Shape;4683;p76"/>
          <p:cNvSpPr txBox="1"/>
          <p:nvPr/>
        </p:nvSpPr>
        <p:spPr>
          <a:xfrm>
            <a:off x="4775200" y="4713287"/>
            <a:ext cx="1246187" cy="1082675"/>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pkt2</a:t>
            </a:r>
            <a:endParaRPr/>
          </a:p>
          <a:p>
            <a:pPr marL="0" marR="0" lvl="0" indent="0" algn="r"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pkt3</a:t>
            </a:r>
            <a:endParaRPr/>
          </a:p>
          <a:p>
            <a:pPr marL="0" marR="0" lvl="0" indent="0" algn="r"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pkt4</a:t>
            </a:r>
            <a:endParaRPr/>
          </a:p>
          <a:p>
            <a:pPr marL="0" marR="0" lvl="0" indent="0" algn="r"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pkt5</a:t>
            </a:r>
            <a:endParaRPr/>
          </a:p>
        </p:txBody>
      </p:sp>
      <p:cxnSp>
        <p:nvCxnSpPr>
          <p:cNvPr id="4684" name="Google Shape;4684;p76"/>
          <p:cNvCxnSpPr/>
          <p:nvPr/>
        </p:nvCxnSpPr>
        <p:spPr>
          <a:xfrm flipH="1">
            <a:off x="6067425" y="2249487"/>
            <a:ext cx="2014537" cy="1066800"/>
          </a:xfrm>
          <a:prstGeom prst="straightConnector1">
            <a:avLst/>
          </a:prstGeom>
          <a:noFill/>
          <a:ln w="28575" cap="flat" cmpd="sng">
            <a:solidFill>
              <a:srgbClr val="008000"/>
            </a:solidFill>
            <a:prstDash val="solid"/>
            <a:round/>
            <a:headEnd type="none" w="med" len="med"/>
            <a:tailEnd type="triangle" w="med" len="med"/>
          </a:ln>
        </p:spPr>
      </p:cxnSp>
      <p:grpSp>
        <p:nvGrpSpPr>
          <p:cNvPr id="4685" name="Google Shape;4685;p76"/>
          <p:cNvGrpSpPr/>
          <p:nvPr/>
        </p:nvGrpSpPr>
        <p:grpSpPr>
          <a:xfrm>
            <a:off x="6059487" y="1725612"/>
            <a:ext cx="2122488" cy="1292225"/>
            <a:chOff x="6059487" y="1725612"/>
            <a:chExt cx="2122488" cy="1292225"/>
          </a:xfrm>
        </p:grpSpPr>
        <p:cxnSp>
          <p:nvCxnSpPr>
            <p:cNvPr id="4686" name="Google Shape;4686;p76"/>
            <p:cNvCxnSpPr/>
            <p:nvPr/>
          </p:nvCxnSpPr>
          <p:spPr>
            <a:xfrm>
              <a:off x="6061075" y="1725612"/>
              <a:ext cx="2101850" cy="468313"/>
            </a:xfrm>
            <a:prstGeom prst="straightConnector1">
              <a:avLst/>
            </a:prstGeom>
            <a:noFill/>
            <a:ln w="28575" cap="flat" cmpd="sng">
              <a:solidFill>
                <a:srgbClr val="000099"/>
              </a:solidFill>
              <a:prstDash val="solid"/>
              <a:round/>
              <a:headEnd type="none" w="med" len="med"/>
              <a:tailEnd type="triangle" w="med" len="med"/>
            </a:ln>
          </p:spPr>
        </p:cxnSp>
        <p:cxnSp>
          <p:nvCxnSpPr>
            <p:cNvPr id="4687" name="Google Shape;4687;p76"/>
            <p:cNvCxnSpPr/>
            <p:nvPr/>
          </p:nvCxnSpPr>
          <p:spPr>
            <a:xfrm>
              <a:off x="6059487" y="2000250"/>
              <a:ext cx="2100263" cy="468312"/>
            </a:xfrm>
            <a:prstGeom prst="straightConnector1">
              <a:avLst/>
            </a:prstGeom>
            <a:noFill/>
            <a:ln w="28575" cap="flat" cmpd="sng">
              <a:solidFill>
                <a:srgbClr val="000099"/>
              </a:solidFill>
              <a:prstDash val="solid"/>
              <a:round/>
              <a:headEnd type="none" w="med" len="med"/>
              <a:tailEnd type="triangle" w="med" len="med"/>
            </a:ln>
          </p:spPr>
        </p:cxnSp>
        <p:cxnSp>
          <p:nvCxnSpPr>
            <p:cNvPr id="4688" name="Google Shape;4688;p76"/>
            <p:cNvCxnSpPr/>
            <p:nvPr/>
          </p:nvCxnSpPr>
          <p:spPr>
            <a:xfrm>
              <a:off x="6075362" y="2263775"/>
              <a:ext cx="876300" cy="200025"/>
            </a:xfrm>
            <a:prstGeom prst="straightConnector1">
              <a:avLst/>
            </a:prstGeom>
            <a:noFill/>
            <a:ln w="28575" cap="flat" cmpd="sng">
              <a:solidFill>
                <a:srgbClr val="000099"/>
              </a:solidFill>
              <a:prstDash val="solid"/>
              <a:round/>
              <a:headEnd type="none" w="med" len="med"/>
              <a:tailEnd type="triangle" w="med" len="med"/>
            </a:ln>
          </p:spPr>
        </p:cxnSp>
        <p:cxnSp>
          <p:nvCxnSpPr>
            <p:cNvPr id="4689" name="Google Shape;4689;p76"/>
            <p:cNvCxnSpPr/>
            <p:nvPr/>
          </p:nvCxnSpPr>
          <p:spPr>
            <a:xfrm>
              <a:off x="6081712" y="2549525"/>
              <a:ext cx="2100263" cy="468312"/>
            </a:xfrm>
            <a:prstGeom prst="straightConnector1">
              <a:avLst/>
            </a:prstGeom>
            <a:noFill/>
            <a:ln w="28575" cap="flat" cmpd="sng">
              <a:solidFill>
                <a:srgbClr val="000099"/>
              </a:solidFill>
              <a:prstDash val="solid"/>
              <a:round/>
              <a:headEnd type="none" w="med" len="med"/>
              <a:tailEnd type="triangle" w="med" len="med"/>
            </a:ln>
          </p:spPr>
        </p:cxnSp>
        <p:sp>
          <p:nvSpPr>
            <p:cNvPr id="4690" name="Google Shape;4690;p76"/>
            <p:cNvSpPr txBox="1"/>
            <p:nvPr/>
          </p:nvSpPr>
          <p:spPr>
            <a:xfrm>
              <a:off x="6837362" y="2298700"/>
              <a:ext cx="341313"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Tahoma"/>
                <a:buNone/>
              </a:pPr>
              <a:r>
                <a:rPr lang="en-US" sz="1800" b="1" i="0" u="none" strike="noStrike" cap="none">
                  <a:solidFill>
                    <a:srgbClr val="FF0000"/>
                  </a:solidFill>
                  <a:latin typeface="Tahoma"/>
                  <a:ea typeface="Tahoma"/>
                  <a:cs typeface="Tahoma"/>
                  <a:sym typeface="Tahoma"/>
                </a:rPr>
                <a:t>X</a:t>
              </a:r>
              <a:endParaRPr/>
            </a:p>
          </p:txBody>
        </p:sp>
        <p:sp>
          <p:nvSpPr>
            <p:cNvPr id="4691" name="Google Shape;4691;p76"/>
            <p:cNvSpPr txBox="1"/>
            <p:nvPr/>
          </p:nvSpPr>
          <p:spPr>
            <a:xfrm>
              <a:off x="6996112" y="2319337"/>
              <a:ext cx="522288"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ahoma"/>
                <a:buNone/>
              </a:pPr>
              <a:r>
                <a:rPr lang="en-US" sz="1600" b="0" i="1" u="none" strike="noStrike" cap="none">
                  <a:solidFill>
                    <a:srgbClr val="FF0000"/>
                  </a:solidFill>
                  <a:latin typeface="Tahoma"/>
                  <a:ea typeface="Tahoma"/>
                  <a:cs typeface="Tahoma"/>
                  <a:sym typeface="Tahoma"/>
                </a:rPr>
                <a:t>loss</a:t>
              </a:r>
              <a:endParaRPr/>
            </a:p>
          </p:txBody>
        </p:sp>
      </p:grpSp>
      <p:cxnSp>
        <p:nvCxnSpPr>
          <p:cNvPr id="4692" name="Google Shape;4692;p76"/>
          <p:cNvCxnSpPr/>
          <p:nvPr/>
        </p:nvCxnSpPr>
        <p:spPr>
          <a:xfrm flipH="1">
            <a:off x="6064250" y="2535237"/>
            <a:ext cx="2014537" cy="1100138"/>
          </a:xfrm>
          <a:prstGeom prst="straightConnector1">
            <a:avLst/>
          </a:prstGeom>
          <a:noFill/>
          <a:ln w="28575" cap="flat" cmpd="sng">
            <a:solidFill>
              <a:srgbClr val="008000"/>
            </a:solidFill>
            <a:prstDash val="solid"/>
            <a:round/>
            <a:headEnd type="none" w="med" len="med"/>
            <a:tailEnd type="triangle" w="med" len="med"/>
          </a:ln>
        </p:spPr>
      </p:cxnSp>
      <p:cxnSp>
        <p:nvCxnSpPr>
          <p:cNvPr id="4693" name="Google Shape;4693;p76"/>
          <p:cNvCxnSpPr/>
          <p:nvPr/>
        </p:nvCxnSpPr>
        <p:spPr>
          <a:xfrm>
            <a:off x="6067425" y="3371850"/>
            <a:ext cx="2100262" cy="468312"/>
          </a:xfrm>
          <a:prstGeom prst="straightConnector1">
            <a:avLst/>
          </a:prstGeom>
          <a:noFill/>
          <a:ln w="28575" cap="flat" cmpd="sng">
            <a:solidFill>
              <a:srgbClr val="000099"/>
            </a:solidFill>
            <a:prstDash val="solid"/>
            <a:round/>
            <a:headEnd type="none" w="med" len="med"/>
            <a:tailEnd type="triangle" w="med" len="med"/>
          </a:ln>
        </p:spPr>
      </p:cxnSp>
      <p:cxnSp>
        <p:nvCxnSpPr>
          <p:cNvPr id="4694" name="Google Shape;4694;p76"/>
          <p:cNvCxnSpPr/>
          <p:nvPr/>
        </p:nvCxnSpPr>
        <p:spPr>
          <a:xfrm>
            <a:off x="6099175" y="3690937"/>
            <a:ext cx="2101850" cy="468313"/>
          </a:xfrm>
          <a:prstGeom prst="straightConnector1">
            <a:avLst/>
          </a:prstGeom>
          <a:noFill/>
          <a:ln w="28575" cap="flat" cmpd="sng">
            <a:solidFill>
              <a:srgbClr val="000099"/>
            </a:solidFill>
            <a:prstDash val="solid"/>
            <a:round/>
            <a:headEnd type="none" w="med" len="med"/>
            <a:tailEnd type="triangle" w="med" len="med"/>
          </a:ln>
        </p:spPr>
      </p:cxnSp>
      <p:cxnSp>
        <p:nvCxnSpPr>
          <p:cNvPr id="4695" name="Google Shape;4695;p76"/>
          <p:cNvCxnSpPr/>
          <p:nvPr/>
        </p:nvCxnSpPr>
        <p:spPr>
          <a:xfrm flipH="1">
            <a:off x="6096000" y="3065462"/>
            <a:ext cx="2014537" cy="1100138"/>
          </a:xfrm>
          <a:prstGeom prst="straightConnector1">
            <a:avLst/>
          </a:prstGeom>
          <a:noFill/>
          <a:ln w="28575" cap="flat" cmpd="sng">
            <a:solidFill>
              <a:srgbClr val="008000"/>
            </a:solidFill>
            <a:prstDash val="solid"/>
            <a:round/>
            <a:headEnd type="none" w="med" len="med"/>
            <a:tailEnd type="triangle" w="med" len="med"/>
          </a:ln>
        </p:spPr>
      </p:cxnSp>
      <p:grpSp>
        <p:nvGrpSpPr>
          <p:cNvPr id="4696" name="Google Shape;4696;p76"/>
          <p:cNvGrpSpPr/>
          <p:nvPr/>
        </p:nvGrpSpPr>
        <p:grpSpPr>
          <a:xfrm>
            <a:off x="4081462" y="2254250"/>
            <a:ext cx="1978025" cy="2543175"/>
            <a:chOff x="4081462" y="2254250"/>
            <a:chExt cx="1978025" cy="2543175"/>
          </a:xfrm>
        </p:grpSpPr>
        <p:pic>
          <p:nvPicPr>
            <p:cNvPr id="4697" name="Google Shape;4697;p76" descr="alarm_clock_ringing"/>
            <p:cNvPicPr preferRelativeResize="0"/>
            <p:nvPr/>
          </p:nvPicPr>
          <p:blipFill rotWithShape="1">
            <a:blip r:embed="rId3">
              <a:alphaModFix/>
            </a:blip>
            <a:srcRect/>
            <a:stretch/>
          </p:blipFill>
          <p:spPr>
            <a:xfrm>
              <a:off x="4081462" y="4283075"/>
              <a:ext cx="436563" cy="481012"/>
            </a:xfrm>
            <a:prstGeom prst="rect">
              <a:avLst/>
            </a:prstGeom>
            <a:noFill/>
            <a:ln>
              <a:noFill/>
            </a:ln>
          </p:spPr>
        </p:pic>
        <p:sp>
          <p:nvSpPr>
            <p:cNvPr id="4698" name="Google Shape;4698;p76"/>
            <p:cNvSpPr txBox="1"/>
            <p:nvPr/>
          </p:nvSpPr>
          <p:spPr>
            <a:xfrm>
              <a:off x="4449762" y="4498975"/>
              <a:ext cx="1538288" cy="298450"/>
            </a:xfrm>
            <a:prstGeom prst="rect">
              <a:avLst/>
            </a:prstGeom>
            <a:noFill/>
            <a:ln>
              <a:noFill/>
            </a:ln>
          </p:spPr>
          <p:txBody>
            <a:bodyPr spcFirstLastPara="1" wrap="square" lIns="91425" tIns="45700" rIns="91425" bIns="45700" anchor="t" anchorCtr="0">
              <a:spAutoFit/>
            </a:bodyPr>
            <a:lstStyle/>
            <a:p>
              <a:pPr marL="0" marR="0" lvl="0" indent="0" algn="r" rtl="0">
                <a:lnSpc>
                  <a:spcPct val="75000"/>
                </a:lnSpc>
                <a:spcBef>
                  <a:spcPts val="0"/>
                </a:spcBef>
                <a:spcAft>
                  <a:spcPts val="0"/>
                </a:spcAft>
                <a:buClr>
                  <a:srgbClr val="FF0000"/>
                </a:buClr>
                <a:buSzPts val="1800"/>
                <a:buFont typeface="Tahoma"/>
                <a:buNone/>
              </a:pPr>
              <a:r>
                <a:rPr lang="en-US" sz="1800" b="0" i="1" u="none" strike="noStrike" cap="none">
                  <a:solidFill>
                    <a:srgbClr val="FF0000"/>
                  </a:solidFill>
                  <a:latin typeface="Tahoma"/>
                  <a:ea typeface="Tahoma"/>
                  <a:cs typeface="Tahoma"/>
                  <a:sym typeface="Tahoma"/>
                </a:rPr>
                <a:t>pkt 2 timeout</a:t>
              </a:r>
              <a:endParaRPr/>
            </a:p>
          </p:txBody>
        </p:sp>
        <p:grpSp>
          <p:nvGrpSpPr>
            <p:cNvPr id="4699" name="Google Shape;4699;p76"/>
            <p:cNvGrpSpPr/>
            <p:nvPr/>
          </p:nvGrpSpPr>
          <p:grpSpPr>
            <a:xfrm>
              <a:off x="5956300" y="2254250"/>
              <a:ext cx="103187" cy="2462212"/>
              <a:chOff x="3651" y="1878"/>
              <a:chExt cx="78" cy="963"/>
            </a:xfrm>
          </p:grpSpPr>
          <p:cxnSp>
            <p:nvCxnSpPr>
              <p:cNvPr id="4700" name="Google Shape;4700;p76"/>
              <p:cNvCxnSpPr/>
              <p:nvPr/>
            </p:nvCxnSpPr>
            <p:spPr>
              <a:xfrm>
                <a:off x="3729" y="1879"/>
                <a:ext cx="0" cy="962"/>
              </a:xfrm>
              <a:prstGeom prst="straightConnector1">
                <a:avLst/>
              </a:prstGeom>
              <a:noFill/>
              <a:ln w="28575" cap="flat" cmpd="sng">
                <a:solidFill>
                  <a:srgbClr val="000000"/>
                </a:solidFill>
                <a:prstDash val="solid"/>
                <a:round/>
                <a:headEnd type="none" w="med" len="med"/>
                <a:tailEnd type="none" w="med" len="med"/>
              </a:ln>
            </p:spPr>
          </p:cxnSp>
          <p:cxnSp>
            <p:nvCxnSpPr>
              <p:cNvPr id="4701" name="Google Shape;4701;p76"/>
              <p:cNvCxnSpPr/>
              <p:nvPr/>
            </p:nvCxnSpPr>
            <p:spPr>
              <a:xfrm rot="10800000">
                <a:off x="3651" y="1878"/>
                <a:ext cx="76" cy="0"/>
              </a:xfrm>
              <a:prstGeom prst="straightConnector1">
                <a:avLst/>
              </a:prstGeom>
              <a:noFill/>
              <a:ln w="28575" cap="flat" cmpd="sng">
                <a:solidFill>
                  <a:srgbClr val="000000"/>
                </a:solidFill>
                <a:prstDash val="solid"/>
                <a:round/>
                <a:headEnd type="none" w="med" len="med"/>
                <a:tailEnd type="none" w="med" len="med"/>
              </a:ln>
            </p:spPr>
          </p:cxnSp>
          <p:cxnSp>
            <p:nvCxnSpPr>
              <p:cNvPr id="4702" name="Google Shape;4702;p76"/>
              <p:cNvCxnSpPr/>
              <p:nvPr/>
            </p:nvCxnSpPr>
            <p:spPr>
              <a:xfrm rot="10800000">
                <a:off x="3651" y="2841"/>
                <a:ext cx="76" cy="0"/>
              </a:xfrm>
              <a:prstGeom prst="straightConnector1">
                <a:avLst/>
              </a:prstGeom>
              <a:noFill/>
              <a:ln w="28575" cap="flat" cmpd="sng">
                <a:solidFill>
                  <a:srgbClr val="000000"/>
                </a:solidFill>
                <a:prstDash val="solid"/>
                <a:round/>
                <a:headEnd type="none" w="med" len="med"/>
                <a:tailEnd type="none" w="med" len="med"/>
              </a:ln>
            </p:spPr>
          </p:cxnSp>
        </p:grpSp>
      </p:grpSp>
      <p:grpSp>
        <p:nvGrpSpPr>
          <p:cNvPr id="4703" name="Google Shape;4703;p76"/>
          <p:cNvGrpSpPr/>
          <p:nvPr/>
        </p:nvGrpSpPr>
        <p:grpSpPr>
          <a:xfrm>
            <a:off x="6061075" y="4884737"/>
            <a:ext cx="2114550" cy="1179513"/>
            <a:chOff x="6061075" y="4884737"/>
            <a:chExt cx="2114550" cy="1179513"/>
          </a:xfrm>
        </p:grpSpPr>
        <p:cxnSp>
          <p:nvCxnSpPr>
            <p:cNvPr id="4704" name="Google Shape;4704;p76"/>
            <p:cNvCxnSpPr/>
            <p:nvPr/>
          </p:nvCxnSpPr>
          <p:spPr>
            <a:xfrm>
              <a:off x="6075362" y="4884737"/>
              <a:ext cx="2100263" cy="468313"/>
            </a:xfrm>
            <a:prstGeom prst="straightConnector1">
              <a:avLst/>
            </a:prstGeom>
            <a:noFill/>
            <a:ln w="28575" cap="flat" cmpd="sng">
              <a:solidFill>
                <a:srgbClr val="000099"/>
              </a:solidFill>
              <a:prstDash val="solid"/>
              <a:round/>
              <a:headEnd type="none" w="med" len="med"/>
              <a:tailEnd type="triangle" w="med" len="med"/>
            </a:ln>
          </p:spPr>
        </p:cxnSp>
        <p:cxnSp>
          <p:nvCxnSpPr>
            <p:cNvPr id="4705" name="Google Shape;4705;p76"/>
            <p:cNvCxnSpPr/>
            <p:nvPr/>
          </p:nvCxnSpPr>
          <p:spPr>
            <a:xfrm>
              <a:off x="6067425" y="5129212"/>
              <a:ext cx="2101850" cy="468313"/>
            </a:xfrm>
            <a:prstGeom prst="straightConnector1">
              <a:avLst/>
            </a:prstGeom>
            <a:noFill/>
            <a:ln w="28575" cap="flat" cmpd="sng">
              <a:solidFill>
                <a:srgbClr val="000099"/>
              </a:solidFill>
              <a:prstDash val="solid"/>
              <a:round/>
              <a:headEnd type="none" w="med" len="med"/>
              <a:tailEnd type="triangle" w="med" len="med"/>
            </a:ln>
          </p:spPr>
        </p:cxnSp>
        <p:cxnSp>
          <p:nvCxnSpPr>
            <p:cNvPr id="4706" name="Google Shape;4706;p76"/>
            <p:cNvCxnSpPr/>
            <p:nvPr/>
          </p:nvCxnSpPr>
          <p:spPr>
            <a:xfrm>
              <a:off x="6061075" y="5362575"/>
              <a:ext cx="2101850" cy="468312"/>
            </a:xfrm>
            <a:prstGeom prst="straightConnector1">
              <a:avLst/>
            </a:prstGeom>
            <a:noFill/>
            <a:ln w="28575" cap="flat" cmpd="sng">
              <a:solidFill>
                <a:srgbClr val="000099"/>
              </a:solidFill>
              <a:prstDash val="solid"/>
              <a:round/>
              <a:headEnd type="none" w="med" len="med"/>
              <a:tailEnd type="triangle" w="med" len="med"/>
            </a:ln>
          </p:spPr>
        </p:cxnSp>
        <p:cxnSp>
          <p:nvCxnSpPr>
            <p:cNvPr id="4707" name="Google Shape;4707;p76"/>
            <p:cNvCxnSpPr/>
            <p:nvPr/>
          </p:nvCxnSpPr>
          <p:spPr>
            <a:xfrm>
              <a:off x="6064250" y="5595937"/>
              <a:ext cx="2100262" cy="468313"/>
            </a:xfrm>
            <a:prstGeom prst="straightConnector1">
              <a:avLst/>
            </a:prstGeom>
            <a:noFill/>
            <a:ln w="28575" cap="flat" cmpd="sng">
              <a:solidFill>
                <a:srgbClr val="000099"/>
              </a:solidFill>
              <a:prstDash val="solid"/>
              <a:round/>
              <a:headEnd type="none" w="med" len="med"/>
              <a:tailEnd type="triangle" w="med" len="med"/>
            </a:ln>
          </p:spPr>
        </p:cxnSp>
      </p:grpSp>
      <p:sp>
        <p:nvSpPr>
          <p:cNvPr id="4708" name="Google Shape;4708;p76"/>
          <p:cNvSpPr txBox="1"/>
          <p:nvPr/>
        </p:nvSpPr>
        <p:spPr>
          <a:xfrm>
            <a:off x="8135937" y="3497262"/>
            <a:ext cx="24130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receive pkt4, discard, </a:t>
            </a:r>
            <a:endParaRPr/>
          </a:p>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           (re)send ack1</a:t>
            </a:r>
            <a:endParaRPr/>
          </a:p>
        </p:txBody>
      </p:sp>
      <p:sp>
        <p:nvSpPr>
          <p:cNvPr id="4709" name="Google Shape;4709;p76"/>
          <p:cNvSpPr txBox="1"/>
          <p:nvPr/>
        </p:nvSpPr>
        <p:spPr>
          <a:xfrm>
            <a:off x="8154987" y="4017962"/>
            <a:ext cx="24130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receive pkt5, discard, </a:t>
            </a:r>
            <a:endParaRPr/>
          </a:p>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           (re)send ack1</a:t>
            </a:r>
            <a:endParaRPr/>
          </a:p>
        </p:txBody>
      </p:sp>
      <p:sp>
        <p:nvSpPr>
          <p:cNvPr id="4710" name="Google Shape;4710;p76"/>
          <p:cNvSpPr txBox="1"/>
          <p:nvPr/>
        </p:nvSpPr>
        <p:spPr>
          <a:xfrm>
            <a:off x="8166100" y="5172075"/>
            <a:ext cx="2965450" cy="108267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pkt2, deliver, send ack2</a:t>
            </a:r>
            <a:endParaRPr/>
          </a:p>
          <a:p>
            <a:pPr marL="0" marR="0" lvl="0" indent="0" algn="l"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pkt3, deliver, send ack3</a:t>
            </a:r>
            <a:endParaRPr/>
          </a:p>
          <a:p>
            <a:pPr marL="0" marR="0" lvl="0" indent="0" algn="l"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pkt4, deliver, send ack4</a:t>
            </a:r>
            <a:endParaRPr/>
          </a:p>
          <a:p>
            <a:pPr marL="0" marR="0" lvl="0" indent="0" algn="l"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pkt5, deliver, send ack5</a:t>
            </a:r>
            <a:endParaRPr/>
          </a:p>
        </p:txBody>
      </p:sp>
      <p:sp>
        <p:nvSpPr>
          <p:cNvPr id="4711" name="Google Shape;4711;p76"/>
          <p:cNvSpPr txBox="1"/>
          <p:nvPr/>
        </p:nvSpPr>
        <p:spPr>
          <a:xfrm>
            <a:off x="4217987" y="4000500"/>
            <a:ext cx="1811338"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ignore duplicate ACK</a:t>
            </a:r>
            <a:endParaRPr/>
          </a:p>
        </p:txBody>
      </p:sp>
      <p:sp>
        <p:nvSpPr>
          <p:cNvPr id="4712" name="Google Shape;4712;p76"/>
          <p:cNvSpPr txBox="1"/>
          <p:nvPr/>
        </p:nvSpPr>
        <p:spPr>
          <a:xfrm>
            <a:off x="2278062" y="1223962"/>
            <a:ext cx="21463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Tahoma"/>
              <a:buNone/>
            </a:pPr>
            <a:r>
              <a:rPr lang="en-US" sz="1600" b="0" i="1" u="sng" strike="noStrike" cap="none">
                <a:solidFill>
                  <a:srgbClr val="000099"/>
                </a:solidFill>
                <a:latin typeface="Tahoma"/>
                <a:ea typeface="Tahoma"/>
                <a:cs typeface="Tahoma"/>
                <a:sym typeface="Tahoma"/>
              </a:rPr>
              <a:t>sender window (N=4)</a:t>
            </a:r>
            <a:endParaRPr/>
          </a:p>
        </p:txBody>
      </p:sp>
      <p:grpSp>
        <p:nvGrpSpPr>
          <p:cNvPr id="4713" name="Google Shape;4713;p76"/>
          <p:cNvGrpSpPr/>
          <p:nvPr/>
        </p:nvGrpSpPr>
        <p:grpSpPr>
          <a:xfrm>
            <a:off x="2317750" y="1570037"/>
            <a:ext cx="1520825" cy="1150938"/>
            <a:chOff x="2317750" y="1570037"/>
            <a:chExt cx="1520825" cy="1150938"/>
          </a:xfrm>
        </p:grpSpPr>
        <p:grpSp>
          <p:nvGrpSpPr>
            <p:cNvPr id="4714" name="Google Shape;4714;p76"/>
            <p:cNvGrpSpPr/>
            <p:nvPr/>
          </p:nvGrpSpPr>
          <p:grpSpPr>
            <a:xfrm>
              <a:off x="2320925" y="1570037"/>
              <a:ext cx="1512887" cy="304800"/>
              <a:chOff x="115" y="914"/>
              <a:chExt cx="953" cy="192"/>
            </a:xfrm>
          </p:grpSpPr>
          <p:sp>
            <p:nvSpPr>
              <p:cNvPr id="4715" name="Google Shape;4715;p76"/>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716" name="Google Shape;4716;p76"/>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0 1 2 3 </a:t>
                </a:r>
                <a:r>
                  <a:rPr lang="en-US" sz="1400" b="0" i="0" u="none" strike="noStrike" cap="none">
                    <a:solidFill>
                      <a:srgbClr val="000000"/>
                    </a:solidFill>
                    <a:latin typeface="Arial"/>
                    <a:ea typeface="Arial"/>
                    <a:cs typeface="Arial"/>
                    <a:sym typeface="Arial"/>
                  </a:rPr>
                  <a:t>4 5 6 7 8 </a:t>
                </a:r>
                <a:endParaRPr/>
              </a:p>
            </p:txBody>
          </p:sp>
        </p:grpSp>
        <p:grpSp>
          <p:nvGrpSpPr>
            <p:cNvPr id="4717" name="Google Shape;4717;p76"/>
            <p:cNvGrpSpPr/>
            <p:nvPr/>
          </p:nvGrpSpPr>
          <p:grpSpPr>
            <a:xfrm>
              <a:off x="2317750" y="1855787"/>
              <a:ext cx="1512887" cy="304800"/>
              <a:chOff x="115" y="914"/>
              <a:chExt cx="953" cy="192"/>
            </a:xfrm>
          </p:grpSpPr>
          <p:sp>
            <p:nvSpPr>
              <p:cNvPr id="4718" name="Google Shape;4718;p76"/>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719" name="Google Shape;4719;p76"/>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0 1 2 3 </a:t>
                </a:r>
                <a:r>
                  <a:rPr lang="en-US" sz="1400" b="0" i="0" u="none" strike="noStrike" cap="none">
                    <a:solidFill>
                      <a:srgbClr val="000000"/>
                    </a:solidFill>
                    <a:latin typeface="Arial"/>
                    <a:ea typeface="Arial"/>
                    <a:cs typeface="Arial"/>
                    <a:sym typeface="Arial"/>
                  </a:rPr>
                  <a:t>4 5 6 7 8 </a:t>
                </a:r>
                <a:endParaRPr/>
              </a:p>
            </p:txBody>
          </p:sp>
        </p:grpSp>
        <p:grpSp>
          <p:nvGrpSpPr>
            <p:cNvPr id="4720" name="Google Shape;4720;p76"/>
            <p:cNvGrpSpPr/>
            <p:nvPr/>
          </p:nvGrpSpPr>
          <p:grpSpPr>
            <a:xfrm>
              <a:off x="2325687" y="2141537"/>
              <a:ext cx="1512888" cy="304800"/>
              <a:chOff x="115" y="914"/>
              <a:chExt cx="953" cy="192"/>
            </a:xfrm>
          </p:grpSpPr>
          <p:sp>
            <p:nvSpPr>
              <p:cNvPr id="4721" name="Google Shape;4721;p76"/>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722" name="Google Shape;4722;p76"/>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0 1 2 3 </a:t>
                </a:r>
                <a:r>
                  <a:rPr lang="en-US" sz="1400" b="0" i="0" u="none" strike="noStrike" cap="none">
                    <a:solidFill>
                      <a:srgbClr val="000000"/>
                    </a:solidFill>
                    <a:latin typeface="Arial"/>
                    <a:ea typeface="Arial"/>
                    <a:cs typeface="Arial"/>
                    <a:sym typeface="Arial"/>
                  </a:rPr>
                  <a:t>4 5 6 7 8 </a:t>
                </a:r>
                <a:endParaRPr/>
              </a:p>
            </p:txBody>
          </p:sp>
        </p:grpSp>
        <p:grpSp>
          <p:nvGrpSpPr>
            <p:cNvPr id="4723" name="Google Shape;4723;p76"/>
            <p:cNvGrpSpPr/>
            <p:nvPr/>
          </p:nvGrpSpPr>
          <p:grpSpPr>
            <a:xfrm>
              <a:off x="2322512" y="2416175"/>
              <a:ext cx="1512888" cy="304800"/>
              <a:chOff x="115" y="914"/>
              <a:chExt cx="953" cy="192"/>
            </a:xfrm>
          </p:grpSpPr>
          <p:sp>
            <p:nvSpPr>
              <p:cNvPr id="4724" name="Google Shape;4724;p76"/>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725" name="Google Shape;4725;p76"/>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0 1 2 3 </a:t>
                </a:r>
                <a:r>
                  <a:rPr lang="en-US" sz="1400" b="0" i="0" u="none" strike="noStrike" cap="none">
                    <a:solidFill>
                      <a:srgbClr val="000000"/>
                    </a:solidFill>
                    <a:latin typeface="Arial"/>
                    <a:ea typeface="Arial"/>
                    <a:cs typeface="Arial"/>
                    <a:sym typeface="Arial"/>
                  </a:rPr>
                  <a:t>4 5 6 7 8 </a:t>
                </a:r>
                <a:endParaRPr/>
              </a:p>
            </p:txBody>
          </p:sp>
        </p:grpSp>
      </p:grpSp>
      <p:grpSp>
        <p:nvGrpSpPr>
          <p:cNvPr id="4726" name="Google Shape;4726;p76"/>
          <p:cNvGrpSpPr/>
          <p:nvPr/>
        </p:nvGrpSpPr>
        <p:grpSpPr>
          <a:xfrm>
            <a:off x="2319337" y="3135312"/>
            <a:ext cx="3749675" cy="369332"/>
            <a:chOff x="2319337" y="3135312"/>
            <a:chExt cx="3749675" cy="369332"/>
          </a:xfrm>
        </p:grpSpPr>
        <p:sp>
          <p:nvSpPr>
            <p:cNvPr id="4727" name="Google Shape;4727;p76"/>
            <p:cNvSpPr/>
            <p:nvPr/>
          </p:nvSpPr>
          <p:spPr>
            <a:xfrm>
              <a:off x="2533650" y="3221037"/>
              <a:ext cx="628650" cy="2286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4728" name="Google Shape;4728;p76"/>
            <p:cNvGrpSpPr/>
            <p:nvPr/>
          </p:nvGrpSpPr>
          <p:grpSpPr>
            <a:xfrm>
              <a:off x="2319337" y="3135312"/>
              <a:ext cx="3749675" cy="369332"/>
              <a:chOff x="2319337" y="3135312"/>
              <a:chExt cx="3749675" cy="369332"/>
            </a:xfrm>
          </p:grpSpPr>
          <p:sp>
            <p:nvSpPr>
              <p:cNvPr id="4729" name="Google Shape;4729;p76"/>
              <p:cNvSpPr txBox="1"/>
              <p:nvPr/>
            </p:nvSpPr>
            <p:spPr>
              <a:xfrm>
                <a:off x="3894955" y="3135312"/>
                <a:ext cx="2174057"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ack0, send pkt4</a:t>
                </a:r>
                <a:endParaRPr/>
              </a:p>
            </p:txBody>
          </p:sp>
          <p:sp>
            <p:nvSpPr>
              <p:cNvPr id="4730" name="Google Shape;4730;p76"/>
              <p:cNvSpPr txBox="1"/>
              <p:nvPr/>
            </p:nvSpPr>
            <p:spPr>
              <a:xfrm>
                <a:off x="2319337" y="3186112"/>
                <a:ext cx="1512888"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a:t>
                </a:r>
                <a:r>
                  <a:rPr lang="en-US" sz="1400" b="0" i="0" u="none" strike="noStrike" cap="none">
                    <a:solidFill>
                      <a:srgbClr val="FFFFFF"/>
                    </a:solidFill>
                    <a:latin typeface="Arial"/>
                    <a:ea typeface="Arial"/>
                    <a:cs typeface="Arial"/>
                    <a:sym typeface="Arial"/>
                  </a:rPr>
                  <a:t>1 2 3 4</a:t>
                </a:r>
                <a:r>
                  <a:rPr lang="en-US" sz="1400" b="0" i="0" u="none" strike="noStrike" cap="none">
                    <a:solidFill>
                      <a:srgbClr val="000000"/>
                    </a:solidFill>
                    <a:latin typeface="Arial"/>
                    <a:ea typeface="Arial"/>
                    <a:cs typeface="Arial"/>
                    <a:sym typeface="Arial"/>
                  </a:rPr>
                  <a:t> 5 6 7 8 </a:t>
                </a:r>
                <a:endParaRPr/>
              </a:p>
            </p:txBody>
          </p:sp>
        </p:grpSp>
      </p:grpSp>
      <p:grpSp>
        <p:nvGrpSpPr>
          <p:cNvPr id="4731" name="Google Shape;4731;p76"/>
          <p:cNvGrpSpPr/>
          <p:nvPr/>
        </p:nvGrpSpPr>
        <p:grpSpPr>
          <a:xfrm>
            <a:off x="2305050" y="4754562"/>
            <a:ext cx="1520825" cy="1050925"/>
            <a:chOff x="2305050" y="4754562"/>
            <a:chExt cx="1520825" cy="1050925"/>
          </a:xfrm>
        </p:grpSpPr>
        <p:grpSp>
          <p:nvGrpSpPr>
            <p:cNvPr id="4732" name="Google Shape;4732;p76"/>
            <p:cNvGrpSpPr/>
            <p:nvPr/>
          </p:nvGrpSpPr>
          <p:grpSpPr>
            <a:xfrm>
              <a:off x="2305050" y="4754562"/>
              <a:ext cx="1512887" cy="304800"/>
              <a:chOff x="112" y="2105"/>
              <a:chExt cx="953" cy="192"/>
            </a:xfrm>
          </p:grpSpPr>
          <p:sp>
            <p:nvSpPr>
              <p:cNvPr id="4733" name="Google Shape;4733;p76"/>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734" name="Google Shape;4734;p76"/>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0 1</a:t>
                </a:r>
                <a:r>
                  <a:rPr lang="en-US" sz="1400" b="0" i="0" u="none" strike="noStrike" cap="none">
                    <a:solidFill>
                      <a:srgbClr val="FFFFFF"/>
                    </a:solidFill>
                    <a:latin typeface="Arial"/>
                    <a:ea typeface="Arial"/>
                    <a:cs typeface="Arial"/>
                    <a:sym typeface="Arial"/>
                  </a:rPr>
                  <a:t> 2 3 4 5</a:t>
                </a:r>
                <a:r>
                  <a:rPr lang="en-US" sz="1400" b="0" i="0" u="none" strike="noStrike" cap="none">
                    <a:solidFill>
                      <a:srgbClr val="000000"/>
                    </a:solidFill>
                    <a:latin typeface="Arial"/>
                    <a:ea typeface="Arial"/>
                    <a:cs typeface="Arial"/>
                    <a:sym typeface="Arial"/>
                  </a:rPr>
                  <a:t> 6 7 8 </a:t>
                </a:r>
                <a:endParaRPr/>
              </a:p>
            </p:txBody>
          </p:sp>
        </p:grpSp>
        <p:grpSp>
          <p:nvGrpSpPr>
            <p:cNvPr id="4735" name="Google Shape;4735;p76"/>
            <p:cNvGrpSpPr/>
            <p:nvPr/>
          </p:nvGrpSpPr>
          <p:grpSpPr>
            <a:xfrm>
              <a:off x="2312987" y="4995862"/>
              <a:ext cx="1512888" cy="304800"/>
              <a:chOff x="112" y="2105"/>
              <a:chExt cx="953" cy="192"/>
            </a:xfrm>
          </p:grpSpPr>
          <p:sp>
            <p:nvSpPr>
              <p:cNvPr id="4736" name="Google Shape;4736;p76"/>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737" name="Google Shape;4737;p76"/>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0 1</a:t>
                </a:r>
                <a:r>
                  <a:rPr lang="en-US" sz="1400" b="0" i="0" u="none" strike="noStrike" cap="none">
                    <a:solidFill>
                      <a:srgbClr val="FFFFFF"/>
                    </a:solidFill>
                    <a:latin typeface="Arial"/>
                    <a:ea typeface="Arial"/>
                    <a:cs typeface="Arial"/>
                    <a:sym typeface="Arial"/>
                  </a:rPr>
                  <a:t> 2 3 4 5</a:t>
                </a:r>
                <a:r>
                  <a:rPr lang="en-US" sz="1400" b="0" i="0" u="none" strike="noStrike" cap="none">
                    <a:solidFill>
                      <a:srgbClr val="000000"/>
                    </a:solidFill>
                    <a:latin typeface="Arial"/>
                    <a:ea typeface="Arial"/>
                    <a:cs typeface="Arial"/>
                    <a:sym typeface="Arial"/>
                  </a:rPr>
                  <a:t> 6 7 8 </a:t>
                </a:r>
                <a:endParaRPr/>
              </a:p>
            </p:txBody>
          </p:sp>
        </p:grpSp>
        <p:grpSp>
          <p:nvGrpSpPr>
            <p:cNvPr id="4738" name="Google Shape;4738;p76"/>
            <p:cNvGrpSpPr/>
            <p:nvPr/>
          </p:nvGrpSpPr>
          <p:grpSpPr>
            <a:xfrm>
              <a:off x="2309812" y="5259387"/>
              <a:ext cx="1512888" cy="304800"/>
              <a:chOff x="112" y="2105"/>
              <a:chExt cx="953" cy="192"/>
            </a:xfrm>
          </p:grpSpPr>
          <p:sp>
            <p:nvSpPr>
              <p:cNvPr id="4739" name="Google Shape;4739;p76"/>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740" name="Google Shape;4740;p76"/>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0 1</a:t>
                </a:r>
                <a:r>
                  <a:rPr lang="en-US" sz="1400" b="0" i="0" u="none" strike="noStrike" cap="none">
                    <a:solidFill>
                      <a:srgbClr val="FFFFFF"/>
                    </a:solidFill>
                    <a:latin typeface="Arial"/>
                    <a:ea typeface="Arial"/>
                    <a:cs typeface="Arial"/>
                    <a:sym typeface="Arial"/>
                  </a:rPr>
                  <a:t> 2 3 4 5</a:t>
                </a:r>
                <a:r>
                  <a:rPr lang="en-US" sz="1400" b="0" i="0" u="none" strike="noStrike" cap="none">
                    <a:solidFill>
                      <a:srgbClr val="000000"/>
                    </a:solidFill>
                    <a:latin typeface="Arial"/>
                    <a:ea typeface="Arial"/>
                    <a:cs typeface="Arial"/>
                    <a:sym typeface="Arial"/>
                  </a:rPr>
                  <a:t> 6 7 8 </a:t>
                </a:r>
                <a:endParaRPr/>
              </a:p>
            </p:txBody>
          </p:sp>
        </p:grpSp>
        <p:grpSp>
          <p:nvGrpSpPr>
            <p:cNvPr id="4741" name="Google Shape;4741;p76"/>
            <p:cNvGrpSpPr/>
            <p:nvPr/>
          </p:nvGrpSpPr>
          <p:grpSpPr>
            <a:xfrm>
              <a:off x="2306637" y="5500687"/>
              <a:ext cx="1512888" cy="304800"/>
              <a:chOff x="112" y="2105"/>
              <a:chExt cx="953" cy="192"/>
            </a:xfrm>
          </p:grpSpPr>
          <p:sp>
            <p:nvSpPr>
              <p:cNvPr id="4742" name="Google Shape;4742;p76"/>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743" name="Google Shape;4743;p76"/>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0 1</a:t>
                </a:r>
                <a:r>
                  <a:rPr lang="en-US" sz="1400" b="0" i="0" u="none" strike="noStrike" cap="none">
                    <a:solidFill>
                      <a:srgbClr val="FFFFFF"/>
                    </a:solidFill>
                    <a:latin typeface="Arial"/>
                    <a:ea typeface="Arial"/>
                    <a:cs typeface="Arial"/>
                    <a:sym typeface="Arial"/>
                  </a:rPr>
                  <a:t> 2 3 4 5</a:t>
                </a:r>
                <a:r>
                  <a:rPr lang="en-US" sz="1400" b="0" i="0" u="none" strike="noStrike" cap="none">
                    <a:solidFill>
                      <a:srgbClr val="000000"/>
                    </a:solidFill>
                    <a:latin typeface="Arial"/>
                    <a:ea typeface="Arial"/>
                    <a:cs typeface="Arial"/>
                    <a:sym typeface="Arial"/>
                  </a:rPr>
                  <a:t> 6 7 8 </a:t>
                </a:r>
                <a:endParaRPr/>
              </a:p>
            </p:txBody>
          </p:sp>
        </p:grpSp>
      </p:grpSp>
      <p:grpSp>
        <p:nvGrpSpPr>
          <p:cNvPr id="4744" name="Google Shape;4744;p76"/>
          <p:cNvGrpSpPr/>
          <p:nvPr/>
        </p:nvGrpSpPr>
        <p:grpSpPr>
          <a:xfrm>
            <a:off x="7129462" y="3876675"/>
            <a:ext cx="1039813" cy="873125"/>
            <a:chOff x="7129462" y="3876675"/>
            <a:chExt cx="1039813" cy="873125"/>
          </a:xfrm>
        </p:grpSpPr>
        <p:cxnSp>
          <p:nvCxnSpPr>
            <p:cNvPr id="4745" name="Google Shape;4745;p76"/>
            <p:cNvCxnSpPr/>
            <p:nvPr/>
          </p:nvCxnSpPr>
          <p:spPr>
            <a:xfrm flipH="1">
              <a:off x="7129462" y="3876675"/>
              <a:ext cx="1033463" cy="563562"/>
            </a:xfrm>
            <a:prstGeom prst="straightConnector1">
              <a:avLst/>
            </a:prstGeom>
            <a:noFill/>
            <a:ln w="28575" cap="flat" cmpd="sng">
              <a:solidFill>
                <a:srgbClr val="008000"/>
              </a:solidFill>
              <a:prstDash val="solid"/>
              <a:round/>
              <a:headEnd type="none" w="med" len="med"/>
              <a:tailEnd type="triangle" w="med" len="med"/>
            </a:ln>
          </p:spPr>
        </p:cxnSp>
        <p:cxnSp>
          <p:nvCxnSpPr>
            <p:cNvPr id="4746" name="Google Shape;4746;p76"/>
            <p:cNvCxnSpPr/>
            <p:nvPr/>
          </p:nvCxnSpPr>
          <p:spPr>
            <a:xfrm flipH="1">
              <a:off x="7135812" y="4186237"/>
              <a:ext cx="1033463" cy="563563"/>
            </a:xfrm>
            <a:prstGeom prst="straightConnector1">
              <a:avLst/>
            </a:prstGeom>
            <a:noFill/>
            <a:ln w="28575" cap="flat" cmpd="sng">
              <a:solidFill>
                <a:srgbClr val="008000"/>
              </a:solidFill>
              <a:prstDash val="solid"/>
              <a:round/>
              <a:headEnd type="none" w="med" len="med"/>
              <a:tailEnd type="triangle" w="med" len="med"/>
            </a:ln>
          </p:spPr>
        </p:cxnSp>
      </p:grpSp>
      <p:grpSp>
        <p:nvGrpSpPr>
          <p:cNvPr id="4747" name="Google Shape;4747;p76"/>
          <p:cNvGrpSpPr/>
          <p:nvPr/>
        </p:nvGrpSpPr>
        <p:grpSpPr>
          <a:xfrm>
            <a:off x="7108825" y="5376862"/>
            <a:ext cx="1081087" cy="1303338"/>
            <a:chOff x="7083425" y="5376862"/>
            <a:chExt cx="1081087" cy="1303338"/>
          </a:xfrm>
        </p:grpSpPr>
        <p:cxnSp>
          <p:nvCxnSpPr>
            <p:cNvPr id="4748" name="Google Shape;4748;p76"/>
            <p:cNvCxnSpPr/>
            <p:nvPr/>
          </p:nvCxnSpPr>
          <p:spPr>
            <a:xfrm flipH="1">
              <a:off x="7131050" y="5376862"/>
              <a:ext cx="1033462" cy="563563"/>
            </a:xfrm>
            <a:prstGeom prst="straightConnector1">
              <a:avLst/>
            </a:prstGeom>
            <a:noFill/>
            <a:ln w="28575" cap="flat" cmpd="sng">
              <a:solidFill>
                <a:srgbClr val="008000"/>
              </a:solidFill>
              <a:prstDash val="solid"/>
              <a:round/>
              <a:headEnd type="none" w="med" len="med"/>
              <a:tailEnd type="triangle" w="med" len="med"/>
            </a:ln>
          </p:spPr>
        </p:cxnSp>
        <p:cxnSp>
          <p:nvCxnSpPr>
            <p:cNvPr id="4749" name="Google Shape;4749;p76"/>
            <p:cNvCxnSpPr/>
            <p:nvPr/>
          </p:nvCxnSpPr>
          <p:spPr>
            <a:xfrm flipH="1">
              <a:off x="7115175" y="5630862"/>
              <a:ext cx="1033462" cy="563563"/>
            </a:xfrm>
            <a:prstGeom prst="straightConnector1">
              <a:avLst/>
            </a:prstGeom>
            <a:noFill/>
            <a:ln w="28575" cap="flat" cmpd="sng">
              <a:solidFill>
                <a:srgbClr val="008000"/>
              </a:solidFill>
              <a:prstDash val="solid"/>
              <a:round/>
              <a:headEnd type="none" w="med" len="med"/>
              <a:tailEnd type="triangle" w="med" len="med"/>
            </a:ln>
          </p:spPr>
        </p:cxnSp>
        <p:cxnSp>
          <p:nvCxnSpPr>
            <p:cNvPr id="4750" name="Google Shape;4750;p76"/>
            <p:cNvCxnSpPr/>
            <p:nvPr/>
          </p:nvCxnSpPr>
          <p:spPr>
            <a:xfrm flipH="1">
              <a:off x="7099300" y="5873750"/>
              <a:ext cx="1033462" cy="563562"/>
            </a:xfrm>
            <a:prstGeom prst="straightConnector1">
              <a:avLst/>
            </a:prstGeom>
            <a:noFill/>
            <a:ln w="28575" cap="flat" cmpd="sng">
              <a:solidFill>
                <a:srgbClr val="008000"/>
              </a:solidFill>
              <a:prstDash val="solid"/>
              <a:round/>
              <a:headEnd type="none" w="med" len="med"/>
              <a:tailEnd type="triangle" w="med" len="med"/>
            </a:ln>
          </p:spPr>
        </p:cxnSp>
        <p:cxnSp>
          <p:nvCxnSpPr>
            <p:cNvPr id="4751" name="Google Shape;4751;p76"/>
            <p:cNvCxnSpPr/>
            <p:nvPr/>
          </p:nvCxnSpPr>
          <p:spPr>
            <a:xfrm flipH="1">
              <a:off x="7083425" y="6116637"/>
              <a:ext cx="1033462" cy="563563"/>
            </a:xfrm>
            <a:prstGeom prst="straightConnector1">
              <a:avLst/>
            </a:prstGeom>
            <a:noFill/>
            <a:ln w="28575" cap="flat" cmpd="sng">
              <a:solidFill>
                <a:srgbClr val="008000"/>
              </a:solidFill>
              <a:prstDash val="solid"/>
              <a:round/>
              <a:headEnd type="none" w="med" len="med"/>
              <a:tailEnd type="triangle" w="med" len="med"/>
            </a:ln>
          </p:spPr>
        </p:cxnSp>
      </p:grpSp>
      <p:grpSp>
        <p:nvGrpSpPr>
          <p:cNvPr id="4752" name="Google Shape;4752;p76"/>
          <p:cNvGrpSpPr/>
          <p:nvPr/>
        </p:nvGrpSpPr>
        <p:grpSpPr>
          <a:xfrm>
            <a:off x="2316162" y="3452813"/>
            <a:ext cx="3752850" cy="369332"/>
            <a:chOff x="2316162" y="3452813"/>
            <a:chExt cx="3752850" cy="369332"/>
          </a:xfrm>
        </p:grpSpPr>
        <p:grpSp>
          <p:nvGrpSpPr>
            <p:cNvPr id="4753" name="Google Shape;4753;p76"/>
            <p:cNvGrpSpPr/>
            <p:nvPr/>
          </p:nvGrpSpPr>
          <p:grpSpPr>
            <a:xfrm>
              <a:off x="2316162" y="3460750"/>
              <a:ext cx="1512888" cy="304800"/>
              <a:chOff x="112" y="2105"/>
              <a:chExt cx="953" cy="192"/>
            </a:xfrm>
          </p:grpSpPr>
          <p:sp>
            <p:nvSpPr>
              <p:cNvPr id="4754" name="Google Shape;4754;p76"/>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755" name="Google Shape;4755;p76"/>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0 1</a:t>
                </a:r>
                <a:r>
                  <a:rPr lang="en-US" sz="1400" b="0" i="0" u="none" strike="noStrike" cap="none">
                    <a:solidFill>
                      <a:srgbClr val="FFFFFF"/>
                    </a:solidFill>
                    <a:latin typeface="Arial"/>
                    <a:ea typeface="Arial"/>
                    <a:cs typeface="Arial"/>
                    <a:sym typeface="Arial"/>
                  </a:rPr>
                  <a:t> 2 3 4 5</a:t>
                </a:r>
                <a:r>
                  <a:rPr lang="en-US" sz="1400" b="0" i="0" u="none" strike="noStrike" cap="none">
                    <a:solidFill>
                      <a:srgbClr val="000000"/>
                    </a:solidFill>
                    <a:latin typeface="Arial"/>
                    <a:ea typeface="Arial"/>
                    <a:cs typeface="Arial"/>
                    <a:sym typeface="Arial"/>
                  </a:rPr>
                  <a:t> 6 7 8 </a:t>
                </a:r>
                <a:endParaRPr/>
              </a:p>
            </p:txBody>
          </p:sp>
        </p:grpSp>
        <p:sp>
          <p:nvSpPr>
            <p:cNvPr id="4756" name="Google Shape;4756;p76"/>
            <p:cNvSpPr txBox="1"/>
            <p:nvPr/>
          </p:nvSpPr>
          <p:spPr>
            <a:xfrm>
              <a:off x="3860800" y="3452813"/>
              <a:ext cx="2208212"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ack1, send pkt5</a:t>
              </a:r>
              <a:endParaRPr/>
            </a:p>
          </p:txBody>
        </p:sp>
      </p:grpSp>
      <p:cxnSp>
        <p:nvCxnSpPr>
          <p:cNvPr id="4757" name="Google Shape;4757;p76"/>
          <p:cNvCxnSpPr/>
          <p:nvPr/>
        </p:nvCxnSpPr>
        <p:spPr>
          <a:xfrm>
            <a:off x="6037262" y="1612900"/>
            <a:ext cx="11113" cy="4538662"/>
          </a:xfrm>
          <a:prstGeom prst="straightConnector1">
            <a:avLst/>
          </a:prstGeom>
          <a:noFill/>
          <a:ln w="9525" cap="flat" cmpd="sng">
            <a:solidFill>
              <a:srgbClr val="000000"/>
            </a:solidFill>
            <a:prstDash val="solid"/>
            <a:round/>
            <a:headEnd type="none" w="med" len="med"/>
            <a:tailEnd type="none" w="med" len="med"/>
          </a:ln>
        </p:spPr>
      </p:cxnSp>
      <p:sp>
        <p:nvSpPr>
          <p:cNvPr id="4758" name="Google Shape;4758;p7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3"/>
                                        </p:tgtEl>
                                        <p:attrNameLst>
                                          <p:attrName>style.visibility</p:attrName>
                                        </p:attrNameLst>
                                      </p:cBhvr>
                                      <p:to>
                                        <p:strVal val="visible"/>
                                      </p:to>
                                    </p:set>
                                    <p:animEffect transition="in" filter="fade">
                                      <p:cBhvr>
                                        <p:cTn id="7" dur="500"/>
                                        <p:tgtEl>
                                          <p:spTgt spid="47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78"/>
                                        </p:tgtEl>
                                        <p:attrNameLst>
                                          <p:attrName>style.visibility</p:attrName>
                                        </p:attrNameLst>
                                      </p:cBhvr>
                                      <p:to>
                                        <p:strVal val="visible"/>
                                      </p:to>
                                    </p:set>
                                    <p:animEffect transition="in" filter="fade">
                                      <p:cBhvr>
                                        <p:cTn id="11" dur="500"/>
                                        <p:tgtEl>
                                          <p:spTgt spid="467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85"/>
                                        </p:tgtEl>
                                        <p:attrNameLst>
                                          <p:attrName>style.visibility</p:attrName>
                                        </p:attrNameLst>
                                      </p:cBhvr>
                                      <p:to>
                                        <p:strVal val="visible"/>
                                      </p:to>
                                    </p:set>
                                    <p:animEffect transition="in" filter="fade">
                                      <p:cBhvr>
                                        <p:cTn id="15" dur="500"/>
                                        <p:tgtEl>
                                          <p:spTgt spid="468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82"/>
                                        </p:tgtEl>
                                        <p:attrNameLst>
                                          <p:attrName>style.visibility</p:attrName>
                                        </p:attrNameLst>
                                      </p:cBhvr>
                                      <p:to>
                                        <p:strVal val="visible"/>
                                      </p:to>
                                    </p:set>
                                    <p:animEffect transition="in" filter="fade">
                                      <p:cBhvr>
                                        <p:cTn id="19" dur="500"/>
                                        <p:tgtEl>
                                          <p:spTgt spid="468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684"/>
                                        </p:tgtEl>
                                        <p:attrNameLst>
                                          <p:attrName>style.visibility</p:attrName>
                                        </p:attrNameLst>
                                      </p:cBhvr>
                                      <p:to>
                                        <p:strVal val="visible"/>
                                      </p:to>
                                    </p:set>
                                    <p:animEffect transition="in" filter="fade">
                                      <p:cBhvr>
                                        <p:cTn id="24" dur="500"/>
                                        <p:tgtEl>
                                          <p:spTgt spid="4684"/>
                                        </p:tgtEl>
                                      </p:cBhvr>
                                    </p:animEffect>
                                  </p:childTnLst>
                                </p:cTn>
                              </p:par>
                              <p:par>
                                <p:cTn id="25" presetID="10" presetClass="entr" presetSubtype="0" fill="hold" nodeType="withEffect">
                                  <p:stCondLst>
                                    <p:cond delay="0"/>
                                  </p:stCondLst>
                                  <p:childTnLst>
                                    <p:set>
                                      <p:cBhvr>
                                        <p:cTn id="26" dur="1" fill="hold">
                                          <p:stCondLst>
                                            <p:cond delay="0"/>
                                          </p:stCondLst>
                                        </p:cTn>
                                        <p:tgtEl>
                                          <p:spTgt spid="4692"/>
                                        </p:tgtEl>
                                        <p:attrNameLst>
                                          <p:attrName>style.visibility</p:attrName>
                                        </p:attrNameLst>
                                      </p:cBhvr>
                                      <p:to>
                                        <p:strVal val="visible"/>
                                      </p:to>
                                    </p:set>
                                    <p:animEffect transition="in" filter="fade">
                                      <p:cBhvr>
                                        <p:cTn id="27" dur="500"/>
                                        <p:tgtEl>
                                          <p:spTgt spid="4692"/>
                                        </p:tgtEl>
                                      </p:cBhvr>
                                    </p:animEffect>
                                  </p:childTnLst>
                                </p:cTn>
                              </p:par>
                              <p:par>
                                <p:cTn id="28" presetID="10" presetClass="entr" presetSubtype="0" fill="hold" nodeType="withEffect">
                                  <p:stCondLst>
                                    <p:cond delay="0"/>
                                  </p:stCondLst>
                                  <p:childTnLst>
                                    <p:set>
                                      <p:cBhvr>
                                        <p:cTn id="29" dur="1" fill="hold">
                                          <p:stCondLst>
                                            <p:cond delay="0"/>
                                          </p:stCondLst>
                                        </p:cTn>
                                        <p:tgtEl>
                                          <p:spTgt spid="4695"/>
                                        </p:tgtEl>
                                        <p:attrNameLst>
                                          <p:attrName>style.visibility</p:attrName>
                                        </p:attrNameLst>
                                      </p:cBhvr>
                                      <p:to>
                                        <p:strVal val="visible"/>
                                      </p:to>
                                    </p:set>
                                    <p:animEffect transition="in" filter="fade">
                                      <p:cBhvr>
                                        <p:cTn id="30" dur="500"/>
                                        <p:tgtEl>
                                          <p:spTgt spid="469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726"/>
                                        </p:tgtEl>
                                        <p:attrNameLst>
                                          <p:attrName>style.visibility</p:attrName>
                                        </p:attrNameLst>
                                      </p:cBhvr>
                                      <p:to>
                                        <p:strVal val="visible"/>
                                      </p:to>
                                    </p:set>
                                    <p:animEffect transition="in" filter="fade">
                                      <p:cBhvr>
                                        <p:cTn id="35" dur="500"/>
                                        <p:tgtEl>
                                          <p:spTgt spid="4726"/>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693"/>
                                        </p:tgtEl>
                                        <p:attrNameLst>
                                          <p:attrName>style.visibility</p:attrName>
                                        </p:attrNameLst>
                                      </p:cBhvr>
                                      <p:to>
                                        <p:strVal val="visible"/>
                                      </p:to>
                                    </p:set>
                                    <p:animEffect transition="in" filter="fade">
                                      <p:cBhvr>
                                        <p:cTn id="39" dur="500"/>
                                        <p:tgtEl>
                                          <p:spTgt spid="4693"/>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708"/>
                                        </p:tgtEl>
                                        <p:attrNameLst>
                                          <p:attrName>style.visibility</p:attrName>
                                        </p:attrNameLst>
                                      </p:cBhvr>
                                      <p:to>
                                        <p:strVal val="visible"/>
                                      </p:to>
                                    </p:set>
                                    <p:animEffect transition="in" filter="fade">
                                      <p:cBhvr>
                                        <p:cTn id="43" dur="500"/>
                                        <p:tgtEl>
                                          <p:spTgt spid="470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752"/>
                                        </p:tgtEl>
                                        <p:attrNameLst>
                                          <p:attrName>style.visibility</p:attrName>
                                        </p:attrNameLst>
                                      </p:cBhvr>
                                      <p:to>
                                        <p:strVal val="visible"/>
                                      </p:to>
                                    </p:set>
                                    <p:animEffect transition="in" filter="fade">
                                      <p:cBhvr>
                                        <p:cTn id="48" dur="500"/>
                                        <p:tgtEl>
                                          <p:spTgt spid="4752"/>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694"/>
                                        </p:tgtEl>
                                        <p:attrNameLst>
                                          <p:attrName>style.visibility</p:attrName>
                                        </p:attrNameLst>
                                      </p:cBhvr>
                                      <p:to>
                                        <p:strVal val="visible"/>
                                      </p:to>
                                    </p:set>
                                    <p:animEffect transition="in" filter="fade">
                                      <p:cBhvr>
                                        <p:cTn id="52" dur="500"/>
                                        <p:tgtEl>
                                          <p:spTgt spid="469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4709"/>
                                        </p:tgtEl>
                                        <p:attrNameLst>
                                          <p:attrName>style.visibility</p:attrName>
                                        </p:attrNameLst>
                                      </p:cBhvr>
                                      <p:to>
                                        <p:strVal val="visible"/>
                                      </p:to>
                                    </p:set>
                                    <p:animEffect transition="in" filter="fade">
                                      <p:cBhvr>
                                        <p:cTn id="56" dur="500"/>
                                        <p:tgtEl>
                                          <p:spTgt spid="470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11"/>
                                        </p:tgtEl>
                                        <p:attrNameLst>
                                          <p:attrName>style.visibility</p:attrName>
                                        </p:attrNameLst>
                                      </p:cBhvr>
                                      <p:to>
                                        <p:strVal val="visible"/>
                                      </p:to>
                                    </p:set>
                                    <p:animEffect transition="in" filter="fade">
                                      <p:cBhvr>
                                        <p:cTn id="61" dur="500"/>
                                        <p:tgtEl>
                                          <p:spTgt spid="47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744"/>
                                        </p:tgtEl>
                                        <p:attrNameLst>
                                          <p:attrName>style.visibility</p:attrName>
                                        </p:attrNameLst>
                                      </p:cBhvr>
                                      <p:to>
                                        <p:strVal val="visible"/>
                                      </p:to>
                                    </p:set>
                                    <p:animEffect transition="in" filter="fade">
                                      <p:cBhvr>
                                        <p:cTn id="66" dur="500"/>
                                        <p:tgtEl>
                                          <p:spTgt spid="474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696"/>
                                        </p:tgtEl>
                                        <p:attrNameLst>
                                          <p:attrName>style.visibility</p:attrName>
                                        </p:attrNameLst>
                                      </p:cBhvr>
                                      <p:to>
                                        <p:strVal val="visible"/>
                                      </p:to>
                                    </p:set>
                                    <p:animEffect transition="in" filter="fade">
                                      <p:cBhvr>
                                        <p:cTn id="71" dur="500"/>
                                        <p:tgtEl>
                                          <p:spTgt spid="469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731"/>
                                        </p:tgtEl>
                                        <p:attrNameLst>
                                          <p:attrName>style.visibility</p:attrName>
                                        </p:attrNameLst>
                                      </p:cBhvr>
                                      <p:to>
                                        <p:strVal val="visible"/>
                                      </p:to>
                                    </p:set>
                                    <p:animEffect transition="in" filter="fade">
                                      <p:cBhvr>
                                        <p:cTn id="76" dur="500"/>
                                        <p:tgtEl>
                                          <p:spTgt spid="4731"/>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4683"/>
                                        </p:tgtEl>
                                        <p:attrNameLst>
                                          <p:attrName>style.visibility</p:attrName>
                                        </p:attrNameLst>
                                      </p:cBhvr>
                                      <p:to>
                                        <p:strVal val="visible"/>
                                      </p:to>
                                    </p:set>
                                    <p:animEffect transition="in" filter="fade">
                                      <p:cBhvr>
                                        <p:cTn id="80" dur="500"/>
                                        <p:tgtEl>
                                          <p:spTgt spid="4683"/>
                                        </p:tgtEl>
                                      </p:cBhvr>
                                    </p:animEffect>
                                  </p:childTnLst>
                                </p:cTn>
                              </p:par>
                            </p:childTnLst>
                          </p:cTn>
                        </p:par>
                        <p:par>
                          <p:cTn id="81" fill="hold">
                            <p:stCondLst>
                              <p:cond delay="1000"/>
                            </p:stCondLst>
                            <p:childTnLst>
                              <p:par>
                                <p:cTn id="82" presetID="10" presetClass="entr" presetSubtype="0" fill="hold" nodeType="afterEffect">
                                  <p:stCondLst>
                                    <p:cond delay="0"/>
                                  </p:stCondLst>
                                  <p:childTnLst>
                                    <p:set>
                                      <p:cBhvr>
                                        <p:cTn id="83" dur="1" fill="hold">
                                          <p:stCondLst>
                                            <p:cond delay="0"/>
                                          </p:stCondLst>
                                        </p:cTn>
                                        <p:tgtEl>
                                          <p:spTgt spid="4703"/>
                                        </p:tgtEl>
                                        <p:attrNameLst>
                                          <p:attrName>style.visibility</p:attrName>
                                        </p:attrNameLst>
                                      </p:cBhvr>
                                      <p:to>
                                        <p:strVal val="visible"/>
                                      </p:to>
                                    </p:set>
                                    <p:animEffect transition="in" filter="fade">
                                      <p:cBhvr>
                                        <p:cTn id="84" dur="500"/>
                                        <p:tgtEl>
                                          <p:spTgt spid="4703"/>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4710"/>
                                        </p:tgtEl>
                                        <p:attrNameLst>
                                          <p:attrName>style.visibility</p:attrName>
                                        </p:attrNameLst>
                                      </p:cBhvr>
                                      <p:to>
                                        <p:strVal val="visible"/>
                                      </p:to>
                                    </p:set>
                                    <p:animEffect transition="in" filter="fade">
                                      <p:cBhvr>
                                        <p:cTn id="88" dur="500"/>
                                        <p:tgtEl>
                                          <p:spTgt spid="4710"/>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4747"/>
                                        </p:tgtEl>
                                        <p:attrNameLst>
                                          <p:attrName>style.visibility</p:attrName>
                                        </p:attrNameLst>
                                      </p:cBhvr>
                                      <p:to>
                                        <p:strVal val="visible"/>
                                      </p:to>
                                    </p:set>
                                    <p:animEffect transition="in" filter="fade">
                                      <p:cBhvr>
                                        <p:cTn id="92" dur="500"/>
                                        <p:tgtEl>
                                          <p:spTgt spid="4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63"/>
        <p:cNvGrpSpPr/>
        <p:nvPr/>
      </p:nvGrpSpPr>
      <p:grpSpPr>
        <a:xfrm>
          <a:off x="0" y="0"/>
          <a:ext cx="0" cy="0"/>
          <a:chOff x="0" y="0"/>
          <a:chExt cx="0" cy="0"/>
        </a:xfrm>
      </p:grpSpPr>
      <p:sp>
        <p:nvSpPr>
          <p:cNvPr id="4764" name="Google Shape;4764;p7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Selective repeat</a:t>
            </a:r>
            <a:endParaRPr sz="4400"/>
          </a:p>
        </p:txBody>
      </p:sp>
      <p:sp>
        <p:nvSpPr>
          <p:cNvPr id="4765" name="Google Shape;4765;p77"/>
          <p:cNvSpPr txBox="1"/>
          <p:nvPr/>
        </p:nvSpPr>
        <p:spPr>
          <a:xfrm>
            <a:off x="733374" y="1489418"/>
            <a:ext cx="11100624"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receiver </a:t>
            </a:r>
            <a:r>
              <a:rPr lang="en-US" sz="3200" b="0" i="1" u="none" strike="noStrike" cap="none">
                <a:solidFill>
                  <a:srgbClr val="C00000"/>
                </a:solidFill>
                <a:latin typeface="Calibri"/>
                <a:ea typeface="Calibri"/>
                <a:cs typeface="Calibri"/>
                <a:sym typeface="Calibri"/>
              </a:rPr>
              <a:t>individually</a:t>
            </a:r>
            <a:r>
              <a:rPr lang="en-US" sz="3200" b="0" i="0" u="none" strike="noStrike" cap="none">
                <a:solidFill>
                  <a:srgbClr val="000000"/>
                </a:solidFill>
                <a:latin typeface="Calibri"/>
                <a:ea typeface="Calibri"/>
                <a:cs typeface="Calibri"/>
                <a:sym typeface="Calibri"/>
              </a:rPr>
              <a:t> acknowledges all correctly received packets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buffers packets, as needed, for eventual in-order delivery to upper layer</a:t>
            </a:r>
            <a:endParaRPr/>
          </a:p>
          <a:p>
            <a:pPr marL="352425" marR="0" lvl="0" indent="-222250"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sender times-out/retransmits individually for unACKed packets</a:t>
            </a:r>
            <a:endParaRPr/>
          </a:p>
          <a:p>
            <a:pPr marL="747713" marR="0" lvl="1" indent="-227012" algn="l" rtl="0">
              <a:lnSpc>
                <a:spcPct val="90000"/>
              </a:lnSpc>
              <a:spcBef>
                <a:spcPts val="1000"/>
              </a:spcBef>
              <a:spcAft>
                <a:spcPts val="0"/>
              </a:spcAft>
              <a:buClr>
                <a:srgbClr val="0000A3"/>
              </a:buClr>
              <a:buSzPts val="2800"/>
              <a:buFont typeface="Arial"/>
              <a:buChar char="•"/>
            </a:pPr>
            <a:r>
              <a:rPr lang="en-US" sz="2800" b="0" i="0" u="none" strike="noStrike" cap="none">
                <a:solidFill>
                  <a:srgbClr val="000000"/>
                </a:solidFill>
                <a:latin typeface="Calibri"/>
                <a:ea typeface="Calibri"/>
                <a:cs typeface="Calibri"/>
                <a:sym typeface="Calibri"/>
              </a:rPr>
              <a:t>sender maintains timer for each unACKed pkt</a:t>
            </a:r>
            <a:endParaRPr/>
          </a:p>
          <a:p>
            <a:pPr marL="352425" marR="0" lvl="0" indent="-222250"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sender window</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1" u="none" strike="noStrike" cap="none">
                <a:solidFill>
                  <a:srgbClr val="000000"/>
                </a:solidFill>
                <a:latin typeface="Calibri"/>
                <a:ea typeface="Calibri"/>
                <a:cs typeface="Calibri"/>
                <a:sym typeface="Calibri"/>
              </a:rPr>
              <a:t>N</a:t>
            </a:r>
            <a:r>
              <a:rPr lang="en-US" sz="2800" b="0" i="0" u="none" strike="noStrike" cap="none">
                <a:solidFill>
                  <a:srgbClr val="000000"/>
                </a:solidFill>
                <a:latin typeface="Calibri"/>
                <a:ea typeface="Calibri"/>
                <a:cs typeface="Calibri"/>
                <a:sym typeface="Calibri"/>
              </a:rPr>
              <a:t> consecutive seq #s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limits seq #s of sent, unACKed packets</a:t>
            </a:r>
            <a:endParaRPr/>
          </a:p>
        </p:txBody>
      </p:sp>
      <p:sp>
        <p:nvSpPr>
          <p:cNvPr id="4766" name="Google Shape;4766;p7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65">
                                            <p:txEl>
                                              <p:pRg st="0" end="0"/>
                                            </p:txEl>
                                          </p:spTgt>
                                        </p:tgtEl>
                                        <p:attrNameLst>
                                          <p:attrName>style.visibility</p:attrName>
                                        </p:attrNameLst>
                                      </p:cBhvr>
                                      <p:to>
                                        <p:strVal val="visible"/>
                                      </p:to>
                                    </p:set>
                                    <p:animEffect transition="in" filter="fade">
                                      <p:cBhvr>
                                        <p:cTn id="7" dur="500"/>
                                        <p:tgtEl>
                                          <p:spTgt spid="47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65">
                                            <p:txEl>
                                              <p:pRg st="1" end="1"/>
                                            </p:txEl>
                                          </p:spTgt>
                                        </p:tgtEl>
                                        <p:attrNameLst>
                                          <p:attrName>style.visibility</p:attrName>
                                        </p:attrNameLst>
                                      </p:cBhvr>
                                      <p:to>
                                        <p:strVal val="visible"/>
                                      </p:to>
                                    </p:set>
                                    <p:animEffect transition="in" filter="fade">
                                      <p:cBhvr>
                                        <p:cTn id="12" dur="500"/>
                                        <p:tgtEl>
                                          <p:spTgt spid="47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65">
                                            <p:txEl>
                                              <p:pRg st="2" end="2"/>
                                            </p:txEl>
                                          </p:spTgt>
                                        </p:tgtEl>
                                        <p:attrNameLst>
                                          <p:attrName>style.visibility</p:attrName>
                                        </p:attrNameLst>
                                      </p:cBhvr>
                                      <p:to>
                                        <p:strVal val="visible"/>
                                      </p:to>
                                    </p:set>
                                    <p:animEffect transition="in" filter="fade">
                                      <p:cBhvr>
                                        <p:cTn id="17" dur="500"/>
                                        <p:tgtEl>
                                          <p:spTgt spid="47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65">
                                            <p:txEl>
                                              <p:pRg st="3" end="3"/>
                                            </p:txEl>
                                          </p:spTgt>
                                        </p:tgtEl>
                                        <p:attrNameLst>
                                          <p:attrName>style.visibility</p:attrName>
                                        </p:attrNameLst>
                                      </p:cBhvr>
                                      <p:to>
                                        <p:strVal val="visible"/>
                                      </p:to>
                                    </p:set>
                                    <p:animEffect transition="in" filter="fade">
                                      <p:cBhvr>
                                        <p:cTn id="22" dur="500"/>
                                        <p:tgtEl>
                                          <p:spTgt spid="47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65">
                                            <p:txEl>
                                              <p:pRg st="4" end="4"/>
                                            </p:txEl>
                                          </p:spTgt>
                                        </p:tgtEl>
                                        <p:attrNameLst>
                                          <p:attrName>style.visibility</p:attrName>
                                        </p:attrNameLst>
                                      </p:cBhvr>
                                      <p:to>
                                        <p:strVal val="visible"/>
                                      </p:to>
                                    </p:set>
                                    <p:animEffect transition="in" filter="fade">
                                      <p:cBhvr>
                                        <p:cTn id="27" dur="500"/>
                                        <p:tgtEl>
                                          <p:spTgt spid="47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65">
                                            <p:txEl>
                                              <p:pRg st="5" end="5"/>
                                            </p:txEl>
                                          </p:spTgt>
                                        </p:tgtEl>
                                        <p:attrNameLst>
                                          <p:attrName>style.visibility</p:attrName>
                                        </p:attrNameLst>
                                      </p:cBhvr>
                                      <p:to>
                                        <p:strVal val="visible"/>
                                      </p:to>
                                    </p:set>
                                    <p:animEffect transition="in" filter="fade">
                                      <p:cBhvr>
                                        <p:cTn id="32" dur="500"/>
                                        <p:tgtEl>
                                          <p:spTgt spid="476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65">
                                            <p:txEl>
                                              <p:pRg st="6" end="6"/>
                                            </p:txEl>
                                          </p:spTgt>
                                        </p:tgtEl>
                                        <p:attrNameLst>
                                          <p:attrName>style.visibility</p:attrName>
                                        </p:attrNameLst>
                                      </p:cBhvr>
                                      <p:to>
                                        <p:strVal val="visible"/>
                                      </p:to>
                                    </p:set>
                                    <p:animEffect transition="in" filter="fade">
                                      <p:cBhvr>
                                        <p:cTn id="37" dur="500"/>
                                        <p:tgtEl>
                                          <p:spTgt spid="476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771"/>
        <p:cNvGrpSpPr/>
        <p:nvPr/>
      </p:nvGrpSpPr>
      <p:grpSpPr>
        <a:xfrm>
          <a:off x="0" y="0"/>
          <a:ext cx="0" cy="0"/>
          <a:chOff x="0" y="0"/>
          <a:chExt cx="0" cy="0"/>
        </a:xfrm>
      </p:grpSpPr>
      <p:sp>
        <p:nvSpPr>
          <p:cNvPr id="4772" name="Google Shape;4772;p7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Selective repeat: sender, receiver windows</a:t>
            </a:r>
            <a:endParaRPr sz="4400"/>
          </a:p>
        </p:txBody>
      </p:sp>
      <p:pic>
        <p:nvPicPr>
          <p:cNvPr id="4773" name="Google Shape;4773;p78" descr="sr_seqnum"/>
          <p:cNvPicPr preferRelativeResize="0"/>
          <p:nvPr/>
        </p:nvPicPr>
        <p:blipFill rotWithShape="1">
          <a:blip r:embed="rId3">
            <a:alphaModFix/>
          </a:blip>
          <a:srcRect/>
          <a:stretch/>
        </p:blipFill>
        <p:spPr>
          <a:xfrm>
            <a:off x="1978025" y="1526602"/>
            <a:ext cx="8235950" cy="4916487"/>
          </a:xfrm>
          <a:prstGeom prst="rect">
            <a:avLst/>
          </a:prstGeom>
          <a:noFill/>
          <a:ln>
            <a:noFill/>
          </a:ln>
        </p:spPr>
      </p:pic>
      <p:sp>
        <p:nvSpPr>
          <p:cNvPr id="4774" name="Google Shape;4774;p78"/>
          <p:cNvSpPr/>
          <p:nvPr/>
        </p:nvSpPr>
        <p:spPr>
          <a:xfrm>
            <a:off x="2150592" y="4671612"/>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75" name="Google Shape;4775;p78"/>
          <p:cNvSpPr/>
          <p:nvPr/>
        </p:nvSpPr>
        <p:spPr>
          <a:xfrm>
            <a:off x="2299806" y="4667895"/>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76" name="Google Shape;4776;p78"/>
          <p:cNvSpPr/>
          <p:nvPr/>
        </p:nvSpPr>
        <p:spPr>
          <a:xfrm>
            <a:off x="2452206" y="4667364"/>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77" name="Google Shape;4777;p78"/>
          <p:cNvSpPr/>
          <p:nvPr/>
        </p:nvSpPr>
        <p:spPr>
          <a:xfrm>
            <a:off x="2604606" y="4666833"/>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78" name="Google Shape;4778;p78"/>
          <p:cNvSpPr/>
          <p:nvPr/>
        </p:nvSpPr>
        <p:spPr>
          <a:xfrm>
            <a:off x="2760192" y="4663116"/>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79" name="Google Shape;4779;p78"/>
          <p:cNvSpPr/>
          <p:nvPr/>
        </p:nvSpPr>
        <p:spPr>
          <a:xfrm>
            <a:off x="2915778" y="4665771"/>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0" name="Google Shape;4780;p78"/>
          <p:cNvSpPr/>
          <p:nvPr/>
        </p:nvSpPr>
        <p:spPr>
          <a:xfrm>
            <a:off x="3064992" y="4662054"/>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1" name="Google Shape;4781;p78"/>
          <p:cNvSpPr/>
          <p:nvPr/>
        </p:nvSpPr>
        <p:spPr>
          <a:xfrm>
            <a:off x="3220578" y="4661523"/>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2" name="Google Shape;4782;p78"/>
          <p:cNvSpPr/>
          <p:nvPr/>
        </p:nvSpPr>
        <p:spPr>
          <a:xfrm>
            <a:off x="3369792" y="4664178"/>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3" name="Google Shape;4783;p78"/>
          <p:cNvSpPr/>
          <p:nvPr/>
        </p:nvSpPr>
        <p:spPr>
          <a:xfrm>
            <a:off x="914400" y="3897630"/>
            <a:ext cx="10835640" cy="28117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4" name="Google Shape;4784;p7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783"/>
                                        </p:tgtEl>
                                      </p:cBhvr>
                                    </p:animEffect>
                                    <p:set>
                                      <p:cBhvr>
                                        <p:cTn id="7" dur="1" fill="hold">
                                          <p:stCondLst>
                                            <p:cond delay="500"/>
                                          </p:stCondLst>
                                        </p:cTn>
                                        <p:tgtEl>
                                          <p:spTgt spid="47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789"/>
        <p:cNvGrpSpPr/>
        <p:nvPr/>
      </p:nvGrpSpPr>
      <p:grpSpPr>
        <a:xfrm>
          <a:off x="0" y="0"/>
          <a:ext cx="0" cy="0"/>
          <a:chOff x="0" y="0"/>
          <a:chExt cx="0" cy="0"/>
        </a:xfrm>
      </p:grpSpPr>
      <p:sp>
        <p:nvSpPr>
          <p:cNvPr id="4790" name="Google Shape;4790;p79"/>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Selective repeat: sender and receiver</a:t>
            </a:r>
            <a:endParaRPr sz="4400"/>
          </a:p>
        </p:txBody>
      </p:sp>
      <p:sp>
        <p:nvSpPr>
          <p:cNvPr id="4791" name="Google Shape;4791;p79"/>
          <p:cNvSpPr txBox="1"/>
          <p:nvPr/>
        </p:nvSpPr>
        <p:spPr>
          <a:xfrm>
            <a:off x="946165" y="1698978"/>
            <a:ext cx="4651241"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CC0000"/>
                </a:solidFill>
                <a:latin typeface="Calibri"/>
                <a:ea typeface="Calibri"/>
                <a:cs typeface="Calibri"/>
                <a:sym typeface="Calibri"/>
              </a:rPr>
              <a:t>data from above:</a:t>
            </a:r>
            <a:endParaRPr/>
          </a:p>
          <a:p>
            <a:pPr marL="5207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if next available seq # in window, send packet</a:t>
            </a:r>
            <a:endParaRPr/>
          </a:p>
          <a:p>
            <a:pPr marL="352425" marR="0" lvl="0" indent="-222250" algn="l" rtl="0">
              <a:lnSpc>
                <a:spcPct val="90000"/>
              </a:lnSpc>
              <a:spcBef>
                <a:spcPts val="1000"/>
              </a:spcBef>
              <a:spcAft>
                <a:spcPts val="0"/>
              </a:spcAft>
              <a:buClr>
                <a:srgbClr val="0000A3"/>
              </a:buClr>
              <a:buSzPts val="2800"/>
              <a:buFont typeface="Noto Sans Symbols"/>
              <a:buNone/>
            </a:pPr>
            <a:r>
              <a:rPr lang="en-US" sz="2800" b="0" i="0" u="none" strike="noStrike" cap="none">
                <a:solidFill>
                  <a:srgbClr val="CC0000"/>
                </a:solidFill>
                <a:latin typeface="Calibri"/>
                <a:ea typeface="Calibri"/>
                <a:cs typeface="Calibri"/>
                <a:sym typeface="Calibri"/>
              </a:rPr>
              <a:t>timeout(</a:t>
            </a:r>
            <a:r>
              <a:rPr lang="en-US" sz="2800" b="0" i="1" u="none" strike="noStrike" cap="none">
                <a:solidFill>
                  <a:srgbClr val="CC0000"/>
                </a:solidFill>
                <a:latin typeface="Calibri"/>
                <a:ea typeface="Calibri"/>
                <a:cs typeface="Calibri"/>
                <a:sym typeface="Calibri"/>
              </a:rPr>
              <a:t>n</a:t>
            </a:r>
            <a:r>
              <a:rPr lang="en-US" sz="2800" b="0" i="0" u="none" strike="noStrike" cap="none">
                <a:solidFill>
                  <a:srgbClr val="CC0000"/>
                </a:solidFill>
                <a:latin typeface="Calibri"/>
                <a:ea typeface="Calibri"/>
                <a:cs typeface="Calibri"/>
                <a:sym typeface="Calibri"/>
              </a:rPr>
              <a:t>):</a:t>
            </a:r>
            <a:endParaRPr/>
          </a:p>
          <a:p>
            <a:pPr marL="471488" marR="0" lvl="0" indent="-228599"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resend packet </a:t>
            </a:r>
            <a:r>
              <a:rPr lang="en-US" sz="2400" b="0" i="1" u="none" strike="noStrike" cap="none">
                <a:solidFill>
                  <a:srgbClr val="000000"/>
                </a:solidFill>
                <a:latin typeface="Calibri"/>
                <a:ea typeface="Calibri"/>
                <a:cs typeface="Calibri"/>
                <a:sym typeface="Calibri"/>
              </a:rPr>
              <a:t>n</a:t>
            </a:r>
            <a:r>
              <a:rPr lang="en-US" sz="2400" b="0" i="0" u="none" strike="noStrike" cap="none">
                <a:solidFill>
                  <a:srgbClr val="000000"/>
                </a:solidFill>
                <a:latin typeface="Calibri"/>
                <a:ea typeface="Calibri"/>
                <a:cs typeface="Calibri"/>
                <a:sym typeface="Calibri"/>
              </a:rPr>
              <a:t>, restart timer</a:t>
            </a:r>
            <a:endParaRPr/>
          </a:p>
          <a:p>
            <a:pPr marL="352425" marR="0" lvl="0" indent="-222250" algn="l" rtl="0">
              <a:lnSpc>
                <a:spcPct val="90000"/>
              </a:lnSpc>
              <a:spcBef>
                <a:spcPts val="1000"/>
              </a:spcBef>
              <a:spcAft>
                <a:spcPts val="0"/>
              </a:spcAft>
              <a:buClr>
                <a:srgbClr val="0000A3"/>
              </a:buClr>
              <a:buSzPts val="2400"/>
              <a:buFont typeface="Noto Sans Symbols"/>
              <a:buNone/>
            </a:pPr>
            <a:r>
              <a:rPr lang="en-US" sz="2400" b="0" i="0" u="none" strike="noStrike" cap="none">
                <a:solidFill>
                  <a:srgbClr val="CC0000"/>
                </a:solidFill>
                <a:latin typeface="Calibri"/>
                <a:ea typeface="Calibri"/>
                <a:cs typeface="Calibri"/>
                <a:sym typeface="Calibri"/>
              </a:rPr>
              <a:t>ACK(</a:t>
            </a:r>
            <a:r>
              <a:rPr lang="en-US" sz="2400" b="0" i="1" u="none" strike="noStrike" cap="none">
                <a:solidFill>
                  <a:srgbClr val="CC0000"/>
                </a:solidFill>
                <a:latin typeface="Calibri"/>
                <a:ea typeface="Calibri"/>
                <a:cs typeface="Calibri"/>
                <a:sym typeface="Calibri"/>
              </a:rPr>
              <a:t>n</a:t>
            </a:r>
            <a:r>
              <a:rPr lang="en-US" sz="2400" b="0" i="0" u="none" strike="noStrike" cap="none">
                <a:solidFill>
                  <a:srgbClr val="CC0000"/>
                </a:solidFill>
                <a:latin typeface="Calibri"/>
                <a:ea typeface="Calibri"/>
                <a:cs typeface="Calibri"/>
                <a:sym typeface="Calibri"/>
              </a:rPr>
              <a:t>)</a:t>
            </a:r>
            <a:r>
              <a:rPr lang="en-US" sz="2800" b="0" i="0" u="none" strike="noStrike" cap="none">
                <a:solidFill>
                  <a:srgbClr val="FF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in [</a:t>
            </a:r>
            <a:r>
              <a:rPr lang="en-US" sz="2000" b="0" i="0" u="none" strike="noStrike" cap="none">
                <a:solidFill>
                  <a:srgbClr val="000000"/>
                </a:solidFill>
                <a:latin typeface="Calibri"/>
                <a:ea typeface="Calibri"/>
                <a:cs typeface="Calibri"/>
                <a:sym typeface="Calibri"/>
              </a:rPr>
              <a:t>sendbase,sendbase+N-1</a:t>
            </a:r>
            <a:r>
              <a:rPr lang="en-US" sz="2400" b="0" i="0" u="none" strike="noStrike" cap="none">
                <a:solidFill>
                  <a:srgbClr val="000000"/>
                </a:solidFill>
                <a:latin typeface="Calibri"/>
                <a:ea typeface="Calibri"/>
                <a:cs typeface="Calibri"/>
                <a:sym typeface="Calibri"/>
              </a:rPr>
              <a:t>]</a:t>
            </a:r>
            <a:r>
              <a:rPr lang="en-US" sz="2000" b="0" i="0" u="none" strike="noStrike" cap="none">
                <a:solidFill>
                  <a:srgbClr val="000000"/>
                </a:solidFill>
                <a:latin typeface="Calibri"/>
                <a:ea typeface="Calibri"/>
                <a:cs typeface="Calibri"/>
                <a:sym typeface="Calibri"/>
              </a:rPr>
              <a:t>:</a:t>
            </a:r>
            <a:endParaRPr sz="2800" b="0" i="0" u="none" strike="noStrike" cap="none">
              <a:solidFill>
                <a:srgbClr val="000000"/>
              </a:solidFill>
              <a:latin typeface="Calibri"/>
              <a:ea typeface="Calibri"/>
              <a:cs typeface="Calibri"/>
              <a:sym typeface="Calibri"/>
            </a:endParaRPr>
          </a:p>
          <a:p>
            <a:pPr marL="5207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mark packet </a:t>
            </a:r>
            <a:r>
              <a:rPr lang="en-US" sz="2400" b="0" i="1" u="none" strike="noStrike" cap="none">
                <a:solidFill>
                  <a:srgbClr val="000000"/>
                </a:solidFill>
                <a:latin typeface="Calibri"/>
                <a:ea typeface="Calibri"/>
                <a:cs typeface="Calibri"/>
                <a:sym typeface="Calibri"/>
              </a:rPr>
              <a:t>n</a:t>
            </a:r>
            <a:r>
              <a:rPr lang="en-US" sz="2400" b="0" i="0" u="none" strike="noStrike" cap="none">
                <a:solidFill>
                  <a:srgbClr val="000000"/>
                </a:solidFill>
                <a:latin typeface="Calibri"/>
                <a:ea typeface="Calibri"/>
                <a:cs typeface="Calibri"/>
                <a:sym typeface="Calibri"/>
              </a:rPr>
              <a:t> as received</a:t>
            </a:r>
            <a:endParaRPr/>
          </a:p>
          <a:p>
            <a:pPr marL="5207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if n smallest unACKed packet, advance window base to next unACKed seq # </a:t>
            </a:r>
            <a:endParaRPr sz="2800" b="0" i="0" u="none" strike="noStrike" cap="none">
              <a:solidFill>
                <a:srgbClr val="000000"/>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4792" name="Google Shape;4792;p79"/>
          <p:cNvSpPr/>
          <p:nvPr/>
        </p:nvSpPr>
        <p:spPr>
          <a:xfrm>
            <a:off x="876300" y="1485900"/>
            <a:ext cx="4721106" cy="4610100"/>
          </a:xfrm>
          <a:prstGeom prst="rect">
            <a:avLst/>
          </a:prstGeom>
          <a:noFill/>
          <a:ln w="28575" cap="flat" cmpd="sng">
            <a:solidFill>
              <a:srgbClr val="0000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grpSp>
        <p:nvGrpSpPr>
          <p:cNvPr id="4793" name="Google Shape;4793;p79"/>
          <p:cNvGrpSpPr/>
          <p:nvPr/>
        </p:nvGrpSpPr>
        <p:grpSpPr>
          <a:xfrm>
            <a:off x="1079500" y="1184280"/>
            <a:ext cx="1327103" cy="584201"/>
            <a:chOff x="1100" y="3896"/>
            <a:chExt cx="752" cy="368"/>
          </a:xfrm>
        </p:grpSpPr>
        <p:sp>
          <p:nvSpPr>
            <p:cNvPr id="4794" name="Google Shape;4794;p79"/>
            <p:cNvSpPr/>
            <p:nvPr/>
          </p:nvSpPr>
          <p:spPr>
            <a:xfrm>
              <a:off x="1146" y="3984"/>
              <a:ext cx="612" cy="18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795" name="Google Shape;4795;p79"/>
            <p:cNvSpPr txBox="1"/>
            <p:nvPr/>
          </p:nvSpPr>
          <p:spPr>
            <a:xfrm>
              <a:off x="1100" y="3896"/>
              <a:ext cx="752" cy="36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3200"/>
                <a:buFont typeface="Calibri"/>
                <a:buNone/>
              </a:pPr>
              <a:r>
                <a:rPr lang="en-US" sz="3200" b="0" i="0" u="none" strike="noStrike" cap="none">
                  <a:solidFill>
                    <a:srgbClr val="000099"/>
                  </a:solidFill>
                  <a:latin typeface="Calibri"/>
                  <a:ea typeface="Calibri"/>
                  <a:cs typeface="Calibri"/>
                  <a:sym typeface="Calibri"/>
                </a:rPr>
                <a:t>sender</a:t>
              </a:r>
              <a:endParaRPr sz="2800" b="0" i="0" u="none" strike="noStrike" cap="none">
                <a:solidFill>
                  <a:srgbClr val="000099"/>
                </a:solidFill>
                <a:latin typeface="Calibri"/>
                <a:ea typeface="Calibri"/>
                <a:cs typeface="Calibri"/>
                <a:sym typeface="Calibri"/>
              </a:endParaRPr>
            </a:p>
          </p:txBody>
        </p:sp>
      </p:grpSp>
      <p:grpSp>
        <p:nvGrpSpPr>
          <p:cNvPr id="4796" name="Google Shape;4796;p79"/>
          <p:cNvGrpSpPr/>
          <p:nvPr/>
        </p:nvGrpSpPr>
        <p:grpSpPr>
          <a:xfrm>
            <a:off x="6447754" y="1183947"/>
            <a:ext cx="5269467" cy="5221186"/>
            <a:chOff x="6447754" y="1183947"/>
            <a:chExt cx="5269467" cy="5221186"/>
          </a:xfrm>
        </p:grpSpPr>
        <p:sp>
          <p:nvSpPr>
            <p:cNvPr id="4797" name="Google Shape;4797;p79"/>
            <p:cNvSpPr/>
            <p:nvPr/>
          </p:nvSpPr>
          <p:spPr>
            <a:xfrm>
              <a:off x="6855858" y="1756933"/>
              <a:ext cx="4861363" cy="4648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CC0000"/>
                  </a:solidFill>
                  <a:latin typeface="Calibri"/>
                  <a:ea typeface="Calibri"/>
                  <a:cs typeface="Calibri"/>
                  <a:sym typeface="Calibri"/>
                </a:rPr>
                <a:t>packet </a:t>
              </a:r>
              <a:r>
                <a:rPr lang="en-US" sz="2800" b="0" i="1" u="none" strike="noStrike" cap="none">
                  <a:solidFill>
                    <a:srgbClr val="CC0000"/>
                  </a:solidFill>
                  <a:latin typeface="Calibri"/>
                  <a:ea typeface="Calibri"/>
                  <a:cs typeface="Calibri"/>
                  <a:sym typeface="Calibri"/>
                </a:rPr>
                <a:t>n</a:t>
              </a:r>
              <a:r>
                <a:rPr lang="en-US" sz="2800" b="0" i="0" u="none" strike="noStrike" cap="none">
                  <a:solidFill>
                    <a:srgbClr val="CC0000"/>
                  </a:solidFill>
                  <a:latin typeface="Calibri"/>
                  <a:ea typeface="Calibri"/>
                  <a:cs typeface="Calibri"/>
                  <a:sym typeface="Calibri"/>
                </a:rPr>
                <a:t> in </a:t>
              </a:r>
              <a:r>
                <a:rPr lang="en-US" sz="1800" b="0" i="0" u="none" strike="noStrike" cap="none">
                  <a:solidFill>
                    <a:srgbClr val="CC0000"/>
                  </a:solidFill>
                  <a:latin typeface="Calibri"/>
                  <a:ea typeface="Calibri"/>
                  <a:cs typeface="Calibri"/>
                  <a:sym typeface="Calibri"/>
                </a:rPr>
                <a:t>[</a:t>
              </a:r>
              <a:r>
                <a:rPr lang="en-US" sz="2400" b="0" i="0" u="none" strike="noStrike" cap="none">
                  <a:solidFill>
                    <a:srgbClr val="CC0000"/>
                  </a:solidFill>
                  <a:latin typeface="Calibri"/>
                  <a:ea typeface="Calibri"/>
                  <a:cs typeface="Calibri"/>
                  <a:sym typeface="Calibri"/>
                </a:rPr>
                <a:t>rcvbase, rcvbase+N-1]</a:t>
              </a:r>
              <a:endParaRPr sz="2800" b="0" i="0" u="none" strike="noStrike" cap="none">
                <a:solidFill>
                  <a:srgbClr val="CC0000"/>
                </a:solidFill>
                <a:latin typeface="Calibri"/>
                <a:ea typeface="Calibri"/>
                <a:cs typeface="Calibri"/>
                <a:sym typeface="Calibri"/>
              </a:endParaRPr>
            </a:p>
            <a:p>
              <a:pPr marL="406400" marR="0" lvl="0" indent="-276225" algn="l" rtl="0">
                <a:lnSpc>
                  <a:spcPct val="90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send ACK(</a:t>
              </a:r>
              <a:r>
                <a:rPr lang="en-US" sz="2400" b="0" i="1" u="none" strike="noStrike" cap="none">
                  <a:solidFill>
                    <a:srgbClr val="000000"/>
                  </a:solidFill>
                  <a:latin typeface="Calibri"/>
                  <a:ea typeface="Calibri"/>
                  <a:cs typeface="Calibri"/>
                  <a:sym typeface="Calibri"/>
                </a:rPr>
                <a:t>n</a:t>
              </a:r>
              <a:r>
                <a:rPr lang="en-US" sz="2400" b="0" i="0" u="none" strike="noStrike" cap="none">
                  <a:solidFill>
                    <a:srgbClr val="000000"/>
                  </a:solidFill>
                  <a:latin typeface="Calibri"/>
                  <a:ea typeface="Calibri"/>
                  <a:cs typeface="Calibri"/>
                  <a:sym typeface="Calibri"/>
                </a:rPr>
                <a:t>)</a:t>
              </a:r>
              <a:endParaRPr/>
            </a:p>
            <a:p>
              <a:pPr marL="406400" marR="0" lvl="0" indent="-276225" algn="l" rtl="0">
                <a:lnSpc>
                  <a:spcPct val="90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out-of-order: buffer</a:t>
              </a:r>
              <a:endParaRPr/>
            </a:p>
            <a:p>
              <a:pPr marL="406400" marR="0" lvl="0" indent="-276225" algn="l" rtl="0">
                <a:lnSpc>
                  <a:spcPct val="90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in-order: deliver (also deliver buffered, in-order packets), advance window to next not-yet-received packet</a:t>
              </a:r>
              <a:endParaRPr/>
            </a:p>
            <a:p>
              <a:pPr marL="342900" marR="0" lvl="0" indent="-342900" algn="l" rtl="0">
                <a:lnSpc>
                  <a:spcPct val="85000"/>
                </a:lnSpc>
                <a:spcBef>
                  <a:spcPts val="560"/>
                </a:spcBef>
                <a:spcAft>
                  <a:spcPts val="0"/>
                </a:spcAft>
                <a:buClr>
                  <a:srgbClr val="000099"/>
                </a:buClr>
                <a:buSzPts val="1820"/>
                <a:buFont typeface="Noto Sans Symbols"/>
                <a:buNone/>
              </a:pPr>
              <a:r>
                <a:rPr lang="en-US" sz="2800" b="0" i="0" u="none" strike="noStrike" cap="none">
                  <a:solidFill>
                    <a:srgbClr val="CC0000"/>
                  </a:solidFill>
                  <a:latin typeface="Calibri"/>
                  <a:ea typeface="Calibri"/>
                  <a:cs typeface="Calibri"/>
                  <a:sym typeface="Calibri"/>
                </a:rPr>
                <a:t>packet</a:t>
              </a:r>
              <a:r>
                <a:rPr lang="en-US" sz="2800" b="0" i="1" u="none" strike="noStrike" cap="none">
                  <a:solidFill>
                    <a:srgbClr val="CC0000"/>
                  </a:solidFill>
                  <a:latin typeface="Calibri"/>
                  <a:ea typeface="Calibri"/>
                  <a:cs typeface="Calibri"/>
                  <a:sym typeface="Calibri"/>
                </a:rPr>
                <a:t> n </a:t>
              </a:r>
              <a:r>
                <a:rPr lang="en-US" sz="2800" b="0" i="0" u="none" strike="noStrike" cap="none">
                  <a:solidFill>
                    <a:srgbClr val="CC0000"/>
                  </a:solidFill>
                  <a:latin typeface="Calibri"/>
                  <a:ea typeface="Calibri"/>
                  <a:cs typeface="Calibri"/>
                  <a:sym typeface="Calibri"/>
                </a:rPr>
                <a:t>in </a:t>
              </a:r>
              <a:r>
                <a:rPr lang="en-US" sz="2400" b="0" i="0" u="none" strike="noStrike" cap="none">
                  <a:solidFill>
                    <a:srgbClr val="CC0000"/>
                  </a:solidFill>
                  <a:latin typeface="Calibri"/>
                  <a:ea typeface="Calibri"/>
                  <a:cs typeface="Calibri"/>
                  <a:sym typeface="Calibri"/>
                </a:rPr>
                <a:t>[rcvbase-N,rcvbase-1]</a:t>
              </a:r>
              <a:endParaRPr sz="3600" b="0" i="0" u="none" strike="noStrike" cap="none">
                <a:solidFill>
                  <a:srgbClr val="CC0000"/>
                </a:solidFill>
                <a:latin typeface="Calibri"/>
                <a:ea typeface="Calibri"/>
                <a:cs typeface="Calibri"/>
                <a:sym typeface="Calibri"/>
              </a:endParaRPr>
            </a:p>
            <a:p>
              <a:pPr marL="406400" marR="0" lvl="0" indent="-276225"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ACK(</a:t>
              </a:r>
              <a:r>
                <a:rPr lang="en-US" sz="2400" b="0" i="1" u="none" strike="noStrike" cap="none">
                  <a:solidFill>
                    <a:srgbClr val="000000"/>
                  </a:solidFill>
                  <a:latin typeface="Calibri"/>
                  <a:ea typeface="Calibri"/>
                  <a:cs typeface="Calibri"/>
                  <a:sym typeface="Calibri"/>
                </a:rPr>
                <a:t>n</a:t>
              </a:r>
              <a:r>
                <a:rPr lang="en-US" sz="2400" b="0" i="0" u="none" strike="noStrike" cap="none">
                  <a:solidFill>
                    <a:srgbClr val="000000"/>
                  </a:solidFill>
                  <a:latin typeface="Calibri"/>
                  <a:ea typeface="Calibri"/>
                  <a:cs typeface="Calibri"/>
                  <a:sym typeface="Calibri"/>
                </a:rPr>
                <a:t>)</a:t>
              </a:r>
              <a:endParaRPr/>
            </a:p>
            <a:p>
              <a:pPr marL="342900" marR="0" lvl="0" indent="-342900" algn="l" rtl="0">
                <a:lnSpc>
                  <a:spcPct val="85000"/>
                </a:lnSpc>
                <a:spcBef>
                  <a:spcPts val="560"/>
                </a:spcBef>
                <a:spcAft>
                  <a:spcPts val="0"/>
                </a:spcAft>
                <a:buClr>
                  <a:srgbClr val="000099"/>
                </a:buClr>
                <a:buSzPts val="1820"/>
                <a:buFont typeface="Noto Sans Symbols"/>
                <a:buNone/>
              </a:pPr>
              <a:r>
                <a:rPr lang="en-US" sz="2800" b="0" i="0" u="none" strike="noStrike" cap="none">
                  <a:solidFill>
                    <a:srgbClr val="CC0000"/>
                  </a:solidFill>
                  <a:latin typeface="Calibri"/>
                  <a:ea typeface="Calibri"/>
                  <a:cs typeface="Calibri"/>
                  <a:sym typeface="Calibri"/>
                </a:rPr>
                <a:t>otherwise:</a:t>
              </a:r>
              <a:r>
                <a:rPr lang="en-US" sz="2400" b="0" i="0" u="none" strike="noStrike" cap="none">
                  <a:solidFill>
                    <a:srgbClr val="FF0000"/>
                  </a:solidFill>
                  <a:latin typeface="Calibri"/>
                  <a:ea typeface="Calibri"/>
                  <a:cs typeface="Calibri"/>
                  <a:sym typeface="Calibri"/>
                </a:rPr>
                <a:t> </a:t>
              </a:r>
              <a:endParaRPr/>
            </a:p>
            <a:p>
              <a:pPr marL="406400" marR="0" lvl="0" indent="-276225"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ignore </a:t>
              </a:r>
              <a:endParaRPr sz="2800" b="0" i="0" u="none" strike="noStrike" cap="none">
                <a:solidFill>
                  <a:srgbClr val="000000"/>
                </a:solidFill>
                <a:latin typeface="Calibri"/>
                <a:ea typeface="Calibri"/>
                <a:cs typeface="Calibri"/>
                <a:sym typeface="Calibri"/>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Calibri"/>
                <a:ea typeface="Calibri"/>
                <a:cs typeface="Calibri"/>
                <a:sym typeface="Calibri"/>
              </a:endParaRPr>
            </a:p>
          </p:txBody>
        </p:sp>
        <p:sp>
          <p:nvSpPr>
            <p:cNvPr id="4798" name="Google Shape;4798;p79"/>
            <p:cNvSpPr/>
            <p:nvPr/>
          </p:nvSpPr>
          <p:spPr>
            <a:xfrm>
              <a:off x="6447754" y="1495097"/>
              <a:ext cx="5129210" cy="4610100"/>
            </a:xfrm>
            <a:prstGeom prst="rect">
              <a:avLst/>
            </a:prstGeom>
            <a:noFill/>
            <a:ln w="28575" cap="flat" cmpd="sng">
              <a:solidFill>
                <a:srgbClr val="0000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799" name="Google Shape;4799;p79"/>
            <p:cNvGrpSpPr/>
            <p:nvPr/>
          </p:nvGrpSpPr>
          <p:grpSpPr>
            <a:xfrm>
              <a:off x="6643024" y="1183947"/>
              <a:ext cx="1531938" cy="584201"/>
              <a:chOff x="3339" y="158"/>
              <a:chExt cx="965" cy="368"/>
            </a:xfrm>
          </p:grpSpPr>
          <p:sp>
            <p:nvSpPr>
              <p:cNvPr id="4800" name="Google Shape;4800;p79"/>
              <p:cNvSpPr/>
              <p:nvPr/>
            </p:nvSpPr>
            <p:spPr>
              <a:xfrm>
                <a:off x="3360" y="264"/>
                <a:ext cx="822" cy="18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01" name="Google Shape;4801;p79"/>
              <p:cNvSpPr txBox="1"/>
              <p:nvPr/>
            </p:nvSpPr>
            <p:spPr>
              <a:xfrm>
                <a:off x="3339" y="158"/>
                <a:ext cx="965" cy="3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3200"/>
                  <a:buFont typeface="Calibri"/>
                  <a:buNone/>
                </a:pPr>
                <a:r>
                  <a:rPr lang="en-US" sz="3200" b="0" i="0" u="none" strike="noStrike" cap="none">
                    <a:solidFill>
                      <a:srgbClr val="000099"/>
                    </a:solidFill>
                    <a:latin typeface="Calibri"/>
                    <a:ea typeface="Calibri"/>
                    <a:cs typeface="Calibri"/>
                    <a:sym typeface="Calibri"/>
                  </a:rPr>
                  <a:t>receiver</a:t>
                </a:r>
                <a:endParaRPr sz="2800" b="0" i="0" u="none" strike="noStrike" cap="none">
                  <a:solidFill>
                    <a:srgbClr val="000099"/>
                  </a:solidFill>
                  <a:latin typeface="Calibri"/>
                  <a:ea typeface="Calibri"/>
                  <a:cs typeface="Calibri"/>
                  <a:sym typeface="Calibri"/>
                </a:endParaRPr>
              </a:p>
            </p:txBody>
          </p:sp>
        </p:grpSp>
      </p:grpSp>
      <p:sp>
        <p:nvSpPr>
          <p:cNvPr id="4802" name="Google Shape;4802;p7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74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6"/>
                                        </p:tgtEl>
                                        <p:attrNameLst>
                                          <p:attrName>style.visibility</p:attrName>
                                        </p:attrNameLst>
                                      </p:cBhvr>
                                      <p:to>
                                        <p:strVal val="visible"/>
                                      </p:to>
                                    </p:set>
                                    <p:animEffect transition="in" filter="fade">
                                      <p:cBhvr>
                                        <p:cTn id="7" dur="500"/>
                                        <p:tgtEl>
                                          <p:spTgt spid="4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07"/>
        <p:cNvGrpSpPr/>
        <p:nvPr/>
      </p:nvGrpSpPr>
      <p:grpSpPr>
        <a:xfrm>
          <a:off x="0" y="0"/>
          <a:ext cx="0" cy="0"/>
          <a:chOff x="0" y="0"/>
          <a:chExt cx="0" cy="0"/>
        </a:xfrm>
      </p:grpSpPr>
      <p:sp>
        <p:nvSpPr>
          <p:cNvPr id="4808" name="Google Shape;4808;p8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Selective Repeat in action</a:t>
            </a:r>
            <a:endParaRPr sz="4400"/>
          </a:p>
        </p:txBody>
      </p:sp>
      <p:sp>
        <p:nvSpPr>
          <p:cNvPr id="4809" name="Google Shape;4809;p80"/>
          <p:cNvSpPr txBox="1"/>
          <p:nvPr/>
        </p:nvSpPr>
        <p:spPr>
          <a:xfrm>
            <a:off x="4770437" y="1531937"/>
            <a:ext cx="1246188" cy="14652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pkt0</a:t>
            </a:r>
            <a:endParaRPr/>
          </a:p>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pkt1</a:t>
            </a:r>
            <a:endParaRPr/>
          </a:p>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pkt2</a:t>
            </a:r>
            <a:endParaRPr/>
          </a:p>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pkt3</a:t>
            </a:r>
            <a:endParaRPr/>
          </a:p>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(wait)</a:t>
            </a:r>
            <a:endParaRPr/>
          </a:p>
        </p:txBody>
      </p:sp>
      <p:sp>
        <p:nvSpPr>
          <p:cNvPr id="4810" name="Google Shape;4810;p80"/>
          <p:cNvSpPr txBox="1"/>
          <p:nvPr/>
        </p:nvSpPr>
        <p:spPr>
          <a:xfrm>
            <a:off x="5091112" y="1160462"/>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a:buNone/>
            </a:pPr>
            <a:r>
              <a:rPr lang="en-US" sz="2000" b="0" i="1" u="sng" strike="noStrike" cap="none">
                <a:solidFill>
                  <a:srgbClr val="000099"/>
                </a:solidFill>
                <a:latin typeface="Tahoma"/>
                <a:ea typeface="Tahoma"/>
                <a:cs typeface="Tahoma"/>
                <a:sym typeface="Tahoma"/>
              </a:rPr>
              <a:t>sender</a:t>
            </a:r>
            <a:endParaRPr/>
          </a:p>
        </p:txBody>
      </p:sp>
      <p:sp>
        <p:nvSpPr>
          <p:cNvPr id="4811" name="Google Shape;4811;p80"/>
          <p:cNvSpPr txBox="1"/>
          <p:nvPr/>
        </p:nvSpPr>
        <p:spPr>
          <a:xfrm>
            <a:off x="8121650" y="1179512"/>
            <a:ext cx="1071562"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a:buNone/>
            </a:pPr>
            <a:r>
              <a:rPr lang="en-US" sz="2000" b="0" i="1" u="sng" strike="noStrike" cap="none">
                <a:solidFill>
                  <a:srgbClr val="008000"/>
                </a:solidFill>
                <a:latin typeface="Tahoma"/>
                <a:ea typeface="Tahoma"/>
                <a:cs typeface="Tahoma"/>
                <a:sym typeface="Tahoma"/>
              </a:rPr>
              <a:t>receiver</a:t>
            </a:r>
            <a:endParaRPr/>
          </a:p>
        </p:txBody>
      </p:sp>
      <p:cxnSp>
        <p:nvCxnSpPr>
          <p:cNvPr id="4812" name="Google Shape;4812;p80"/>
          <p:cNvCxnSpPr/>
          <p:nvPr/>
        </p:nvCxnSpPr>
        <p:spPr>
          <a:xfrm>
            <a:off x="8196262" y="1778000"/>
            <a:ext cx="11113" cy="4538662"/>
          </a:xfrm>
          <a:prstGeom prst="straightConnector1">
            <a:avLst/>
          </a:prstGeom>
          <a:noFill/>
          <a:ln w="9525" cap="flat" cmpd="sng">
            <a:solidFill>
              <a:srgbClr val="000000"/>
            </a:solidFill>
            <a:prstDash val="solid"/>
            <a:round/>
            <a:headEnd type="none" w="med" len="med"/>
            <a:tailEnd type="none" w="med" len="med"/>
          </a:ln>
        </p:spPr>
      </p:cxnSp>
      <p:sp>
        <p:nvSpPr>
          <p:cNvPr id="4813" name="Google Shape;4813;p80"/>
          <p:cNvSpPr txBox="1"/>
          <p:nvPr/>
        </p:nvSpPr>
        <p:spPr>
          <a:xfrm>
            <a:off x="4498213" y="4713287"/>
            <a:ext cx="1523174" cy="5632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send  pkt2</a:t>
            </a:r>
            <a:endParaRPr/>
          </a:p>
          <a:p>
            <a:pPr marL="0" marR="0" lvl="0" indent="0" algn="r" rtl="0">
              <a:lnSpc>
                <a:spcPct val="90000"/>
              </a:lnSpc>
              <a:spcBef>
                <a:spcPts val="0"/>
              </a:spcBef>
              <a:spcAft>
                <a:spcPts val="0"/>
              </a:spcAft>
              <a:buClr>
                <a:srgbClr val="C00000"/>
              </a:buClr>
              <a:buSzPts val="1600"/>
              <a:buFont typeface="Tahoma"/>
              <a:buNone/>
            </a:pPr>
            <a:r>
              <a:rPr lang="en-US" sz="1600" b="0" i="0" u="none" strike="noStrike" cap="none">
                <a:solidFill>
                  <a:srgbClr val="C00000"/>
                </a:solidFill>
                <a:latin typeface="Tahoma"/>
                <a:ea typeface="Tahoma"/>
                <a:cs typeface="Tahoma"/>
                <a:sym typeface="Tahoma"/>
              </a:rPr>
              <a:t>(but not 3,4,5)</a:t>
            </a:r>
            <a:endParaRPr/>
          </a:p>
        </p:txBody>
      </p:sp>
      <p:cxnSp>
        <p:nvCxnSpPr>
          <p:cNvPr id="4814" name="Google Shape;4814;p80"/>
          <p:cNvCxnSpPr/>
          <p:nvPr/>
        </p:nvCxnSpPr>
        <p:spPr>
          <a:xfrm flipH="1">
            <a:off x="6067425" y="2249487"/>
            <a:ext cx="2014537" cy="1066800"/>
          </a:xfrm>
          <a:prstGeom prst="straightConnector1">
            <a:avLst/>
          </a:prstGeom>
          <a:noFill/>
          <a:ln w="28575" cap="flat" cmpd="sng">
            <a:solidFill>
              <a:srgbClr val="008000"/>
            </a:solidFill>
            <a:prstDash val="solid"/>
            <a:round/>
            <a:headEnd type="none" w="med" len="med"/>
            <a:tailEnd type="triangle" w="med" len="med"/>
          </a:ln>
        </p:spPr>
      </p:cxnSp>
      <p:grpSp>
        <p:nvGrpSpPr>
          <p:cNvPr id="4815" name="Google Shape;4815;p80"/>
          <p:cNvGrpSpPr/>
          <p:nvPr/>
        </p:nvGrpSpPr>
        <p:grpSpPr>
          <a:xfrm>
            <a:off x="6059487" y="1725612"/>
            <a:ext cx="2122488" cy="1292225"/>
            <a:chOff x="6059487" y="1725612"/>
            <a:chExt cx="2122488" cy="1292225"/>
          </a:xfrm>
        </p:grpSpPr>
        <p:cxnSp>
          <p:nvCxnSpPr>
            <p:cNvPr id="4816" name="Google Shape;4816;p80"/>
            <p:cNvCxnSpPr/>
            <p:nvPr/>
          </p:nvCxnSpPr>
          <p:spPr>
            <a:xfrm>
              <a:off x="6061075" y="1725612"/>
              <a:ext cx="2101850" cy="468313"/>
            </a:xfrm>
            <a:prstGeom prst="straightConnector1">
              <a:avLst/>
            </a:prstGeom>
            <a:noFill/>
            <a:ln w="28575" cap="flat" cmpd="sng">
              <a:solidFill>
                <a:srgbClr val="000099"/>
              </a:solidFill>
              <a:prstDash val="solid"/>
              <a:round/>
              <a:headEnd type="none" w="med" len="med"/>
              <a:tailEnd type="triangle" w="med" len="med"/>
            </a:ln>
          </p:spPr>
        </p:cxnSp>
        <p:cxnSp>
          <p:nvCxnSpPr>
            <p:cNvPr id="4817" name="Google Shape;4817;p80"/>
            <p:cNvCxnSpPr/>
            <p:nvPr/>
          </p:nvCxnSpPr>
          <p:spPr>
            <a:xfrm>
              <a:off x="6059487" y="2000250"/>
              <a:ext cx="2100263" cy="468312"/>
            </a:xfrm>
            <a:prstGeom prst="straightConnector1">
              <a:avLst/>
            </a:prstGeom>
            <a:noFill/>
            <a:ln w="28575" cap="flat" cmpd="sng">
              <a:solidFill>
                <a:srgbClr val="000099"/>
              </a:solidFill>
              <a:prstDash val="solid"/>
              <a:round/>
              <a:headEnd type="none" w="med" len="med"/>
              <a:tailEnd type="triangle" w="med" len="med"/>
            </a:ln>
          </p:spPr>
        </p:cxnSp>
        <p:cxnSp>
          <p:nvCxnSpPr>
            <p:cNvPr id="4818" name="Google Shape;4818;p80"/>
            <p:cNvCxnSpPr/>
            <p:nvPr/>
          </p:nvCxnSpPr>
          <p:spPr>
            <a:xfrm>
              <a:off x="6075362" y="2263775"/>
              <a:ext cx="876300" cy="200025"/>
            </a:xfrm>
            <a:prstGeom prst="straightConnector1">
              <a:avLst/>
            </a:prstGeom>
            <a:noFill/>
            <a:ln w="28575" cap="flat" cmpd="sng">
              <a:solidFill>
                <a:srgbClr val="000099"/>
              </a:solidFill>
              <a:prstDash val="solid"/>
              <a:round/>
              <a:headEnd type="none" w="med" len="med"/>
              <a:tailEnd type="triangle" w="med" len="med"/>
            </a:ln>
          </p:spPr>
        </p:cxnSp>
        <p:cxnSp>
          <p:nvCxnSpPr>
            <p:cNvPr id="4819" name="Google Shape;4819;p80"/>
            <p:cNvCxnSpPr/>
            <p:nvPr/>
          </p:nvCxnSpPr>
          <p:spPr>
            <a:xfrm>
              <a:off x="6081712" y="2549525"/>
              <a:ext cx="2100263" cy="468312"/>
            </a:xfrm>
            <a:prstGeom prst="straightConnector1">
              <a:avLst/>
            </a:prstGeom>
            <a:noFill/>
            <a:ln w="28575" cap="flat" cmpd="sng">
              <a:solidFill>
                <a:srgbClr val="000099"/>
              </a:solidFill>
              <a:prstDash val="solid"/>
              <a:round/>
              <a:headEnd type="none" w="med" len="med"/>
              <a:tailEnd type="triangle" w="med" len="med"/>
            </a:ln>
          </p:spPr>
        </p:cxnSp>
        <p:sp>
          <p:nvSpPr>
            <p:cNvPr id="4820" name="Google Shape;4820;p80"/>
            <p:cNvSpPr txBox="1"/>
            <p:nvPr/>
          </p:nvSpPr>
          <p:spPr>
            <a:xfrm>
              <a:off x="6837362" y="2298700"/>
              <a:ext cx="341313"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Tahoma"/>
                <a:buNone/>
              </a:pPr>
              <a:r>
                <a:rPr lang="en-US" sz="1800" b="1" i="0" u="none" strike="noStrike" cap="none">
                  <a:solidFill>
                    <a:srgbClr val="FF0000"/>
                  </a:solidFill>
                  <a:latin typeface="Tahoma"/>
                  <a:ea typeface="Tahoma"/>
                  <a:cs typeface="Tahoma"/>
                  <a:sym typeface="Tahoma"/>
                </a:rPr>
                <a:t>X</a:t>
              </a:r>
              <a:endParaRPr/>
            </a:p>
          </p:txBody>
        </p:sp>
        <p:sp>
          <p:nvSpPr>
            <p:cNvPr id="4821" name="Google Shape;4821;p80"/>
            <p:cNvSpPr txBox="1"/>
            <p:nvPr/>
          </p:nvSpPr>
          <p:spPr>
            <a:xfrm>
              <a:off x="6996112" y="2319337"/>
              <a:ext cx="522288"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ahoma"/>
                <a:buNone/>
              </a:pPr>
              <a:r>
                <a:rPr lang="en-US" sz="1600" b="0" i="1" u="none" strike="noStrike" cap="none">
                  <a:solidFill>
                    <a:srgbClr val="FF0000"/>
                  </a:solidFill>
                  <a:latin typeface="Tahoma"/>
                  <a:ea typeface="Tahoma"/>
                  <a:cs typeface="Tahoma"/>
                  <a:sym typeface="Tahoma"/>
                </a:rPr>
                <a:t>loss</a:t>
              </a:r>
              <a:endParaRPr/>
            </a:p>
          </p:txBody>
        </p:sp>
      </p:grpSp>
      <p:cxnSp>
        <p:nvCxnSpPr>
          <p:cNvPr id="4822" name="Google Shape;4822;p80"/>
          <p:cNvCxnSpPr/>
          <p:nvPr/>
        </p:nvCxnSpPr>
        <p:spPr>
          <a:xfrm flipH="1">
            <a:off x="6064250" y="2535237"/>
            <a:ext cx="2014537" cy="1100138"/>
          </a:xfrm>
          <a:prstGeom prst="straightConnector1">
            <a:avLst/>
          </a:prstGeom>
          <a:noFill/>
          <a:ln w="28575" cap="flat" cmpd="sng">
            <a:solidFill>
              <a:srgbClr val="008000"/>
            </a:solidFill>
            <a:prstDash val="solid"/>
            <a:round/>
            <a:headEnd type="none" w="med" len="med"/>
            <a:tailEnd type="triangle" w="med" len="med"/>
          </a:ln>
        </p:spPr>
      </p:cxnSp>
      <p:cxnSp>
        <p:nvCxnSpPr>
          <p:cNvPr id="4823" name="Google Shape;4823;p80"/>
          <p:cNvCxnSpPr/>
          <p:nvPr/>
        </p:nvCxnSpPr>
        <p:spPr>
          <a:xfrm>
            <a:off x="6067425" y="3371850"/>
            <a:ext cx="2100262" cy="468312"/>
          </a:xfrm>
          <a:prstGeom prst="straightConnector1">
            <a:avLst/>
          </a:prstGeom>
          <a:noFill/>
          <a:ln w="28575" cap="flat" cmpd="sng">
            <a:solidFill>
              <a:srgbClr val="000099"/>
            </a:solidFill>
            <a:prstDash val="solid"/>
            <a:round/>
            <a:headEnd type="none" w="med" len="med"/>
            <a:tailEnd type="triangle" w="med" len="med"/>
          </a:ln>
        </p:spPr>
      </p:cxnSp>
      <p:cxnSp>
        <p:nvCxnSpPr>
          <p:cNvPr id="4824" name="Google Shape;4824;p80"/>
          <p:cNvCxnSpPr/>
          <p:nvPr/>
        </p:nvCxnSpPr>
        <p:spPr>
          <a:xfrm>
            <a:off x="6099175" y="3690937"/>
            <a:ext cx="2101850" cy="468313"/>
          </a:xfrm>
          <a:prstGeom prst="straightConnector1">
            <a:avLst/>
          </a:prstGeom>
          <a:noFill/>
          <a:ln w="28575" cap="flat" cmpd="sng">
            <a:solidFill>
              <a:srgbClr val="000099"/>
            </a:solidFill>
            <a:prstDash val="solid"/>
            <a:round/>
            <a:headEnd type="none" w="med" len="med"/>
            <a:tailEnd type="triangle" w="med" len="med"/>
          </a:ln>
        </p:spPr>
      </p:cxnSp>
      <p:cxnSp>
        <p:nvCxnSpPr>
          <p:cNvPr id="4825" name="Google Shape;4825;p80"/>
          <p:cNvCxnSpPr/>
          <p:nvPr/>
        </p:nvCxnSpPr>
        <p:spPr>
          <a:xfrm flipH="1">
            <a:off x="6096000" y="3065462"/>
            <a:ext cx="2014537" cy="1100138"/>
          </a:xfrm>
          <a:prstGeom prst="straightConnector1">
            <a:avLst/>
          </a:prstGeom>
          <a:noFill/>
          <a:ln w="28575" cap="flat" cmpd="sng">
            <a:solidFill>
              <a:srgbClr val="008000"/>
            </a:solidFill>
            <a:prstDash val="solid"/>
            <a:round/>
            <a:headEnd type="none" w="med" len="med"/>
            <a:tailEnd type="triangle" w="med" len="med"/>
          </a:ln>
        </p:spPr>
      </p:cxnSp>
      <p:grpSp>
        <p:nvGrpSpPr>
          <p:cNvPr id="4826" name="Google Shape;4826;p80"/>
          <p:cNvGrpSpPr/>
          <p:nvPr/>
        </p:nvGrpSpPr>
        <p:grpSpPr>
          <a:xfrm>
            <a:off x="4081462" y="2254250"/>
            <a:ext cx="1978025" cy="2543175"/>
            <a:chOff x="4081462" y="2254250"/>
            <a:chExt cx="1978025" cy="2543175"/>
          </a:xfrm>
        </p:grpSpPr>
        <p:pic>
          <p:nvPicPr>
            <p:cNvPr id="4827" name="Google Shape;4827;p80" descr="alarm_clock_ringing"/>
            <p:cNvPicPr preferRelativeResize="0"/>
            <p:nvPr/>
          </p:nvPicPr>
          <p:blipFill rotWithShape="1">
            <a:blip r:embed="rId3">
              <a:alphaModFix/>
            </a:blip>
            <a:srcRect/>
            <a:stretch/>
          </p:blipFill>
          <p:spPr>
            <a:xfrm>
              <a:off x="4081462" y="4283075"/>
              <a:ext cx="436563" cy="481012"/>
            </a:xfrm>
            <a:prstGeom prst="rect">
              <a:avLst/>
            </a:prstGeom>
            <a:noFill/>
            <a:ln>
              <a:noFill/>
            </a:ln>
          </p:spPr>
        </p:pic>
        <p:sp>
          <p:nvSpPr>
            <p:cNvPr id="4828" name="Google Shape;4828;p80"/>
            <p:cNvSpPr txBox="1"/>
            <p:nvPr/>
          </p:nvSpPr>
          <p:spPr>
            <a:xfrm>
              <a:off x="4449762" y="4498975"/>
              <a:ext cx="1538288" cy="298450"/>
            </a:xfrm>
            <a:prstGeom prst="rect">
              <a:avLst/>
            </a:prstGeom>
            <a:noFill/>
            <a:ln>
              <a:noFill/>
            </a:ln>
          </p:spPr>
          <p:txBody>
            <a:bodyPr spcFirstLastPara="1" wrap="square" lIns="91425" tIns="45700" rIns="91425" bIns="45700" anchor="t" anchorCtr="0">
              <a:spAutoFit/>
            </a:bodyPr>
            <a:lstStyle/>
            <a:p>
              <a:pPr marL="0" marR="0" lvl="0" indent="0" algn="r" rtl="0">
                <a:lnSpc>
                  <a:spcPct val="75000"/>
                </a:lnSpc>
                <a:spcBef>
                  <a:spcPts val="0"/>
                </a:spcBef>
                <a:spcAft>
                  <a:spcPts val="0"/>
                </a:spcAft>
                <a:buClr>
                  <a:srgbClr val="FF0000"/>
                </a:buClr>
                <a:buSzPts val="1800"/>
                <a:buFont typeface="Tahoma"/>
                <a:buNone/>
              </a:pPr>
              <a:r>
                <a:rPr lang="en-US" sz="1800" b="0" i="1" u="none" strike="noStrike" cap="none">
                  <a:solidFill>
                    <a:srgbClr val="FF0000"/>
                  </a:solidFill>
                  <a:latin typeface="Tahoma"/>
                  <a:ea typeface="Tahoma"/>
                  <a:cs typeface="Tahoma"/>
                  <a:sym typeface="Tahoma"/>
                </a:rPr>
                <a:t>pkt 2 timeout</a:t>
              </a:r>
              <a:endParaRPr/>
            </a:p>
          </p:txBody>
        </p:sp>
        <p:grpSp>
          <p:nvGrpSpPr>
            <p:cNvPr id="4829" name="Google Shape;4829;p80"/>
            <p:cNvGrpSpPr/>
            <p:nvPr/>
          </p:nvGrpSpPr>
          <p:grpSpPr>
            <a:xfrm>
              <a:off x="5956300" y="2254250"/>
              <a:ext cx="103187" cy="2462212"/>
              <a:chOff x="3651" y="1878"/>
              <a:chExt cx="78" cy="963"/>
            </a:xfrm>
          </p:grpSpPr>
          <p:cxnSp>
            <p:nvCxnSpPr>
              <p:cNvPr id="4830" name="Google Shape;4830;p80"/>
              <p:cNvCxnSpPr/>
              <p:nvPr/>
            </p:nvCxnSpPr>
            <p:spPr>
              <a:xfrm>
                <a:off x="3729" y="1879"/>
                <a:ext cx="0" cy="962"/>
              </a:xfrm>
              <a:prstGeom prst="straightConnector1">
                <a:avLst/>
              </a:prstGeom>
              <a:noFill/>
              <a:ln w="28575" cap="flat" cmpd="sng">
                <a:solidFill>
                  <a:srgbClr val="000000"/>
                </a:solidFill>
                <a:prstDash val="solid"/>
                <a:round/>
                <a:headEnd type="none" w="med" len="med"/>
                <a:tailEnd type="none" w="med" len="med"/>
              </a:ln>
            </p:spPr>
          </p:cxnSp>
          <p:cxnSp>
            <p:nvCxnSpPr>
              <p:cNvPr id="4831" name="Google Shape;4831;p80"/>
              <p:cNvCxnSpPr/>
              <p:nvPr/>
            </p:nvCxnSpPr>
            <p:spPr>
              <a:xfrm rot="10800000">
                <a:off x="3651" y="1878"/>
                <a:ext cx="76" cy="0"/>
              </a:xfrm>
              <a:prstGeom prst="straightConnector1">
                <a:avLst/>
              </a:prstGeom>
              <a:noFill/>
              <a:ln w="28575" cap="flat" cmpd="sng">
                <a:solidFill>
                  <a:srgbClr val="000000"/>
                </a:solidFill>
                <a:prstDash val="solid"/>
                <a:round/>
                <a:headEnd type="none" w="med" len="med"/>
                <a:tailEnd type="none" w="med" len="med"/>
              </a:ln>
            </p:spPr>
          </p:cxnSp>
          <p:cxnSp>
            <p:nvCxnSpPr>
              <p:cNvPr id="4832" name="Google Shape;4832;p80"/>
              <p:cNvCxnSpPr/>
              <p:nvPr/>
            </p:nvCxnSpPr>
            <p:spPr>
              <a:xfrm rot="10800000">
                <a:off x="3651" y="2841"/>
                <a:ext cx="76" cy="0"/>
              </a:xfrm>
              <a:prstGeom prst="straightConnector1">
                <a:avLst/>
              </a:prstGeom>
              <a:noFill/>
              <a:ln w="28575" cap="flat" cmpd="sng">
                <a:solidFill>
                  <a:srgbClr val="000000"/>
                </a:solidFill>
                <a:prstDash val="solid"/>
                <a:round/>
                <a:headEnd type="none" w="med" len="med"/>
                <a:tailEnd type="none" w="med" len="med"/>
              </a:ln>
            </p:spPr>
          </p:cxnSp>
        </p:grpSp>
      </p:grpSp>
      <p:cxnSp>
        <p:nvCxnSpPr>
          <p:cNvPr id="4833" name="Google Shape;4833;p80"/>
          <p:cNvCxnSpPr/>
          <p:nvPr/>
        </p:nvCxnSpPr>
        <p:spPr>
          <a:xfrm>
            <a:off x="6075362" y="4884737"/>
            <a:ext cx="2100263" cy="468313"/>
          </a:xfrm>
          <a:prstGeom prst="straightConnector1">
            <a:avLst/>
          </a:prstGeom>
          <a:noFill/>
          <a:ln w="28575" cap="flat" cmpd="sng">
            <a:solidFill>
              <a:srgbClr val="000099"/>
            </a:solidFill>
            <a:prstDash val="solid"/>
            <a:round/>
            <a:headEnd type="none" w="med" len="med"/>
            <a:tailEnd type="triangle" w="med" len="med"/>
          </a:ln>
        </p:spPr>
      </p:cxnSp>
      <p:sp>
        <p:nvSpPr>
          <p:cNvPr id="4834" name="Google Shape;4834;p80"/>
          <p:cNvSpPr txBox="1"/>
          <p:nvPr/>
        </p:nvSpPr>
        <p:spPr>
          <a:xfrm>
            <a:off x="2278062" y="1223962"/>
            <a:ext cx="21463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Tahoma"/>
              <a:buNone/>
            </a:pPr>
            <a:r>
              <a:rPr lang="en-US" sz="1600" b="0" i="1" u="sng" strike="noStrike" cap="none">
                <a:solidFill>
                  <a:srgbClr val="000099"/>
                </a:solidFill>
                <a:latin typeface="Tahoma"/>
                <a:ea typeface="Tahoma"/>
                <a:cs typeface="Tahoma"/>
                <a:sym typeface="Tahoma"/>
              </a:rPr>
              <a:t>sender window (N=4)</a:t>
            </a:r>
            <a:endParaRPr/>
          </a:p>
        </p:txBody>
      </p:sp>
      <p:grpSp>
        <p:nvGrpSpPr>
          <p:cNvPr id="4835" name="Google Shape;4835;p80"/>
          <p:cNvGrpSpPr/>
          <p:nvPr/>
        </p:nvGrpSpPr>
        <p:grpSpPr>
          <a:xfrm>
            <a:off x="2317750" y="1570037"/>
            <a:ext cx="1520825" cy="1150938"/>
            <a:chOff x="2317750" y="1570037"/>
            <a:chExt cx="1520825" cy="1150938"/>
          </a:xfrm>
        </p:grpSpPr>
        <p:grpSp>
          <p:nvGrpSpPr>
            <p:cNvPr id="4836" name="Google Shape;4836;p80"/>
            <p:cNvGrpSpPr/>
            <p:nvPr/>
          </p:nvGrpSpPr>
          <p:grpSpPr>
            <a:xfrm>
              <a:off x="2320925" y="1570037"/>
              <a:ext cx="1512887" cy="304800"/>
              <a:chOff x="115" y="914"/>
              <a:chExt cx="953" cy="192"/>
            </a:xfrm>
          </p:grpSpPr>
          <p:sp>
            <p:nvSpPr>
              <p:cNvPr id="4837" name="Google Shape;4837;p80"/>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838" name="Google Shape;4838;p80"/>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0 1 2 3 </a:t>
                </a:r>
                <a:r>
                  <a:rPr lang="en-US" sz="1400" b="0" i="0" u="none" strike="noStrike" cap="none">
                    <a:solidFill>
                      <a:srgbClr val="000000"/>
                    </a:solidFill>
                    <a:latin typeface="Arial"/>
                    <a:ea typeface="Arial"/>
                    <a:cs typeface="Arial"/>
                    <a:sym typeface="Arial"/>
                  </a:rPr>
                  <a:t>4 5 6 7 8 </a:t>
                </a:r>
                <a:endParaRPr/>
              </a:p>
            </p:txBody>
          </p:sp>
        </p:grpSp>
        <p:grpSp>
          <p:nvGrpSpPr>
            <p:cNvPr id="4839" name="Google Shape;4839;p80"/>
            <p:cNvGrpSpPr/>
            <p:nvPr/>
          </p:nvGrpSpPr>
          <p:grpSpPr>
            <a:xfrm>
              <a:off x="2317750" y="1855787"/>
              <a:ext cx="1512887" cy="304800"/>
              <a:chOff x="115" y="914"/>
              <a:chExt cx="953" cy="192"/>
            </a:xfrm>
          </p:grpSpPr>
          <p:sp>
            <p:nvSpPr>
              <p:cNvPr id="4840" name="Google Shape;4840;p80"/>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841" name="Google Shape;4841;p80"/>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0 1 2 3 </a:t>
                </a:r>
                <a:r>
                  <a:rPr lang="en-US" sz="1400" b="0" i="0" u="none" strike="noStrike" cap="none">
                    <a:solidFill>
                      <a:srgbClr val="000000"/>
                    </a:solidFill>
                    <a:latin typeface="Arial"/>
                    <a:ea typeface="Arial"/>
                    <a:cs typeface="Arial"/>
                    <a:sym typeface="Arial"/>
                  </a:rPr>
                  <a:t>4 5 6 7 8 </a:t>
                </a:r>
                <a:endParaRPr/>
              </a:p>
            </p:txBody>
          </p:sp>
        </p:grpSp>
        <p:grpSp>
          <p:nvGrpSpPr>
            <p:cNvPr id="4842" name="Google Shape;4842;p80"/>
            <p:cNvGrpSpPr/>
            <p:nvPr/>
          </p:nvGrpSpPr>
          <p:grpSpPr>
            <a:xfrm>
              <a:off x="2325687" y="2141537"/>
              <a:ext cx="1512888" cy="304800"/>
              <a:chOff x="115" y="914"/>
              <a:chExt cx="953" cy="192"/>
            </a:xfrm>
          </p:grpSpPr>
          <p:sp>
            <p:nvSpPr>
              <p:cNvPr id="4843" name="Google Shape;4843;p80"/>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844" name="Google Shape;4844;p80"/>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0 1 2 3 </a:t>
                </a:r>
                <a:r>
                  <a:rPr lang="en-US" sz="1400" b="0" i="0" u="none" strike="noStrike" cap="none">
                    <a:solidFill>
                      <a:srgbClr val="000000"/>
                    </a:solidFill>
                    <a:latin typeface="Arial"/>
                    <a:ea typeface="Arial"/>
                    <a:cs typeface="Arial"/>
                    <a:sym typeface="Arial"/>
                  </a:rPr>
                  <a:t>4 5 6 7 8 </a:t>
                </a:r>
                <a:endParaRPr/>
              </a:p>
            </p:txBody>
          </p:sp>
        </p:grpSp>
        <p:grpSp>
          <p:nvGrpSpPr>
            <p:cNvPr id="4845" name="Google Shape;4845;p80"/>
            <p:cNvGrpSpPr/>
            <p:nvPr/>
          </p:nvGrpSpPr>
          <p:grpSpPr>
            <a:xfrm>
              <a:off x="2322512" y="2416175"/>
              <a:ext cx="1512888" cy="304800"/>
              <a:chOff x="115" y="914"/>
              <a:chExt cx="953" cy="192"/>
            </a:xfrm>
          </p:grpSpPr>
          <p:sp>
            <p:nvSpPr>
              <p:cNvPr id="4846" name="Google Shape;4846;p80"/>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847" name="Google Shape;4847;p80"/>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0 1 2 3 </a:t>
                </a:r>
                <a:r>
                  <a:rPr lang="en-US" sz="1400" b="0" i="0" u="none" strike="noStrike" cap="none">
                    <a:solidFill>
                      <a:srgbClr val="000000"/>
                    </a:solidFill>
                    <a:latin typeface="Arial"/>
                    <a:ea typeface="Arial"/>
                    <a:cs typeface="Arial"/>
                    <a:sym typeface="Arial"/>
                  </a:rPr>
                  <a:t>4 5 6 7 8 </a:t>
                </a:r>
                <a:endParaRPr/>
              </a:p>
            </p:txBody>
          </p:sp>
        </p:grpSp>
      </p:grpSp>
      <p:grpSp>
        <p:nvGrpSpPr>
          <p:cNvPr id="4848" name="Google Shape;4848;p80"/>
          <p:cNvGrpSpPr/>
          <p:nvPr/>
        </p:nvGrpSpPr>
        <p:grpSpPr>
          <a:xfrm>
            <a:off x="2319337" y="3135312"/>
            <a:ext cx="3749675" cy="369332"/>
            <a:chOff x="2319337" y="3135312"/>
            <a:chExt cx="3749675" cy="369332"/>
          </a:xfrm>
        </p:grpSpPr>
        <p:sp>
          <p:nvSpPr>
            <p:cNvPr id="4849" name="Google Shape;4849;p80"/>
            <p:cNvSpPr/>
            <p:nvPr/>
          </p:nvSpPr>
          <p:spPr>
            <a:xfrm>
              <a:off x="2533650" y="3221037"/>
              <a:ext cx="628650" cy="2286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4850" name="Google Shape;4850;p80"/>
            <p:cNvGrpSpPr/>
            <p:nvPr/>
          </p:nvGrpSpPr>
          <p:grpSpPr>
            <a:xfrm>
              <a:off x="2319337" y="3135312"/>
              <a:ext cx="3749675" cy="369332"/>
              <a:chOff x="2319337" y="3135312"/>
              <a:chExt cx="3749675" cy="369332"/>
            </a:xfrm>
          </p:grpSpPr>
          <p:sp>
            <p:nvSpPr>
              <p:cNvPr id="4851" name="Google Shape;4851;p80"/>
              <p:cNvSpPr txBox="1"/>
              <p:nvPr/>
            </p:nvSpPr>
            <p:spPr>
              <a:xfrm>
                <a:off x="3894955" y="3135312"/>
                <a:ext cx="2174057"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ack0, send pkt4</a:t>
                </a:r>
                <a:endParaRPr/>
              </a:p>
            </p:txBody>
          </p:sp>
          <p:sp>
            <p:nvSpPr>
              <p:cNvPr id="4852" name="Google Shape;4852;p80"/>
              <p:cNvSpPr txBox="1"/>
              <p:nvPr/>
            </p:nvSpPr>
            <p:spPr>
              <a:xfrm>
                <a:off x="2319337" y="3186112"/>
                <a:ext cx="1512888"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a:t>
                </a:r>
                <a:r>
                  <a:rPr lang="en-US" sz="1400" b="0" i="0" u="none" strike="noStrike" cap="none">
                    <a:solidFill>
                      <a:srgbClr val="FFFFFF"/>
                    </a:solidFill>
                    <a:latin typeface="Arial"/>
                    <a:ea typeface="Arial"/>
                    <a:cs typeface="Arial"/>
                    <a:sym typeface="Arial"/>
                  </a:rPr>
                  <a:t>1 2 3 4</a:t>
                </a:r>
                <a:r>
                  <a:rPr lang="en-US" sz="1400" b="0" i="0" u="none" strike="noStrike" cap="none">
                    <a:solidFill>
                      <a:srgbClr val="000000"/>
                    </a:solidFill>
                    <a:latin typeface="Arial"/>
                    <a:ea typeface="Arial"/>
                    <a:cs typeface="Arial"/>
                    <a:sym typeface="Arial"/>
                  </a:rPr>
                  <a:t> 5 6 7 8 </a:t>
                </a:r>
                <a:endParaRPr/>
              </a:p>
            </p:txBody>
          </p:sp>
        </p:grpSp>
      </p:grpSp>
      <p:grpSp>
        <p:nvGrpSpPr>
          <p:cNvPr id="4853" name="Google Shape;4853;p80"/>
          <p:cNvGrpSpPr/>
          <p:nvPr/>
        </p:nvGrpSpPr>
        <p:grpSpPr>
          <a:xfrm>
            <a:off x="2305050" y="4754562"/>
            <a:ext cx="1520825" cy="1050925"/>
            <a:chOff x="2305050" y="4754562"/>
            <a:chExt cx="1520825" cy="1050925"/>
          </a:xfrm>
        </p:grpSpPr>
        <p:grpSp>
          <p:nvGrpSpPr>
            <p:cNvPr id="4854" name="Google Shape;4854;p80"/>
            <p:cNvGrpSpPr/>
            <p:nvPr/>
          </p:nvGrpSpPr>
          <p:grpSpPr>
            <a:xfrm>
              <a:off x="2305050" y="4754562"/>
              <a:ext cx="1512887" cy="304800"/>
              <a:chOff x="112" y="2105"/>
              <a:chExt cx="953" cy="192"/>
            </a:xfrm>
          </p:grpSpPr>
          <p:sp>
            <p:nvSpPr>
              <p:cNvPr id="4855" name="Google Shape;4855;p80"/>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856" name="Google Shape;4856;p80"/>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0 1</a:t>
                </a:r>
                <a:r>
                  <a:rPr lang="en-US" sz="1400" b="0" i="0" u="none" strike="noStrike" cap="none">
                    <a:solidFill>
                      <a:srgbClr val="FFFFFF"/>
                    </a:solidFill>
                    <a:latin typeface="Arial"/>
                    <a:ea typeface="Arial"/>
                    <a:cs typeface="Arial"/>
                    <a:sym typeface="Arial"/>
                  </a:rPr>
                  <a:t> 2 3 4 5</a:t>
                </a:r>
                <a:r>
                  <a:rPr lang="en-US" sz="1400" b="0" i="0" u="none" strike="noStrike" cap="none">
                    <a:solidFill>
                      <a:srgbClr val="000000"/>
                    </a:solidFill>
                    <a:latin typeface="Arial"/>
                    <a:ea typeface="Arial"/>
                    <a:cs typeface="Arial"/>
                    <a:sym typeface="Arial"/>
                  </a:rPr>
                  <a:t> 6 7 8 </a:t>
                </a:r>
                <a:endParaRPr/>
              </a:p>
            </p:txBody>
          </p:sp>
        </p:grpSp>
        <p:grpSp>
          <p:nvGrpSpPr>
            <p:cNvPr id="4857" name="Google Shape;4857;p80"/>
            <p:cNvGrpSpPr/>
            <p:nvPr/>
          </p:nvGrpSpPr>
          <p:grpSpPr>
            <a:xfrm>
              <a:off x="2312987" y="4995862"/>
              <a:ext cx="1512888" cy="304800"/>
              <a:chOff x="112" y="2105"/>
              <a:chExt cx="953" cy="192"/>
            </a:xfrm>
          </p:grpSpPr>
          <p:sp>
            <p:nvSpPr>
              <p:cNvPr id="4858" name="Google Shape;4858;p80"/>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859" name="Google Shape;4859;p80"/>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0 1</a:t>
                </a:r>
                <a:r>
                  <a:rPr lang="en-US" sz="1400" b="0" i="0" u="none" strike="noStrike" cap="none">
                    <a:solidFill>
                      <a:srgbClr val="FFFFFF"/>
                    </a:solidFill>
                    <a:latin typeface="Arial"/>
                    <a:ea typeface="Arial"/>
                    <a:cs typeface="Arial"/>
                    <a:sym typeface="Arial"/>
                  </a:rPr>
                  <a:t> 2 3 4 5</a:t>
                </a:r>
                <a:r>
                  <a:rPr lang="en-US" sz="1400" b="0" i="0" u="none" strike="noStrike" cap="none">
                    <a:solidFill>
                      <a:srgbClr val="000000"/>
                    </a:solidFill>
                    <a:latin typeface="Arial"/>
                    <a:ea typeface="Arial"/>
                    <a:cs typeface="Arial"/>
                    <a:sym typeface="Arial"/>
                  </a:rPr>
                  <a:t> 6 7 8 </a:t>
                </a:r>
                <a:endParaRPr/>
              </a:p>
            </p:txBody>
          </p:sp>
        </p:grpSp>
        <p:grpSp>
          <p:nvGrpSpPr>
            <p:cNvPr id="4860" name="Google Shape;4860;p80"/>
            <p:cNvGrpSpPr/>
            <p:nvPr/>
          </p:nvGrpSpPr>
          <p:grpSpPr>
            <a:xfrm>
              <a:off x="2309812" y="5259387"/>
              <a:ext cx="1512888" cy="304800"/>
              <a:chOff x="112" y="2105"/>
              <a:chExt cx="953" cy="192"/>
            </a:xfrm>
          </p:grpSpPr>
          <p:sp>
            <p:nvSpPr>
              <p:cNvPr id="4861" name="Google Shape;4861;p80"/>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862" name="Google Shape;4862;p80"/>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0 1</a:t>
                </a:r>
                <a:r>
                  <a:rPr lang="en-US" sz="1400" b="0" i="0" u="none" strike="noStrike" cap="none">
                    <a:solidFill>
                      <a:srgbClr val="FFFFFF"/>
                    </a:solidFill>
                    <a:latin typeface="Arial"/>
                    <a:ea typeface="Arial"/>
                    <a:cs typeface="Arial"/>
                    <a:sym typeface="Arial"/>
                  </a:rPr>
                  <a:t> 2 3 4 5</a:t>
                </a:r>
                <a:r>
                  <a:rPr lang="en-US" sz="1400" b="0" i="0" u="none" strike="noStrike" cap="none">
                    <a:solidFill>
                      <a:srgbClr val="000000"/>
                    </a:solidFill>
                    <a:latin typeface="Arial"/>
                    <a:ea typeface="Arial"/>
                    <a:cs typeface="Arial"/>
                    <a:sym typeface="Arial"/>
                  </a:rPr>
                  <a:t> 6 7 8 </a:t>
                </a:r>
                <a:endParaRPr/>
              </a:p>
            </p:txBody>
          </p:sp>
        </p:grpSp>
        <p:grpSp>
          <p:nvGrpSpPr>
            <p:cNvPr id="4863" name="Google Shape;4863;p80"/>
            <p:cNvGrpSpPr/>
            <p:nvPr/>
          </p:nvGrpSpPr>
          <p:grpSpPr>
            <a:xfrm>
              <a:off x="2306637" y="5500687"/>
              <a:ext cx="1512888" cy="304800"/>
              <a:chOff x="112" y="2105"/>
              <a:chExt cx="953" cy="192"/>
            </a:xfrm>
          </p:grpSpPr>
          <p:sp>
            <p:nvSpPr>
              <p:cNvPr id="4864" name="Google Shape;4864;p80"/>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865" name="Google Shape;4865;p80"/>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0 1</a:t>
                </a:r>
                <a:r>
                  <a:rPr lang="en-US" sz="1400" b="0" i="0" u="none" strike="noStrike" cap="none">
                    <a:solidFill>
                      <a:srgbClr val="FFFFFF"/>
                    </a:solidFill>
                    <a:latin typeface="Arial"/>
                    <a:ea typeface="Arial"/>
                    <a:cs typeface="Arial"/>
                    <a:sym typeface="Arial"/>
                  </a:rPr>
                  <a:t> 2 3 4 5</a:t>
                </a:r>
                <a:r>
                  <a:rPr lang="en-US" sz="1400" b="0" i="0" u="none" strike="noStrike" cap="none">
                    <a:solidFill>
                      <a:srgbClr val="000000"/>
                    </a:solidFill>
                    <a:latin typeface="Arial"/>
                    <a:ea typeface="Arial"/>
                    <a:cs typeface="Arial"/>
                    <a:sym typeface="Arial"/>
                  </a:rPr>
                  <a:t> 6 7 8 </a:t>
                </a:r>
                <a:endParaRPr/>
              </a:p>
            </p:txBody>
          </p:sp>
        </p:grpSp>
      </p:grpSp>
      <p:grpSp>
        <p:nvGrpSpPr>
          <p:cNvPr id="4866" name="Google Shape;4866;p80"/>
          <p:cNvGrpSpPr/>
          <p:nvPr/>
        </p:nvGrpSpPr>
        <p:grpSpPr>
          <a:xfrm>
            <a:off x="7129462" y="3876675"/>
            <a:ext cx="1039813" cy="873125"/>
            <a:chOff x="7129462" y="3876675"/>
            <a:chExt cx="1039813" cy="873125"/>
          </a:xfrm>
        </p:grpSpPr>
        <p:cxnSp>
          <p:nvCxnSpPr>
            <p:cNvPr id="4867" name="Google Shape;4867;p80"/>
            <p:cNvCxnSpPr/>
            <p:nvPr/>
          </p:nvCxnSpPr>
          <p:spPr>
            <a:xfrm flipH="1">
              <a:off x="7129462" y="3876675"/>
              <a:ext cx="1033463" cy="563562"/>
            </a:xfrm>
            <a:prstGeom prst="straightConnector1">
              <a:avLst/>
            </a:prstGeom>
            <a:noFill/>
            <a:ln w="28575" cap="flat" cmpd="sng">
              <a:solidFill>
                <a:srgbClr val="008000"/>
              </a:solidFill>
              <a:prstDash val="solid"/>
              <a:round/>
              <a:headEnd type="none" w="med" len="med"/>
              <a:tailEnd type="triangle" w="med" len="med"/>
            </a:ln>
          </p:spPr>
        </p:cxnSp>
        <p:cxnSp>
          <p:nvCxnSpPr>
            <p:cNvPr id="4868" name="Google Shape;4868;p80"/>
            <p:cNvCxnSpPr/>
            <p:nvPr/>
          </p:nvCxnSpPr>
          <p:spPr>
            <a:xfrm flipH="1">
              <a:off x="7135812" y="4186237"/>
              <a:ext cx="1033463" cy="563563"/>
            </a:xfrm>
            <a:prstGeom prst="straightConnector1">
              <a:avLst/>
            </a:prstGeom>
            <a:noFill/>
            <a:ln w="28575" cap="flat" cmpd="sng">
              <a:solidFill>
                <a:srgbClr val="008000"/>
              </a:solidFill>
              <a:prstDash val="solid"/>
              <a:round/>
              <a:headEnd type="none" w="med" len="med"/>
              <a:tailEnd type="triangle" w="med" len="med"/>
            </a:ln>
          </p:spPr>
        </p:cxnSp>
      </p:grpSp>
      <p:cxnSp>
        <p:nvCxnSpPr>
          <p:cNvPr id="4869" name="Google Shape;4869;p80"/>
          <p:cNvCxnSpPr/>
          <p:nvPr/>
        </p:nvCxnSpPr>
        <p:spPr>
          <a:xfrm flipH="1">
            <a:off x="7156450" y="5376862"/>
            <a:ext cx="1033462" cy="563563"/>
          </a:xfrm>
          <a:prstGeom prst="straightConnector1">
            <a:avLst/>
          </a:prstGeom>
          <a:noFill/>
          <a:ln w="28575" cap="flat" cmpd="sng">
            <a:solidFill>
              <a:srgbClr val="008000"/>
            </a:solidFill>
            <a:prstDash val="solid"/>
            <a:round/>
            <a:headEnd type="none" w="med" len="med"/>
            <a:tailEnd type="triangle" w="med" len="med"/>
          </a:ln>
        </p:spPr>
      </p:cxnSp>
      <p:grpSp>
        <p:nvGrpSpPr>
          <p:cNvPr id="4870" name="Google Shape;4870;p80"/>
          <p:cNvGrpSpPr/>
          <p:nvPr/>
        </p:nvGrpSpPr>
        <p:grpSpPr>
          <a:xfrm>
            <a:off x="2316162" y="3452813"/>
            <a:ext cx="3752850" cy="369332"/>
            <a:chOff x="2316162" y="3452813"/>
            <a:chExt cx="3752850" cy="369332"/>
          </a:xfrm>
        </p:grpSpPr>
        <p:grpSp>
          <p:nvGrpSpPr>
            <p:cNvPr id="4871" name="Google Shape;4871;p80"/>
            <p:cNvGrpSpPr/>
            <p:nvPr/>
          </p:nvGrpSpPr>
          <p:grpSpPr>
            <a:xfrm>
              <a:off x="2316162" y="3460750"/>
              <a:ext cx="1512888" cy="304800"/>
              <a:chOff x="112" y="2105"/>
              <a:chExt cx="953" cy="192"/>
            </a:xfrm>
          </p:grpSpPr>
          <p:sp>
            <p:nvSpPr>
              <p:cNvPr id="4872" name="Google Shape;4872;p80"/>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4873" name="Google Shape;4873;p80"/>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0 1</a:t>
                </a:r>
                <a:r>
                  <a:rPr lang="en-US" sz="1400" b="0" i="0" u="none" strike="noStrike" cap="none">
                    <a:solidFill>
                      <a:srgbClr val="FFFFFF"/>
                    </a:solidFill>
                    <a:latin typeface="Arial"/>
                    <a:ea typeface="Arial"/>
                    <a:cs typeface="Arial"/>
                    <a:sym typeface="Arial"/>
                  </a:rPr>
                  <a:t> 2 3 4 5</a:t>
                </a:r>
                <a:r>
                  <a:rPr lang="en-US" sz="1400" b="0" i="0" u="none" strike="noStrike" cap="none">
                    <a:solidFill>
                      <a:srgbClr val="000000"/>
                    </a:solidFill>
                    <a:latin typeface="Arial"/>
                    <a:ea typeface="Arial"/>
                    <a:cs typeface="Arial"/>
                    <a:sym typeface="Arial"/>
                  </a:rPr>
                  <a:t> 6 7 8 </a:t>
                </a:r>
                <a:endParaRPr/>
              </a:p>
            </p:txBody>
          </p:sp>
        </p:grpSp>
        <p:sp>
          <p:nvSpPr>
            <p:cNvPr id="4874" name="Google Shape;4874;p80"/>
            <p:cNvSpPr txBox="1"/>
            <p:nvPr/>
          </p:nvSpPr>
          <p:spPr>
            <a:xfrm>
              <a:off x="3860800" y="3452813"/>
              <a:ext cx="2208212"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ack1, send pkt5</a:t>
              </a:r>
              <a:endParaRPr/>
            </a:p>
          </p:txBody>
        </p:sp>
      </p:grpSp>
      <p:cxnSp>
        <p:nvCxnSpPr>
          <p:cNvPr id="4875" name="Google Shape;4875;p80"/>
          <p:cNvCxnSpPr/>
          <p:nvPr/>
        </p:nvCxnSpPr>
        <p:spPr>
          <a:xfrm>
            <a:off x="6037263" y="1612900"/>
            <a:ext cx="7938" cy="4292600"/>
          </a:xfrm>
          <a:prstGeom prst="straightConnector1">
            <a:avLst/>
          </a:prstGeom>
          <a:noFill/>
          <a:ln w="9525" cap="flat" cmpd="sng">
            <a:solidFill>
              <a:srgbClr val="000000"/>
            </a:solidFill>
            <a:prstDash val="solid"/>
            <a:round/>
            <a:headEnd type="none" w="med" len="med"/>
            <a:tailEnd type="none" w="med" len="med"/>
          </a:ln>
        </p:spPr>
      </p:cxnSp>
      <p:sp>
        <p:nvSpPr>
          <p:cNvPr id="4876" name="Google Shape;4876;p80"/>
          <p:cNvSpPr txBox="1"/>
          <p:nvPr/>
        </p:nvSpPr>
        <p:spPr>
          <a:xfrm>
            <a:off x="8122331" y="2003425"/>
            <a:ext cx="2568575" cy="1465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receive pkt0, send ack0</a:t>
            </a:r>
            <a:endParaRPr/>
          </a:p>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receive pkt1, send ack1</a:t>
            </a:r>
            <a:endParaRPr/>
          </a:p>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 </a:t>
            </a:r>
            <a:endParaRPr/>
          </a:p>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receive pkt3, </a:t>
            </a:r>
            <a:r>
              <a:rPr lang="en-US" sz="1800" b="0" i="0" u="none" strike="noStrike" cap="none">
                <a:solidFill>
                  <a:srgbClr val="C00000"/>
                </a:solidFill>
                <a:latin typeface="Tahoma"/>
                <a:ea typeface="Tahoma"/>
                <a:cs typeface="Tahoma"/>
                <a:sym typeface="Tahoma"/>
              </a:rPr>
              <a:t>buffer</a:t>
            </a:r>
            <a:r>
              <a:rPr lang="en-US" sz="1800" b="0" i="0" u="none" strike="noStrike" cap="none">
                <a:solidFill>
                  <a:srgbClr val="000000"/>
                </a:solidFill>
                <a:latin typeface="Tahoma"/>
                <a:ea typeface="Tahoma"/>
                <a:cs typeface="Tahoma"/>
                <a:sym typeface="Tahoma"/>
              </a:rPr>
              <a:t>, </a:t>
            </a:r>
            <a:endParaRPr/>
          </a:p>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           </a:t>
            </a:r>
            <a:r>
              <a:rPr lang="en-US" sz="1800" b="0" i="0" u="none" strike="noStrike" cap="none">
                <a:solidFill>
                  <a:srgbClr val="C00000"/>
                </a:solidFill>
                <a:latin typeface="Tahoma"/>
                <a:ea typeface="Tahoma"/>
                <a:cs typeface="Tahoma"/>
                <a:sym typeface="Tahoma"/>
              </a:rPr>
              <a:t>send ack3</a:t>
            </a:r>
            <a:endParaRPr/>
          </a:p>
        </p:txBody>
      </p:sp>
      <p:sp>
        <p:nvSpPr>
          <p:cNvPr id="4877" name="Google Shape;4877;p80"/>
          <p:cNvSpPr txBox="1"/>
          <p:nvPr/>
        </p:nvSpPr>
        <p:spPr>
          <a:xfrm>
            <a:off x="4390118" y="3967162"/>
            <a:ext cx="169862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1400"/>
              <a:buFont typeface="Tahoma"/>
              <a:buNone/>
            </a:pPr>
            <a:r>
              <a:rPr lang="en-US" sz="1400" b="0" i="0" u="none" strike="noStrike" cap="none">
                <a:solidFill>
                  <a:srgbClr val="C00000"/>
                </a:solidFill>
                <a:latin typeface="Tahoma"/>
                <a:ea typeface="Tahoma"/>
                <a:cs typeface="Tahoma"/>
                <a:sym typeface="Tahoma"/>
              </a:rPr>
              <a:t>record ack3 arrived</a:t>
            </a:r>
            <a:endParaRPr/>
          </a:p>
        </p:txBody>
      </p:sp>
      <p:sp>
        <p:nvSpPr>
          <p:cNvPr id="4878" name="Google Shape;4878;p80"/>
          <p:cNvSpPr txBox="1"/>
          <p:nvPr/>
        </p:nvSpPr>
        <p:spPr>
          <a:xfrm>
            <a:off x="8169956" y="3603625"/>
            <a:ext cx="2300287"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receive pkt4, </a:t>
            </a:r>
            <a:r>
              <a:rPr lang="en-US" sz="1800" b="0" i="0" u="none" strike="noStrike" cap="none">
                <a:solidFill>
                  <a:srgbClr val="C00000"/>
                </a:solidFill>
                <a:latin typeface="Tahoma"/>
                <a:ea typeface="Tahoma"/>
                <a:cs typeface="Tahoma"/>
                <a:sym typeface="Tahoma"/>
              </a:rPr>
              <a:t>buffer, </a:t>
            </a:r>
            <a:endParaRPr/>
          </a:p>
          <a:p>
            <a:pPr marL="0" marR="0" lvl="0" indent="0" algn="l" rtl="0">
              <a:lnSpc>
                <a:spcPct val="100000"/>
              </a:lnSpc>
              <a:spcBef>
                <a:spcPts val="0"/>
              </a:spcBef>
              <a:spcAft>
                <a:spcPts val="0"/>
              </a:spcAft>
              <a:buClr>
                <a:srgbClr val="C00000"/>
              </a:buClr>
              <a:buSzPts val="1800"/>
              <a:buFont typeface="Tahoma"/>
              <a:buNone/>
            </a:pPr>
            <a:r>
              <a:rPr lang="en-US" sz="1800" b="0" i="0" u="none" strike="noStrike" cap="none">
                <a:solidFill>
                  <a:srgbClr val="C00000"/>
                </a:solidFill>
                <a:latin typeface="Tahoma"/>
                <a:ea typeface="Tahoma"/>
                <a:cs typeface="Tahoma"/>
                <a:sym typeface="Tahoma"/>
              </a:rPr>
              <a:t>           send ack4</a:t>
            </a:r>
            <a:endParaRPr/>
          </a:p>
        </p:txBody>
      </p:sp>
      <p:sp>
        <p:nvSpPr>
          <p:cNvPr id="4879" name="Google Shape;4879;p80"/>
          <p:cNvSpPr txBox="1"/>
          <p:nvPr/>
        </p:nvSpPr>
        <p:spPr>
          <a:xfrm>
            <a:off x="8189006" y="4124325"/>
            <a:ext cx="2300287"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receive pkt5, </a:t>
            </a:r>
            <a:r>
              <a:rPr lang="en-US" sz="1800" b="0" i="0" u="none" strike="noStrike" cap="none">
                <a:solidFill>
                  <a:srgbClr val="C00000"/>
                </a:solidFill>
                <a:latin typeface="Tahoma"/>
                <a:ea typeface="Tahoma"/>
                <a:cs typeface="Tahoma"/>
                <a:sym typeface="Tahoma"/>
              </a:rPr>
              <a:t>buffer, </a:t>
            </a:r>
            <a:endParaRPr/>
          </a:p>
          <a:p>
            <a:pPr marL="0" marR="0" lvl="0" indent="0" algn="l" rtl="0">
              <a:lnSpc>
                <a:spcPct val="100000"/>
              </a:lnSpc>
              <a:spcBef>
                <a:spcPts val="0"/>
              </a:spcBef>
              <a:spcAft>
                <a:spcPts val="0"/>
              </a:spcAft>
              <a:buClr>
                <a:srgbClr val="C00000"/>
              </a:buClr>
              <a:buSzPts val="1800"/>
              <a:buFont typeface="Tahoma"/>
              <a:buNone/>
            </a:pPr>
            <a:r>
              <a:rPr lang="en-US" sz="1800" b="0" i="0" u="none" strike="noStrike" cap="none">
                <a:solidFill>
                  <a:srgbClr val="C00000"/>
                </a:solidFill>
                <a:latin typeface="Tahoma"/>
                <a:ea typeface="Tahoma"/>
                <a:cs typeface="Tahoma"/>
                <a:sym typeface="Tahoma"/>
              </a:rPr>
              <a:t>           send ack5</a:t>
            </a:r>
            <a:endParaRPr/>
          </a:p>
        </p:txBody>
      </p:sp>
      <p:sp>
        <p:nvSpPr>
          <p:cNvPr id="4880" name="Google Shape;4880;p80"/>
          <p:cNvSpPr txBox="1"/>
          <p:nvPr/>
        </p:nvSpPr>
        <p:spPr>
          <a:xfrm>
            <a:off x="8162018" y="5189537"/>
            <a:ext cx="2960688" cy="58737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rcv pkt2; </a:t>
            </a:r>
            <a:r>
              <a:rPr lang="en-US" sz="1800" b="0" i="0" u="none" strike="noStrike" cap="none">
                <a:solidFill>
                  <a:srgbClr val="C00000"/>
                </a:solidFill>
                <a:latin typeface="Tahoma"/>
                <a:ea typeface="Tahoma"/>
                <a:cs typeface="Tahoma"/>
                <a:sym typeface="Tahoma"/>
              </a:rPr>
              <a:t>deliver pkt2,</a:t>
            </a:r>
            <a:endParaRPr/>
          </a:p>
          <a:p>
            <a:pPr marL="0" marR="0" lvl="0" indent="0" algn="l" rtl="0">
              <a:lnSpc>
                <a:spcPct val="90000"/>
              </a:lnSpc>
              <a:spcBef>
                <a:spcPts val="0"/>
              </a:spcBef>
              <a:spcAft>
                <a:spcPts val="0"/>
              </a:spcAft>
              <a:buClr>
                <a:srgbClr val="C00000"/>
              </a:buClr>
              <a:buSzPts val="1800"/>
              <a:buFont typeface="Tahoma"/>
              <a:buNone/>
            </a:pPr>
            <a:r>
              <a:rPr lang="en-US" sz="1800" b="0" i="0" u="none" strike="noStrike" cap="none">
                <a:solidFill>
                  <a:srgbClr val="C00000"/>
                </a:solidFill>
                <a:latin typeface="Tahoma"/>
                <a:ea typeface="Tahoma"/>
                <a:cs typeface="Tahoma"/>
                <a:sym typeface="Tahoma"/>
              </a:rPr>
              <a:t>pkt3, pkt4, pkt5; send ack2</a:t>
            </a:r>
            <a:endParaRPr/>
          </a:p>
        </p:txBody>
      </p:sp>
      <p:sp>
        <p:nvSpPr>
          <p:cNvPr id="4881" name="Google Shape;4881;p80"/>
          <p:cNvSpPr txBox="1"/>
          <p:nvPr/>
        </p:nvSpPr>
        <p:spPr>
          <a:xfrm>
            <a:off x="4472668" y="5919787"/>
            <a:ext cx="3498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1" u="none" strike="noStrike" cap="none">
                <a:solidFill>
                  <a:srgbClr val="000000"/>
                </a:solidFill>
                <a:latin typeface="Tahoma"/>
                <a:ea typeface="Tahoma"/>
                <a:cs typeface="Tahoma"/>
                <a:sym typeface="Tahoma"/>
              </a:rPr>
              <a:t>Q: what happens when ack2 arrives?</a:t>
            </a:r>
            <a:endParaRPr/>
          </a:p>
        </p:txBody>
      </p:sp>
      <p:sp>
        <p:nvSpPr>
          <p:cNvPr id="4882" name="Google Shape;4882;p8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75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5"/>
                                        </p:tgtEl>
                                        <p:attrNameLst>
                                          <p:attrName>style.visibility</p:attrName>
                                        </p:attrNameLst>
                                      </p:cBhvr>
                                      <p:to>
                                        <p:strVal val="visible"/>
                                      </p:to>
                                    </p:set>
                                    <p:animEffect transition="in" filter="fade">
                                      <p:cBhvr>
                                        <p:cTn id="7" dur="500"/>
                                        <p:tgtEl>
                                          <p:spTgt spid="48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09"/>
                                        </p:tgtEl>
                                        <p:attrNameLst>
                                          <p:attrName>style.visibility</p:attrName>
                                        </p:attrNameLst>
                                      </p:cBhvr>
                                      <p:to>
                                        <p:strVal val="visible"/>
                                      </p:to>
                                    </p:set>
                                    <p:animEffect transition="in" filter="fade">
                                      <p:cBhvr>
                                        <p:cTn id="11" dur="500"/>
                                        <p:tgtEl>
                                          <p:spTgt spid="480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15"/>
                                        </p:tgtEl>
                                        <p:attrNameLst>
                                          <p:attrName>style.visibility</p:attrName>
                                        </p:attrNameLst>
                                      </p:cBhvr>
                                      <p:to>
                                        <p:strVal val="visible"/>
                                      </p:to>
                                    </p:set>
                                    <p:animEffect transition="in" filter="fade">
                                      <p:cBhvr>
                                        <p:cTn id="15" dur="500"/>
                                        <p:tgtEl>
                                          <p:spTgt spid="48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76"/>
                                        </p:tgtEl>
                                        <p:attrNameLst>
                                          <p:attrName>style.visibility</p:attrName>
                                        </p:attrNameLst>
                                      </p:cBhvr>
                                      <p:to>
                                        <p:strVal val="visible"/>
                                      </p:to>
                                    </p:set>
                                    <p:animEffect transition="in" filter="fade">
                                      <p:cBhvr>
                                        <p:cTn id="19" dur="500"/>
                                        <p:tgtEl>
                                          <p:spTgt spid="48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14"/>
                                        </p:tgtEl>
                                        <p:attrNameLst>
                                          <p:attrName>style.visibility</p:attrName>
                                        </p:attrNameLst>
                                      </p:cBhvr>
                                      <p:to>
                                        <p:strVal val="visible"/>
                                      </p:to>
                                    </p:set>
                                    <p:animEffect transition="in" filter="fade">
                                      <p:cBhvr>
                                        <p:cTn id="24" dur="500"/>
                                        <p:tgtEl>
                                          <p:spTgt spid="4814"/>
                                        </p:tgtEl>
                                      </p:cBhvr>
                                    </p:animEffect>
                                  </p:childTnLst>
                                </p:cTn>
                              </p:par>
                              <p:par>
                                <p:cTn id="25" presetID="10" presetClass="entr" presetSubtype="0" fill="hold" nodeType="withEffect">
                                  <p:stCondLst>
                                    <p:cond delay="0"/>
                                  </p:stCondLst>
                                  <p:childTnLst>
                                    <p:set>
                                      <p:cBhvr>
                                        <p:cTn id="26" dur="1" fill="hold">
                                          <p:stCondLst>
                                            <p:cond delay="0"/>
                                          </p:stCondLst>
                                        </p:cTn>
                                        <p:tgtEl>
                                          <p:spTgt spid="4822"/>
                                        </p:tgtEl>
                                        <p:attrNameLst>
                                          <p:attrName>style.visibility</p:attrName>
                                        </p:attrNameLst>
                                      </p:cBhvr>
                                      <p:to>
                                        <p:strVal val="visible"/>
                                      </p:to>
                                    </p:set>
                                    <p:animEffect transition="in" filter="fade">
                                      <p:cBhvr>
                                        <p:cTn id="27" dur="500"/>
                                        <p:tgtEl>
                                          <p:spTgt spid="4822"/>
                                        </p:tgtEl>
                                      </p:cBhvr>
                                    </p:animEffect>
                                  </p:childTnLst>
                                </p:cTn>
                              </p:par>
                              <p:par>
                                <p:cTn id="28" presetID="10" presetClass="entr" presetSubtype="0" fill="hold" nodeType="withEffect">
                                  <p:stCondLst>
                                    <p:cond delay="0"/>
                                  </p:stCondLst>
                                  <p:childTnLst>
                                    <p:set>
                                      <p:cBhvr>
                                        <p:cTn id="29" dur="1" fill="hold">
                                          <p:stCondLst>
                                            <p:cond delay="0"/>
                                          </p:stCondLst>
                                        </p:cTn>
                                        <p:tgtEl>
                                          <p:spTgt spid="4825"/>
                                        </p:tgtEl>
                                        <p:attrNameLst>
                                          <p:attrName>style.visibility</p:attrName>
                                        </p:attrNameLst>
                                      </p:cBhvr>
                                      <p:to>
                                        <p:strVal val="visible"/>
                                      </p:to>
                                    </p:set>
                                    <p:animEffect transition="in" filter="fade">
                                      <p:cBhvr>
                                        <p:cTn id="30" dur="500"/>
                                        <p:tgtEl>
                                          <p:spTgt spid="48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848"/>
                                        </p:tgtEl>
                                        <p:attrNameLst>
                                          <p:attrName>style.visibility</p:attrName>
                                        </p:attrNameLst>
                                      </p:cBhvr>
                                      <p:to>
                                        <p:strVal val="visible"/>
                                      </p:to>
                                    </p:set>
                                    <p:animEffect transition="in" filter="fade">
                                      <p:cBhvr>
                                        <p:cTn id="35" dur="500"/>
                                        <p:tgtEl>
                                          <p:spTgt spid="4848"/>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823"/>
                                        </p:tgtEl>
                                        <p:attrNameLst>
                                          <p:attrName>style.visibility</p:attrName>
                                        </p:attrNameLst>
                                      </p:cBhvr>
                                      <p:to>
                                        <p:strVal val="visible"/>
                                      </p:to>
                                    </p:set>
                                    <p:animEffect transition="in" filter="fade">
                                      <p:cBhvr>
                                        <p:cTn id="39" dur="500"/>
                                        <p:tgtEl>
                                          <p:spTgt spid="4823"/>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878"/>
                                        </p:tgtEl>
                                        <p:attrNameLst>
                                          <p:attrName>style.visibility</p:attrName>
                                        </p:attrNameLst>
                                      </p:cBhvr>
                                      <p:to>
                                        <p:strVal val="visible"/>
                                      </p:to>
                                    </p:set>
                                    <p:animEffect transition="in" filter="fade">
                                      <p:cBhvr>
                                        <p:cTn id="43" dur="500"/>
                                        <p:tgtEl>
                                          <p:spTgt spid="487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870"/>
                                        </p:tgtEl>
                                        <p:attrNameLst>
                                          <p:attrName>style.visibility</p:attrName>
                                        </p:attrNameLst>
                                      </p:cBhvr>
                                      <p:to>
                                        <p:strVal val="visible"/>
                                      </p:to>
                                    </p:set>
                                    <p:animEffect transition="in" filter="fade">
                                      <p:cBhvr>
                                        <p:cTn id="48" dur="500"/>
                                        <p:tgtEl>
                                          <p:spTgt spid="4870"/>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824"/>
                                        </p:tgtEl>
                                        <p:attrNameLst>
                                          <p:attrName>style.visibility</p:attrName>
                                        </p:attrNameLst>
                                      </p:cBhvr>
                                      <p:to>
                                        <p:strVal val="visible"/>
                                      </p:to>
                                    </p:set>
                                    <p:animEffect transition="in" filter="fade">
                                      <p:cBhvr>
                                        <p:cTn id="52" dur="500"/>
                                        <p:tgtEl>
                                          <p:spTgt spid="482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4879"/>
                                        </p:tgtEl>
                                        <p:attrNameLst>
                                          <p:attrName>style.visibility</p:attrName>
                                        </p:attrNameLst>
                                      </p:cBhvr>
                                      <p:to>
                                        <p:strVal val="visible"/>
                                      </p:to>
                                    </p:set>
                                    <p:animEffect transition="in" filter="fade">
                                      <p:cBhvr>
                                        <p:cTn id="56" dur="500"/>
                                        <p:tgtEl>
                                          <p:spTgt spid="487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866"/>
                                        </p:tgtEl>
                                        <p:attrNameLst>
                                          <p:attrName>style.visibility</p:attrName>
                                        </p:attrNameLst>
                                      </p:cBhvr>
                                      <p:to>
                                        <p:strVal val="visible"/>
                                      </p:to>
                                    </p:set>
                                    <p:animEffect transition="in" filter="fade">
                                      <p:cBhvr>
                                        <p:cTn id="61" dur="500"/>
                                        <p:tgtEl>
                                          <p:spTgt spid="4866"/>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877"/>
                                        </p:tgtEl>
                                        <p:attrNameLst>
                                          <p:attrName>style.visibility</p:attrName>
                                        </p:attrNameLst>
                                      </p:cBhvr>
                                      <p:to>
                                        <p:strVal val="visible"/>
                                      </p:to>
                                    </p:set>
                                    <p:animEffect transition="in" filter="fade">
                                      <p:cBhvr>
                                        <p:cTn id="65" dur="500"/>
                                        <p:tgtEl>
                                          <p:spTgt spid="487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826"/>
                                        </p:tgtEl>
                                        <p:attrNameLst>
                                          <p:attrName>style.visibility</p:attrName>
                                        </p:attrNameLst>
                                      </p:cBhvr>
                                      <p:to>
                                        <p:strVal val="visible"/>
                                      </p:to>
                                    </p:set>
                                    <p:animEffect transition="in" filter="fade">
                                      <p:cBhvr>
                                        <p:cTn id="70" dur="500"/>
                                        <p:tgtEl>
                                          <p:spTgt spid="482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853"/>
                                        </p:tgtEl>
                                        <p:attrNameLst>
                                          <p:attrName>style.visibility</p:attrName>
                                        </p:attrNameLst>
                                      </p:cBhvr>
                                      <p:to>
                                        <p:strVal val="visible"/>
                                      </p:to>
                                    </p:set>
                                    <p:animEffect transition="in" filter="fade">
                                      <p:cBhvr>
                                        <p:cTn id="75" dur="500"/>
                                        <p:tgtEl>
                                          <p:spTgt spid="4853"/>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4813"/>
                                        </p:tgtEl>
                                        <p:attrNameLst>
                                          <p:attrName>style.visibility</p:attrName>
                                        </p:attrNameLst>
                                      </p:cBhvr>
                                      <p:to>
                                        <p:strVal val="visible"/>
                                      </p:to>
                                    </p:set>
                                    <p:animEffect transition="in" filter="fade">
                                      <p:cBhvr>
                                        <p:cTn id="79" dur="500"/>
                                        <p:tgtEl>
                                          <p:spTgt spid="4813"/>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4833"/>
                                        </p:tgtEl>
                                        <p:attrNameLst>
                                          <p:attrName>style.visibility</p:attrName>
                                        </p:attrNameLst>
                                      </p:cBhvr>
                                      <p:to>
                                        <p:strVal val="visible"/>
                                      </p:to>
                                    </p:set>
                                    <p:animEffect transition="in" filter="fade">
                                      <p:cBhvr>
                                        <p:cTn id="83" dur="500"/>
                                        <p:tgtEl>
                                          <p:spTgt spid="4833"/>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4880"/>
                                        </p:tgtEl>
                                        <p:attrNameLst>
                                          <p:attrName>style.visibility</p:attrName>
                                        </p:attrNameLst>
                                      </p:cBhvr>
                                      <p:to>
                                        <p:strVal val="visible"/>
                                      </p:to>
                                    </p:set>
                                    <p:animEffect transition="in" filter="fade">
                                      <p:cBhvr>
                                        <p:cTn id="87" dur="500"/>
                                        <p:tgtEl>
                                          <p:spTgt spid="4880"/>
                                        </p:tgtEl>
                                      </p:cBhvr>
                                    </p:animEffect>
                                  </p:childTnLst>
                                </p:cTn>
                              </p:par>
                            </p:childTnLst>
                          </p:cTn>
                        </p:par>
                        <p:par>
                          <p:cTn id="88" fill="hold">
                            <p:stCondLst>
                              <p:cond delay="2000"/>
                            </p:stCondLst>
                            <p:childTnLst>
                              <p:par>
                                <p:cTn id="89" presetID="10" presetClass="entr" presetSubtype="0" fill="hold" nodeType="afterEffect">
                                  <p:stCondLst>
                                    <p:cond delay="0"/>
                                  </p:stCondLst>
                                  <p:childTnLst>
                                    <p:set>
                                      <p:cBhvr>
                                        <p:cTn id="90" dur="1" fill="hold">
                                          <p:stCondLst>
                                            <p:cond delay="0"/>
                                          </p:stCondLst>
                                        </p:cTn>
                                        <p:tgtEl>
                                          <p:spTgt spid="4869"/>
                                        </p:tgtEl>
                                        <p:attrNameLst>
                                          <p:attrName>style.visibility</p:attrName>
                                        </p:attrNameLst>
                                      </p:cBhvr>
                                      <p:to>
                                        <p:strVal val="visible"/>
                                      </p:to>
                                    </p:set>
                                    <p:animEffect transition="in" filter="fade">
                                      <p:cBhvr>
                                        <p:cTn id="91" dur="500"/>
                                        <p:tgtEl>
                                          <p:spTgt spid="486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881"/>
                                        </p:tgtEl>
                                        <p:attrNameLst>
                                          <p:attrName>style.visibility</p:attrName>
                                        </p:attrNameLst>
                                      </p:cBhvr>
                                      <p:to>
                                        <p:strVal val="visible"/>
                                      </p:to>
                                    </p:set>
                                    <p:animEffect transition="in" filter="fade">
                                      <p:cBhvr>
                                        <p:cTn id="96" dur="500"/>
                                        <p:tgtEl>
                                          <p:spTgt spid="4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87"/>
        <p:cNvGrpSpPr/>
        <p:nvPr/>
      </p:nvGrpSpPr>
      <p:grpSpPr>
        <a:xfrm>
          <a:off x="0" y="0"/>
          <a:ext cx="0" cy="0"/>
          <a:chOff x="0" y="0"/>
          <a:chExt cx="0" cy="0"/>
        </a:xfrm>
      </p:grpSpPr>
      <p:sp>
        <p:nvSpPr>
          <p:cNvPr id="4888" name="Google Shape;4888;p81"/>
          <p:cNvSpPr txBox="1">
            <a:spLocks noGrp="1"/>
          </p:cNvSpPr>
          <p:nvPr>
            <p:ph type="title"/>
          </p:nvPr>
        </p:nvSpPr>
        <p:spPr>
          <a:xfrm>
            <a:off x="794655" y="408214"/>
            <a:ext cx="6222596" cy="133090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A3"/>
              </a:buClr>
              <a:buSzPts val="4800"/>
              <a:buFont typeface="Calibri"/>
              <a:buNone/>
            </a:pPr>
            <a:r>
              <a:rPr lang="en-US" sz="4800"/>
              <a:t>Selective repeat: </a:t>
            </a:r>
            <a:br>
              <a:rPr lang="en-US" sz="4800"/>
            </a:br>
            <a:r>
              <a:rPr lang="en-US" sz="4800"/>
              <a:t>a dilemma!</a:t>
            </a:r>
            <a:endParaRPr/>
          </a:p>
        </p:txBody>
      </p:sp>
      <p:grpSp>
        <p:nvGrpSpPr>
          <p:cNvPr id="4889" name="Google Shape;4889;p81"/>
          <p:cNvGrpSpPr/>
          <p:nvPr/>
        </p:nvGrpSpPr>
        <p:grpSpPr>
          <a:xfrm>
            <a:off x="6931293" y="4061030"/>
            <a:ext cx="4257675" cy="2225676"/>
            <a:chOff x="6909757" y="4181931"/>
            <a:chExt cx="4257675" cy="2225676"/>
          </a:xfrm>
        </p:grpSpPr>
        <p:grpSp>
          <p:nvGrpSpPr>
            <p:cNvPr id="4890" name="Google Shape;4890;p81"/>
            <p:cNvGrpSpPr/>
            <p:nvPr/>
          </p:nvGrpSpPr>
          <p:grpSpPr>
            <a:xfrm>
              <a:off x="6909757" y="4258131"/>
              <a:ext cx="1030288" cy="274638"/>
              <a:chOff x="1895" y="3931"/>
              <a:chExt cx="649" cy="173"/>
            </a:xfrm>
          </p:grpSpPr>
          <p:sp>
            <p:nvSpPr>
              <p:cNvPr id="4891" name="Google Shape;4891;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892" name="Google Shape;4892;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grpSp>
          <p:nvGrpSpPr>
            <p:cNvPr id="4893" name="Google Shape;4893;p81"/>
            <p:cNvGrpSpPr/>
            <p:nvPr/>
          </p:nvGrpSpPr>
          <p:grpSpPr>
            <a:xfrm>
              <a:off x="6928807" y="4532769"/>
              <a:ext cx="1030288" cy="274638"/>
              <a:chOff x="1895" y="3931"/>
              <a:chExt cx="649" cy="173"/>
            </a:xfrm>
          </p:grpSpPr>
          <p:sp>
            <p:nvSpPr>
              <p:cNvPr id="4894" name="Google Shape;4894;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895" name="Google Shape;4895;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grpSp>
          <p:nvGrpSpPr>
            <p:cNvPr id="4896" name="Google Shape;4896;p81"/>
            <p:cNvGrpSpPr/>
            <p:nvPr/>
          </p:nvGrpSpPr>
          <p:grpSpPr>
            <a:xfrm>
              <a:off x="6936745" y="4796294"/>
              <a:ext cx="1030288" cy="274638"/>
              <a:chOff x="1895" y="3931"/>
              <a:chExt cx="649" cy="173"/>
            </a:xfrm>
          </p:grpSpPr>
          <p:sp>
            <p:nvSpPr>
              <p:cNvPr id="4897" name="Google Shape;4897;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898" name="Google Shape;4898;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cxnSp>
          <p:nvCxnSpPr>
            <p:cNvPr id="4899" name="Google Shape;4899;p81"/>
            <p:cNvCxnSpPr/>
            <p:nvPr/>
          </p:nvCxnSpPr>
          <p:spPr>
            <a:xfrm>
              <a:off x="7927345" y="4396244"/>
              <a:ext cx="1827213" cy="238125"/>
            </a:xfrm>
            <a:prstGeom prst="straightConnector1">
              <a:avLst/>
            </a:prstGeom>
            <a:noFill/>
            <a:ln w="19050" cap="flat" cmpd="sng">
              <a:solidFill>
                <a:srgbClr val="000099"/>
              </a:solidFill>
              <a:prstDash val="solid"/>
              <a:round/>
              <a:headEnd type="none" w="med" len="med"/>
              <a:tailEnd type="triangle" w="med" len="med"/>
            </a:ln>
          </p:spPr>
        </p:cxnSp>
        <p:cxnSp>
          <p:nvCxnSpPr>
            <p:cNvPr id="4900" name="Google Shape;4900;p81"/>
            <p:cNvCxnSpPr/>
            <p:nvPr/>
          </p:nvCxnSpPr>
          <p:spPr>
            <a:xfrm>
              <a:off x="7957507" y="4681994"/>
              <a:ext cx="1808163" cy="228600"/>
            </a:xfrm>
            <a:prstGeom prst="straightConnector1">
              <a:avLst/>
            </a:prstGeom>
            <a:noFill/>
            <a:ln w="19050" cap="flat" cmpd="sng">
              <a:solidFill>
                <a:srgbClr val="000099"/>
              </a:solidFill>
              <a:prstDash val="solid"/>
              <a:round/>
              <a:headEnd type="none" w="med" len="med"/>
              <a:tailEnd type="triangle" w="med" len="med"/>
            </a:ln>
          </p:spPr>
        </p:cxnSp>
        <p:cxnSp>
          <p:nvCxnSpPr>
            <p:cNvPr id="4901" name="Google Shape;4901;p81"/>
            <p:cNvCxnSpPr/>
            <p:nvPr/>
          </p:nvCxnSpPr>
          <p:spPr>
            <a:xfrm>
              <a:off x="7987670" y="4967744"/>
              <a:ext cx="1784350" cy="209550"/>
            </a:xfrm>
            <a:prstGeom prst="straightConnector1">
              <a:avLst/>
            </a:prstGeom>
            <a:noFill/>
            <a:ln w="19050" cap="flat" cmpd="sng">
              <a:solidFill>
                <a:srgbClr val="000099"/>
              </a:solidFill>
              <a:prstDash val="solid"/>
              <a:round/>
              <a:headEnd type="none" w="med" len="med"/>
              <a:tailEnd type="triangle" w="med" len="med"/>
            </a:ln>
          </p:spPr>
        </p:cxnSp>
        <p:sp>
          <p:nvSpPr>
            <p:cNvPr id="4902" name="Google Shape;4902;p81"/>
            <p:cNvSpPr txBox="1"/>
            <p:nvPr/>
          </p:nvSpPr>
          <p:spPr>
            <a:xfrm>
              <a:off x="8040057" y="418193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pkt0</a:t>
              </a:r>
              <a:endParaRPr/>
            </a:p>
          </p:txBody>
        </p:sp>
        <p:sp>
          <p:nvSpPr>
            <p:cNvPr id="4903" name="Google Shape;4903;p81"/>
            <p:cNvSpPr txBox="1"/>
            <p:nvPr/>
          </p:nvSpPr>
          <p:spPr>
            <a:xfrm>
              <a:off x="8036882" y="446768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pkt1</a:t>
              </a:r>
              <a:endParaRPr/>
            </a:p>
          </p:txBody>
        </p:sp>
        <p:sp>
          <p:nvSpPr>
            <p:cNvPr id="4904" name="Google Shape;4904;p81"/>
            <p:cNvSpPr txBox="1"/>
            <p:nvPr/>
          </p:nvSpPr>
          <p:spPr>
            <a:xfrm>
              <a:off x="8033707" y="475343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pkt2</a:t>
              </a:r>
              <a:endParaRPr/>
            </a:p>
          </p:txBody>
        </p:sp>
        <p:grpSp>
          <p:nvGrpSpPr>
            <p:cNvPr id="4905" name="Google Shape;4905;p81"/>
            <p:cNvGrpSpPr/>
            <p:nvPr/>
          </p:nvGrpSpPr>
          <p:grpSpPr>
            <a:xfrm>
              <a:off x="6939920" y="5828170"/>
              <a:ext cx="1030288" cy="274638"/>
              <a:chOff x="1895" y="3931"/>
              <a:chExt cx="649" cy="173"/>
            </a:xfrm>
          </p:grpSpPr>
          <p:sp>
            <p:nvSpPr>
              <p:cNvPr id="4906" name="Google Shape;4906;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07" name="Google Shape;4907;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cxnSp>
          <p:nvCxnSpPr>
            <p:cNvPr id="4908" name="Google Shape;4908;p81"/>
            <p:cNvCxnSpPr/>
            <p:nvPr/>
          </p:nvCxnSpPr>
          <p:spPr>
            <a:xfrm>
              <a:off x="7990845" y="5961520"/>
              <a:ext cx="1784350" cy="223838"/>
            </a:xfrm>
            <a:prstGeom prst="straightConnector1">
              <a:avLst/>
            </a:prstGeom>
            <a:noFill/>
            <a:ln w="19050" cap="flat" cmpd="sng">
              <a:solidFill>
                <a:srgbClr val="000099"/>
              </a:solidFill>
              <a:prstDash val="solid"/>
              <a:round/>
              <a:headEnd type="none" w="med" len="med"/>
              <a:tailEnd type="triangle" w="med" len="med"/>
            </a:ln>
          </p:spPr>
        </p:cxnSp>
        <p:sp>
          <p:nvSpPr>
            <p:cNvPr id="4909" name="Google Shape;4909;p81"/>
            <p:cNvSpPr txBox="1"/>
            <p:nvPr/>
          </p:nvSpPr>
          <p:spPr>
            <a:xfrm>
              <a:off x="8074982" y="5747207"/>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pkt0</a:t>
              </a:r>
              <a:endParaRPr/>
            </a:p>
          </p:txBody>
        </p:sp>
        <p:sp>
          <p:nvSpPr>
            <p:cNvPr id="4910" name="Google Shape;4910;p81"/>
            <p:cNvSpPr txBox="1"/>
            <p:nvPr/>
          </p:nvSpPr>
          <p:spPr>
            <a:xfrm>
              <a:off x="6924045" y="5429707"/>
              <a:ext cx="1382713" cy="47625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timeout</a:t>
              </a:r>
              <a:endParaRPr/>
            </a:p>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retransmit pkt0</a:t>
              </a:r>
              <a:endParaRPr/>
            </a:p>
          </p:txBody>
        </p:sp>
        <p:sp>
          <p:nvSpPr>
            <p:cNvPr id="4911" name="Google Shape;4911;p81"/>
            <p:cNvSpPr/>
            <p:nvPr/>
          </p:nvSpPr>
          <p:spPr>
            <a:xfrm>
              <a:off x="9959345" y="4559756"/>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12" name="Google Shape;4912;p81"/>
            <p:cNvSpPr txBox="1"/>
            <p:nvPr/>
          </p:nvSpPr>
          <p:spPr>
            <a:xfrm>
              <a:off x="9770432" y="4510544"/>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a:t>
              </a:r>
              <a:r>
                <a:rPr lang="en-US" sz="1200" b="0" i="0" u="none" strike="noStrike" cap="none">
                  <a:solidFill>
                    <a:srgbClr val="FFFFFF"/>
                  </a:solidFill>
                  <a:latin typeface="Arial"/>
                  <a:ea typeface="Arial"/>
                  <a:cs typeface="Arial"/>
                  <a:sym typeface="Arial"/>
                </a:rPr>
                <a:t> 1 2 3</a:t>
              </a:r>
              <a:r>
                <a:rPr lang="en-US" sz="1200" b="0" i="0" u="none" strike="noStrike" cap="none">
                  <a:solidFill>
                    <a:srgbClr val="000000"/>
                  </a:solidFill>
                  <a:latin typeface="Arial"/>
                  <a:ea typeface="Arial"/>
                  <a:cs typeface="Arial"/>
                  <a:sym typeface="Arial"/>
                </a:rPr>
                <a:t> 0 1 2</a:t>
              </a:r>
              <a:endParaRPr/>
            </a:p>
          </p:txBody>
        </p:sp>
        <p:sp>
          <p:nvSpPr>
            <p:cNvPr id="4913" name="Google Shape;4913;p81"/>
            <p:cNvSpPr/>
            <p:nvPr/>
          </p:nvSpPr>
          <p:spPr>
            <a:xfrm>
              <a:off x="10079995" y="4831219"/>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14" name="Google Shape;4914;p81"/>
            <p:cNvSpPr txBox="1"/>
            <p:nvPr/>
          </p:nvSpPr>
          <p:spPr>
            <a:xfrm>
              <a:off x="9767257" y="4785181"/>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0 1</a:t>
              </a:r>
              <a:r>
                <a:rPr lang="en-US" sz="1200" b="0" i="0" u="none" strike="noStrike" cap="none">
                  <a:solidFill>
                    <a:srgbClr val="FFFFFF"/>
                  </a:solidFill>
                  <a:latin typeface="Arial"/>
                  <a:ea typeface="Arial"/>
                  <a:cs typeface="Arial"/>
                  <a:sym typeface="Arial"/>
                </a:rPr>
                <a:t> 2 3 0</a:t>
              </a:r>
              <a:r>
                <a:rPr lang="en-US" sz="1200" b="0" i="0" u="none" strike="noStrike" cap="none">
                  <a:solidFill>
                    <a:srgbClr val="000000"/>
                  </a:solidFill>
                  <a:latin typeface="Arial"/>
                  <a:ea typeface="Arial"/>
                  <a:cs typeface="Arial"/>
                  <a:sym typeface="Arial"/>
                </a:rPr>
                <a:t> 1 2</a:t>
              </a:r>
              <a:endParaRPr/>
            </a:p>
          </p:txBody>
        </p:sp>
        <p:sp>
          <p:nvSpPr>
            <p:cNvPr id="4915" name="Google Shape;4915;p81"/>
            <p:cNvSpPr/>
            <p:nvPr/>
          </p:nvSpPr>
          <p:spPr>
            <a:xfrm>
              <a:off x="10210170" y="5094744"/>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16" name="Google Shape;4916;p81"/>
            <p:cNvSpPr txBox="1"/>
            <p:nvPr/>
          </p:nvSpPr>
          <p:spPr>
            <a:xfrm>
              <a:off x="9770432" y="5048707"/>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0 1 2 </a:t>
              </a:r>
              <a:r>
                <a:rPr lang="en-US" sz="1200" b="0" i="0" u="none" strike="noStrike" cap="none">
                  <a:solidFill>
                    <a:srgbClr val="FFFFFF"/>
                  </a:solidFill>
                  <a:latin typeface="Arial"/>
                  <a:ea typeface="Arial"/>
                  <a:cs typeface="Arial"/>
                  <a:sym typeface="Arial"/>
                </a:rPr>
                <a:t>3 0 1</a:t>
              </a:r>
              <a:r>
                <a:rPr lang="en-US" sz="1200" b="0" i="0" u="none" strike="noStrike" cap="none">
                  <a:solidFill>
                    <a:srgbClr val="000000"/>
                  </a:solidFill>
                  <a:latin typeface="Arial"/>
                  <a:ea typeface="Arial"/>
                  <a:cs typeface="Arial"/>
                  <a:sym typeface="Arial"/>
                </a:rPr>
                <a:t> 2</a:t>
              </a:r>
              <a:endParaRPr/>
            </a:p>
          </p:txBody>
        </p:sp>
        <p:cxnSp>
          <p:nvCxnSpPr>
            <p:cNvPr id="4917" name="Google Shape;4917;p81"/>
            <p:cNvCxnSpPr/>
            <p:nvPr/>
          </p:nvCxnSpPr>
          <p:spPr>
            <a:xfrm flipH="1">
              <a:off x="9122732" y="4642306"/>
              <a:ext cx="577850" cy="257175"/>
            </a:xfrm>
            <a:prstGeom prst="straightConnector1">
              <a:avLst/>
            </a:prstGeom>
            <a:noFill/>
            <a:ln w="19050" cap="flat" cmpd="sng">
              <a:solidFill>
                <a:srgbClr val="008000"/>
              </a:solidFill>
              <a:prstDash val="solid"/>
              <a:round/>
              <a:headEnd type="none" w="med" len="med"/>
              <a:tailEnd type="triangle" w="med" len="med"/>
            </a:ln>
          </p:spPr>
        </p:cxnSp>
        <p:cxnSp>
          <p:nvCxnSpPr>
            <p:cNvPr id="4918" name="Google Shape;4918;p81"/>
            <p:cNvCxnSpPr/>
            <p:nvPr/>
          </p:nvCxnSpPr>
          <p:spPr>
            <a:xfrm flipH="1">
              <a:off x="9122732" y="4905831"/>
              <a:ext cx="608013" cy="225425"/>
            </a:xfrm>
            <a:prstGeom prst="straightConnector1">
              <a:avLst/>
            </a:prstGeom>
            <a:noFill/>
            <a:ln w="19050" cap="flat" cmpd="sng">
              <a:solidFill>
                <a:srgbClr val="008000"/>
              </a:solidFill>
              <a:prstDash val="solid"/>
              <a:round/>
              <a:headEnd type="none" w="med" len="med"/>
              <a:tailEnd type="triangle" w="med" len="med"/>
            </a:ln>
          </p:spPr>
        </p:cxnSp>
        <p:cxnSp>
          <p:nvCxnSpPr>
            <p:cNvPr id="4919" name="Google Shape;4919;p81"/>
            <p:cNvCxnSpPr/>
            <p:nvPr/>
          </p:nvCxnSpPr>
          <p:spPr>
            <a:xfrm flipH="1">
              <a:off x="9129082" y="5169357"/>
              <a:ext cx="631825" cy="212725"/>
            </a:xfrm>
            <a:prstGeom prst="straightConnector1">
              <a:avLst/>
            </a:prstGeom>
            <a:noFill/>
            <a:ln w="19050" cap="flat" cmpd="sng">
              <a:solidFill>
                <a:srgbClr val="008000"/>
              </a:solidFill>
              <a:prstDash val="solid"/>
              <a:round/>
              <a:headEnd type="none" w="med" len="med"/>
              <a:tailEnd type="triangle" w="med" len="med"/>
            </a:ln>
          </p:spPr>
        </p:cxnSp>
        <p:sp>
          <p:nvSpPr>
            <p:cNvPr id="4920" name="Google Shape;4920;p81"/>
            <p:cNvSpPr txBox="1"/>
            <p:nvPr/>
          </p:nvSpPr>
          <p:spPr>
            <a:xfrm>
              <a:off x="8913182" y="4759781"/>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a:buNone/>
              </a:pPr>
              <a:r>
                <a:rPr lang="en-US" sz="1600" b="1" i="0" u="none" strike="noStrike" cap="none">
                  <a:solidFill>
                    <a:srgbClr val="FF0000"/>
                  </a:solidFill>
                  <a:latin typeface="Tahoma"/>
                  <a:ea typeface="Tahoma"/>
                  <a:cs typeface="Tahoma"/>
                  <a:sym typeface="Tahoma"/>
                </a:rPr>
                <a:t>X</a:t>
              </a:r>
              <a:endParaRPr/>
            </a:p>
          </p:txBody>
        </p:sp>
        <p:sp>
          <p:nvSpPr>
            <p:cNvPr id="4921" name="Google Shape;4921;p81"/>
            <p:cNvSpPr txBox="1"/>
            <p:nvPr/>
          </p:nvSpPr>
          <p:spPr>
            <a:xfrm>
              <a:off x="8921120" y="5002669"/>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a:buNone/>
              </a:pPr>
              <a:r>
                <a:rPr lang="en-US" sz="1600" b="1" i="0" u="none" strike="noStrike" cap="none">
                  <a:solidFill>
                    <a:srgbClr val="FF0000"/>
                  </a:solidFill>
                  <a:latin typeface="Tahoma"/>
                  <a:ea typeface="Tahoma"/>
                  <a:cs typeface="Tahoma"/>
                  <a:sym typeface="Tahoma"/>
                </a:rPr>
                <a:t>X</a:t>
              </a:r>
              <a:endParaRPr/>
            </a:p>
          </p:txBody>
        </p:sp>
        <p:sp>
          <p:nvSpPr>
            <p:cNvPr id="4922" name="Google Shape;4922;p81"/>
            <p:cNvSpPr txBox="1"/>
            <p:nvPr/>
          </p:nvSpPr>
          <p:spPr>
            <a:xfrm>
              <a:off x="8927470" y="5240794"/>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a:buNone/>
              </a:pPr>
              <a:r>
                <a:rPr lang="en-US" sz="1600" b="1" i="0" u="none" strike="noStrike" cap="none">
                  <a:solidFill>
                    <a:srgbClr val="FF0000"/>
                  </a:solidFill>
                  <a:latin typeface="Tahoma"/>
                  <a:ea typeface="Tahoma"/>
                  <a:cs typeface="Tahoma"/>
                  <a:sym typeface="Tahoma"/>
                </a:rPr>
                <a:t>X</a:t>
              </a:r>
              <a:endParaRPr/>
            </a:p>
          </p:txBody>
        </p:sp>
        <p:sp>
          <p:nvSpPr>
            <p:cNvPr id="4923" name="Google Shape;4923;p81"/>
            <p:cNvSpPr txBox="1"/>
            <p:nvPr/>
          </p:nvSpPr>
          <p:spPr>
            <a:xfrm>
              <a:off x="9719632" y="5950407"/>
              <a:ext cx="1447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200"/>
                <a:buFont typeface="Tahoma"/>
                <a:buNone/>
              </a:pPr>
              <a:r>
                <a:rPr lang="en-US" sz="1200" b="0" i="1" u="none" strike="noStrike" cap="none">
                  <a:solidFill>
                    <a:srgbClr val="CC0000"/>
                  </a:solidFill>
                  <a:latin typeface="Tahoma"/>
                  <a:ea typeface="Tahoma"/>
                  <a:cs typeface="Tahoma"/>
                  <a:sym typeface="Tahoma"/>
                </a:rPr>
                <a:t>will accept packet</a:t>
              </a:r>
              <a:endParaRPr/>
            </a:p>
            <a:p>
              <a:pPr marL="0" marR="0" lvl="0" indent="0" algn="l" rtl="0">
                <a:lnSpc>
                  <a:spcPct val="100000"/>
                </a:lnSpc>
                <a:spcBef>
                  <a:spcPts val="0"/>
                </a:spcBef>
                <a:spcAft>
                  <a:spcPts val="0"/>
                </a:spcAft>
                <a:buClr>
                  <a:srgbClr val="CC0000"/>
                </a:buClr>
                <a:buSzPts val="1200"/>
                <a:buFont typeface="Tahoma"/>
                <a:buNone/>
              </a:pPr>
              <a:r>
                <a:rPr lang="en-US" sz="1200" b="0" i="1" u="none" strike="noStrike" cap="none">
                  <a:solidFill>
                    <a:srgbClr val="CC0000"/>
                  </a:solidFill>
                  <a:latin typeface="Tahoma"/>
                  <a:ea typeface="Tahoma"/>
                  <a:cs typeface="Tahoma"/>
                  <a:sym typeface="Tahoma"/>
                </a:rPr>
                <a:t>with seq number 0</a:t>
              </a:r>
              <a:endParaRPr/>
            </a:p>
          </p:txBody>
        </p:sp>
        <p:cxnSp>
          <p:nvCxnSpPr>
            <p:cNvPr id="4924" name="Google Shape;4924;p81"/>
            <p:cNvCxnSpPr/>
            <p:nvPr/>
          </p:nvCxnSpPr>
          <p:spPr>
            <a:xfrm rot="10800000">
              <a:off x="10424482" y="5345569"/>
              <a:ext cx="0" cy="635000"/>
            </a:xfrm>
            <a:prstGeom prst="straightConnector1">
              <a:avLst/>
            </a:prstGeom>
            <a:noFill/>
            <a:ln w="9525" cap="flat" cmpd="sng">
              <a:solidFill>
                <a:srgbClr val="CC0000"/>
              </a:solidFill>
              <a:prstDash val="solid"/>
              <a:round/>
              <a:headEnd type="none" w="med" len="med"/>
              <a:tailEnd type="triangle" w="med" len="med"/>
            </a:ln>
          </p:spPr>
        </p:cxnSp>
      </p:grpSp>
      <p:sp>
        <p:nvSpPr>
          <p:cNvPr id="4925" name="Google Shape;4925;p81"/>
          <p:cNvSpPr txBox="1"/>
          <p:nvPr/>
        </p:nvSpPr>
        <p:spPr>
          <a:xfrm>
            <a:off x="6903407" y="6111434"/>
            <a:ext cx="1220788"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000"/>
              <a:buFont typeface="Tahoma"/>
              <a:buNone/>
            </a:pPr>
            <a:r>
              <a:rPr lang="en-US" sz="2000" b="0" i="0" u="none" strike="noStrike" cap="none">
                <a:solidFill>
                  <a:srgbClr val="C00000"/>
                </a:solidFill>
                <a:latin typeface="Tahoma"/>
                <a:ea typeface="Tahoma"/>
                <a:cs typeface="Tahoma"/>
                <a:sym typeface="Tahoma"/>
              </a:rPr>
              <a:t>(b) oops!</a:t>
            </a:r>
            <a:endParaRPr/>
          </a:p>
        </p:txBody>
      </p:sp>
      <p:grpSp>
        <p:nvGrpSpPr>
          <p:cNvPr id="4926" name="Google Shape;4926;p81"/>
          <p:cNvGrpSpPr/>
          <p:nvPr/>
        </p:nvGrpSpPr>
        <p:grpSpPr>
          <a:xfrm>
            <a:off x="6785932" y="351292"/>
            <a:ext cx="4410075" cy="2644775"/>
            <a:chOff x="6785932" y="351292"/>
            <a:chExt cx="4410075" cy="2644775"/>
          </a:xfrm>
        </p:grpSpPr>
        <p:sp>
          <p:nvSpPr>
            <p:cNvPr id="4927" name="Google Shape;4927;p81"/>
            <p:cNvSpPr txBox="1"/>
            <p:nvPr/>
          </p:nvSpPr>
          <p:spPr>
            <a:xfrm>
              <a:off x="9546595" y="351292"/>
              <a:ext cx="1458912"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receiver window</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(after receipt)</a:t>
              </a:r>
              <a:endParaRPr/>
            </a:p>
          </p:txBody>
        </p:sp>
        <p:sp>
          <p:nvSpPr>
            <p:cNvPr id="4928" name="Google Shape;4928;p81"/>
            <p:cNvSpPr txBox="1"/>
            <p:nvPr/>
          </p:nvSpPr>
          <p:spPr>
            <a:xfrm>
              <a:off x="6785932" y="354467"/>
              <a:ext cx="1365250"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sender window</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(after receipt)</a:t>
              </a:r>
              <a:endParaRPr/>
            </a:p>
          </p:txBody>
        </p:sp>
        <p:cxnSp>
          <p:nvCxnSpPr>
            <p:cNvPr id="4929" name="Google Shape;4929;p81"/>
            <p:cNvCxnSpPr/>
            <p:nvPr/>
          </p:nvCxnSpPr>
          <p:spPr>
            <a:xfrm>
              <a:off x="6871657" y="845004"/>
              <a:ext cx="1109663" cy="0"/>
            </a:xfrm>
            <a:prstGeom prst="straightConnector1">
              <a:avLst/>
            </a:prstGeom>
            <a:noFill/>
            <a:ln w="19050" cap="flat" cmpd="sng">
              <a:solidFill>
                <a:srgbClr val="000099"/>
              </a:solidFill>
              <a:prstDash val="solid"/>
              <a:round/>
              <a:headEnd type="none" w="med" len="med"/>
              <a:tailEnd type="none" w="med" len="med"/>
            </a:ln>
          </p:spPr>
        </p:cxnSp>
        <p:cxnSp>
          <p:nvCxnSpPr>
            <p:cNvPr id="4930" name="Google Shape;4930;p81"/>
            <p:cNvCxnSpPr/>
            <p:nvPr/>
          </p:nvCxnSpPr>
          <p:spPr>
            <a:xfrm>
              <a:off x="9652957" y="845004"/>
              <a:ext cx="1109663" cy="0"/>
            </a:xfrm>
            <a:prstGeom prst="straightConnector1">
              <a:avLst/>
            </a:prstGeom>
            <a:noFill/>
            <a:ln w="19050" cap="flat" cmpd="sng">
              <a:solidFill>
                <a:srgbClr val="008000"/>
              </a:solidFill>
              <a:prstDash val="solid"/>
              <a:round/>
              <a:headEnd type="none" w="med" len="med"/>
              <a:tailEnd type="none" w="med" len="med"/>
            </a:ln>
          </p:spPr>
        </p:cxnSp>
        <p:grpSp>
          <p:nvGrpSpPr>
            <p:cNvPr id="4931" name="Google Shape;4931;p81"/>
            <p:cNvGrpSpPr/>
            <p:nvPr/>
          </p:nvGrpSpPr>
          <p:grpSpPr>
            <a:xfrm>
              <a:off x="6927220" y="1057729"/>
              <a:ext cx="1030287" cy="274638"/>
              <a:chOff x="1895" y="3931"/>
              <a:chExt cx="649" cy="173"/>
            </a:xfrm>
          </p:grpSpPr>
          <p:sp>
            <p:nvSpPr>
              <p:cNvPr id="4932" name="Google Shape;4932;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33" name="Google Shape;4933;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grpSp>
          <p:nvGrpSpPr>
            <p:cNvPr id="4934" name="Google Shape;4934;p81"/>
            <p:cNvGrpSpPr/>
            <p:nvPr/>
          </p:nvGrpSpPr>
          <p:grpSpPr>
            <a:xfrm>
              <a:off x="6946270" y="1332367"/>
              <a:ext cx="1030287" cy="274638"/>
              <a:chOff x="1895" y="3931"/>
              <a:chExt cx="649" cy="173"/>
            </a:xfrm>
          </p:grpSpPr>
          <p:sp>
            <p:nvSpPr>
              <p:cNvPr id="4935" name="Google Shape;4935;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36" name="Google Shape;4936;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grpSp>
          <p:nvGrpSpPr>
            <p:cNvPr id="4937" name="Google Shape;4937;p81"/>
            <p:cNvGrpSpPr/>
            <p:nvPr/>
          </p:nvGrpSpPr>
          <p:grpSpPr>
            <a:xfrm>
              <a:off x="6954207" y="1595892"/>
              <a:ext cx="1030287" cy="274638"/>
              <a:chOff x="1895" y="3931"/>
              <a:chExt cx="649" cy="173"/>
            </a:xfrm>
          </p:grpSpPr>
          <p:sp>
            <p:nvSpPr>
              <p:cNvPr id="4938" name="Google Shape;4938;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39" name="Google Shape;4939;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cxnSp>
          <p:nvCxnSpPr>
            <p:cNvPr id="4940" name="Google Shape;4940;p81"/>
            <p:cNvCxnSpPr/>
            <p:nvPr/>
          </p:nvCxnSpPr>
          <p:spPr>
            <a:xfrm>
              <a:off x="7944807" y="1195842"/>
              <a:ext cx="1827212" cy="238125"/>
            </a:xfrm>
            <a:prstGeom prst="straightConnector1">
              <a:avLst/>
            </a:prstGeom>
            <a:noFill/>
            <a:ln w="19050" cap="flat" cmpd="sng">
              <a:solidFill>
                <a:srgbClr val="000099"/>
              </a:solidFill>
              <a:prstDash val="solid"/>
              <a:round/>
              <a:headEnd type="none" w="med" len="med"/>
              <a:tailEnd type="triangle" w="med" len="med"/>
            </a:ln>
          </p:spPr>
        </p:cxnSp>
        <p:cxnSp>
          <p:nvCxnSpPr>
            <p:cNvPr id="4941" name="Google Shape;4941;p81"/>
            <p:cNvCxnSpPr/>
            <p:nvPr/>
          </p:nvCxnSpPr>
          <p:spPr>
            <a:xfrm>
              <a:off x="7974970" y="1481592"/>
              <a:ext cx="1808162" cy="228600"/>
            </a:xfrm>
            <a:prstGeom prst="straightConnector1">
              <a:avLst/>
            </a:prstGeom>
            <a:noFill/>
            <a:ln w="19050" cap="flat" cmpd="sng">
              <a:solidFill>
                <a:srgbClr val="000099"/>
              </a:solidFill>
              <a:prstDash val="solid"/>
              <a:round/>
              <a:headEnd type="none" w="med" len="med"/>
              <a:tailEnd type="triangle" w="med" len="med"/>
            </a:ln>
          </p:spPr>
        </p:cxnSp>
        <p:cxnSp>
          <p:nvCxnSpPr>
            <p:cNvPr id="4942" name="Google Shape;4942;p81"/>
            <p:cNvCxnSpPr/>
            <p:nvPr/>
          </p:nvCxnSpPr>
          <p:spPr>
            <a:xfrm>
              <a:off x="8005132" y="1767342"/>
              <a:ext cx="1784350" cy="209550"/>
            </a:xfrm>
            <a:prstGeom prst="straightConnector1">
              <a:avLst/>
            </a:prstGeom>
            <a:noFill/>
            <a:ln w="19050" cap="flat" cmpd="sng">
              <a:solidFill>
                <a:srgbClr val="000099"/>
              </a:solidFill>
              <a:prstDash val="solid"/>
              <a:round/>
              <a:headEnd type="none" w="med" len="med"/>
              <a:tailEnd type="triangle" w="med" len="med"/>
            </a:ln>
          </p:spPr>
        </p:cxnSp>
        <p:sp>
          <p:nvSpPr>
            <p:cNvPr id="4943" name="Google Shape;4943;p81"/>
            <p:cNvSpPr txBox="1"/>
            <p:nvPr/>
          </p:nvSpPr>
          <p:spPr>
            <a:xfrm>
              <a:off x="7990845" y="98152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pkt0</a:t>
              </a:r>
              <a:endParaRPr/>
            </a:p>
          </p:txBody>
        </p:sp>
        <p:sp>
          <p:nvSpPr>
            <p:cNvPr id="4944" name="Google Shape;4944;p81"/>
            <p:cNvSpPr txBox="1"/>
            <p:nvPr/>
          </p:nvSpPr>
          <p:spPr>
            <a:xfrm>
              <a:off x="8054345" y="126727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pkt1</a:t>
              </a:r>
              <a:endParaRPr/>
            </a:p>
          </p:txBody>
        </p:sp>
        <p:sp>
          <p:nvSpPr>
            <p:cNvPr id="4945" name="Google Shape;4945;p81"/>
            <p:cNvSpPr txBox="1"/>
            <p:nvPr/>
          </p:nvSpPr>
          <p:spPr>
            <a:xfrm>
              <a:off x="8051170" y="155302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pkt2</a:t>
              </a:r>
              <a:endParaRPr/>
            </a:p>
          </p:txBody>
        </p:sp>
        <p:sp>
          <p:nvSpPr>
            <p:cNvPr id="4946" name="Google Shape;4946;p81"/>
            <p:cNvSpPr/>
            <p:nvPr/>
          </p:nvSpPr>
          <p:spPr>
            <a:xfrm>
              <a:off x="7270120" y="2369004"/>
              <a:ext cx="401637" cy="188913"/>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47" name="Google Shape;4947;p81"/>
            <p:cNvSpPr txBox="1"/>
            <p:nvPr/>
          </p:nvSpPr>
          <p:spPr>
            <a:xfrm>
              <a:off x="6957382" y="2322967"/>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0 1</a:t>
              </a:r>
              <a:r>
                <a:rPr lang="en-US" sz="1200" b="0" i="0" u="none" strike="noStrike" cap="none">
                  <a:solidFill>
                    <a:srgbClr val="FFFFFF"/>
                  </a:solidFill>
                  <a:latin typeface="Arial"/>
                  <a:ea typeface="Arial"/>
                  <a:cs typeface="Arial"/>
                  <a:sym typeface="Arial"/>
                </a:rPr>
                <a:t> 2</a:t>
              </a:r>
              <a:r>
                <a:rPr lang="en-US" sz="1200" b="0" i="0" u="none" strike="noStrike" cap="none">
                  <a:solidFill>
                    <a:srgbClr val="000000"/>
                  </a:solidFill>
                  <a:latin typeface="Arial"/>
                  <a:ea typeface="Arial"/>
                  <a:cs typeface="Arial"/>
                  <a:sym typeface="Arial"/>
                </a:rPr>
                <a:t> </a:t>
              </a:r>
              <a:r>
                <a:rPr lang="en-US" sz="1200" b="0" i="0" u="none" strike="noStrike" cap="none">
                  <a:solidFill>
                    <a:srgbClr val="FFFFFF"/>
                  </a:solidFill>
                  <a:latin typeface="Arial"/>
                  <a:ea typeface="Arial"/>
                  <a:cs typeface="Arial"/>
                  <a:sym typeface="Arial"/>
                </a:rPr>
                <a:t>3 0</a:t>
              </a:r>
              <a:r>
                <a:rPr lang="en-US" sz="1200" b="0" i="0" u="none" strike="noStrike" cap="none">
                  <a:solidFill>
                    <a:srgbClr val="000000"/>
                  </a:solidFill>
                  <a:latin typeface="Arial"/>
                  <a:ea typeface="Arial"/>
                  <a:cs typeface="Arial"/>
                  <a:sym typeface="Arial"/>
                </a:rPr>
                <a:t> 1 2</a:t>
              </a:r>
              <a:endParaRPr/>
            </a:p>
          </p:txBody>
        </p:sp>
        <p:cxnSp>
          <p:nvCxnSpPr>
            <p:cNvPr id="4948" name="Google Shape;4948;p81"/>
            <p:cNvCxnSpPr/>
            <p:nvPr/>
          </p:nvCxnSpPr>
          <p:spPr>
            <a:xfrm>
              <a:off x="7976557" y="2494417"/>
              <a:ext cx="1784350" cy="223838"/>
            </a:xfrm>
            <a:prstGeom prst="straightConnector1">
              <a:avLst/>
            </a:prstGeom>
            <a:noFill/>
            <a:ln w="19050" cap="flat" cmpd="sng">
              <a:solidFill>
                <a:srgbClr val="000099"/>
              </a:solidFill>
              <a:prstDash val="solid"/>
              <a:round/>
              <a:headEnd type="none" w="med" len="med"/>
              <a:tailEnd type="triangle" w="med" len="med"/>
            </a:ln>
          </p:spPr>
        </p:cxnSp>
        <p:sp>
          <p:nvSpPr>
            <p:cNvPr id="4949" name="Google Shape;4949;p81"/>
            <p:cNvSpPr txBox="1"/>
            <p:nvPr/>
          </p:nvSpPr>
          <p:spPr>
            <a:xfrm>
              <a:off x="8079745" y="2502354"/>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pkt0</a:t>
              </a:r>
              <a:endParaRPr/>
            </a:p>
          </p:txBody>
        </p:sp>
        <p:sp>
          <p:nvSpPr>
            <p:cNvPr id="4950" name="Google Shape;4950;p81"/>
            <p:cNvSpPr/>
            <p:nvPr/>
          </p:nvSpPr>
          <p:spPr>
            <a:xfrm>
              <a:off x="9976807" y="1359354"/>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51" name="Google Shape;4951;p81"/>
            <p:cNvSpPr txBox="1"/>
            <p:nvPr/>
          </p:nvSpPr>
          <p:spPr>
            <a:xfrm>
              <a:off x="9787895" y="1310142"/>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a:t>
              </a:r>
              <a:r>
                <a:rPr lang="en-US" sz="1200" b="0" i="0" u="none" strike="noStrike" cap="none">
                  <a:solidFill>
                    <a:srgbClr val="FFFFFF"/>
                  </a:solidFill>
                  <a:latin typeface="Arial"/>
                  <a:ea typeface="Arial"/>
                  <a:cs typeface="Arial"/>
                  <a:sym typeface="Arial"/>
                </a:rPr>
                <a:t> 1 2 3</a:t>
              </a:r>
              <a:r>
                <a:rPr lang="en-US" sz="1200" b="0" i="0" u="none" strike="noStrike" cap="none">
                  <a:solidFill>
                    <a:srgbClr val="000000"/>
                  </a:solidFill>
                  <a:latin typeface="Arial"/>
                  <a:ea typeface="Arial"/>
                  <a:cs typeface="Arial"/>
                  <a:sym typeface="Arial"/>
                </a:rPr>
                <a:t> 0 1 2</a:t>
              </a:r>
              <a:endParaRPr/>
            </a:p>
          </p:txBody>
        </p:sp>
        <p:sp>
          <p:nvSpPr>
            <p:cNvPr id="4952" name="Google Shape;4952;p81"/>
            <p:cNvSpPr/>
            <p:nvPr/>
          </p:nvSpPr>
          <p:spPr>
            <a:xfrm>
              <a:off x="10097457" y="1630817"/>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53" name="Google Shape;4953;p81"/>
            <p:cNvSpPr txBox="1"/>
            <p:nvPr/>
          </p:nvSpPr>
          <p:spPr>
            <a:xfrm>
              <a:off x="9784720" y="1584779"/>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0 1</a:t>
              </a:r>
              <a:r>
                <a:rPr lang="en-US" sz="1200" b="0" i="0" u="none" strike="noStrike" cap="none">
                  <a:solidFill>
                    <a:srgbClr val="FFFFFF"/>
                  </a:solidFill>
                  <a:latin typeface="Arial"/>
                  <a:ea typeface="Arial"/>
                  <a:cs typeface="Arial"/>
                  <a:sym typeface="Arial"/>
                </a:rPr>
                <a:t> 2 3 0</a:t>
              </a:r>
              <a:r>
                <a:rPr lang="en-US" sz="1200" b="0" i="0" u="none" strike="noStrike" cap="none">
                  <a:solidFill>
                    <a:srgbClr val="000000"/>
                  </a:solidFill>
                  <a:latin typeface="Arial"/>
                  <a:ea typeface="Arial"/>
                  <a:cs typeface="Arial"/>
                  <a:sym typeface="Arial"/>
                </a:rPr>
                <a:t> 1 2</a:t>
              </a:r>
              <a:endParaRPr/>
            </a:p>
          </p:txBody>
        </p:sp>
        <p:sp>
          <p:nvSpPr>
            <p:cNvPr id="4954" name="Google Shape;4954;p81"/>
            <p:cNvSpPr/>
            <p:nvPr/>
          </p:nvSpPr>
          <p:spPr>
            <a:xfrm>
              <a:off x="10227632" y="1894342"/>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55" name="Google Shape;4955;p81"/>
            <p:cNvSpPr txBox="1"/>
            <p:nvPr/>
          </p:nvSpPr>
          <p:spPr>
            <a:xfrm>
              <a:off x="9787895" y="1848304"/>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0 1 2 </a:t>
              </a:r>
              <a:r>
                <a:rPr lang="en-US" sz="1200" b="0" i="0" u="none" strike="noStrike" cap="none">
                  <a:solidFill>
                    <a:srgbClr val="FFFFFF"/>
                  </a:solidFill>
                  <a:latin typeface="Arial"/>
                  <a:ea typeface="Arial"/>
                  <a:cs typeface="Arial"/>
                  <a:sym typeface="Arial"/>
                </a:rPr>
                <a:t>3 0 1</a:t>
              </a:r>
              <a:r>
                <a:rPr lang="en-US" sz="1200" b="0" i="0" u="none" strike="noStrike" cap="none">
                  <a:solidFill>
                    <a:srgbClr val="000000"/>
                  </a:solidFill>
                  <a:latin typeface="Arial"/>
                  <a:ea typeface="Arial"/>
                  <a:cs typeface="Arial"/>
                  <a:sym typeface="Arial"/>
                </a:rPr>
                <a:t> 2</a:t>
              </a:r>
              <a:endParaRPr/>
            </a:p>
          </p:txBody>
        </p:sp>
        <p:cxnSp>
          <p:nvCxnSpPr>
            <p:cNvPr id="4956" name="Google Shape;4956;p81"/>
            <p:cNvCxnSpPr/>
            <p:nvPr/>
          </p:nvCxnSpPr>
          <p:spPr>
            <a:xfrm flipH="1">
              <a:off x="7933695" y="1441904"/>
              <a:ext cx="1784350" cy="735013"/>
            </a:xfrm>
            <a:prstGeom prst="straightConnector1">
              <a:avLst/>
            </a:prstGeom>
            <a:noFill/>
            <a:ln w="19050" cap="flat" cmpd="sng">
              <a:solidFill>
                <a:srgbClr val="008000"/>
              </a:solidFill>
              <a:prstDash val="solid"/>
              <a:round/>
              <a:headEnd type="none" w="med" len="med"/>
              <a:tailEnd type="triangle" w="med" len="med"/>
            </a:ln>
          </p:spPr>
        </p:cxnSp>
        <p:cxnSp>
          <p:nvCxnSpPr>
            <p:cNvPr id="4957" name="Google Shape;4957;p81"/>
            <p:cNvCxnSpPr/>
            <p:nvPr/>
          </p:nvCxnSpPr>
          <p:spPr>
            <a:xfrm flipH="1">
              <a:off x="7952745" y="1705429"/>
              <a:ext cx="1795462" cy="758825"/>
            </a:xfrm>
            <a:prstGeom prst="straightConnector1">
              <a:avLst/>
            </a:prstGeom>
            <a:noFill/>
            <a:ln w="19050" cap="flat" cmpd="sng">
              <a:solidFill>
                <a:srgbClr val="008000"/>
              </a:solidFill>
              <a:prstDash val="solid"/>
              <a:round/>
              <a:headEnd type="none" w="med" len="med"/>
              <a:tailEnd type="triangle" w="med" len="med"/>
            </a:ln>
          </p:spPr>
        </p:cxnSp>
        <p:sp>
          <p:nvSpPr>
            <p:cNvPr id="4958" name="Google Shape;4958;p81"/>
            <p:cNvSpPr txBox="1"/>
            <p:nvPr/>
          </p:nvSpPr>
          <p:spPr>
            <a:xfrm>
              <a:off x="8452807" y="2132467"/>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a:buNone/>
              </a:pPr>
              <a:r>
                <a:rPr lang="en-US" sz="1600" b="1" i="0" u="none" strike="noStrike" cap="none">
                  <a:solidFill>
                    <a:srgbClr val="FF0000"/>
                  </a:solidFill>
                  <a:latin typeface="Tahoma"/>
                  <a:ea typeface="Tahoma"/>
                  <a:cs typeface="Tahoma"/>
                  <a:sym typeface="Tahoma"/>
                </a:rPr>
                <a:t>X</a:t>
              </a:r>
              <a:endParaRPr/>
            </a:p>
          </p:txBody>
        </p:sp>
        <p:sp>
          <p:nvSpPr>
            <p:cNvPr id="4959" name="Google Shape;4959;p81"/>
            <p:cNvSpPr txBox="1"/>
            <p:nvPr/>
          </p:nvSpPr>
          <p:spPr>
            <a:xfrm>
              <a:off x="9748207" y="2538867"/>
              <a:ext cx="1447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200"/>
                <a:buFont typeface="Tahoma"/>
                <a:buNone/>
              </a:pPr>
              <a:r>
                <a:rPr lang="en-US" sz="1200" b="0" i="1" u="none" strike="noStrike" cap="none">
                  <a:solidFill>
                    <a:srgbClr val="CC0000"/>
                  </a:solidFill>
                  <a:latin typeface="Tahoma"/>
                  <a:ea typeface="Tahoma"/>
                  <a:cs typeface="Tahoma"/>
                  <a:sym typeface="Tahoma"/>
                </a:rPr>
                <a:t>will accept packet</a:t>
              </a:r>
              <a:endParaRPr/>
            </a:p>
            <a:p>
              <a:pPr marL="0" marR="0" lvl="0" indent="0" algn="l" rtl="0">
                <a:lnSpc>
                  <a:spcPct val="100000"/>
                </a:lnSpc>
                <a:spcBef>
                  <a:spcPts val="0"/>
                </a:spcBef>
                <a:spcAft>
                  <a:spcPts val="0"/>
                </a:spcAft>
                <a:buClr>
                  <a:srgbClr val="CC0000"/>
                </a:buClr>
                <a:buSzPts val="1200"/>
                <a:buFont typeface="Tahoma"/>
                <a:buNone/>
              </a:pPr>
              <a:r>
                <a:rPr lang="en-US" sz="1200" b="0" i="1" u="none" strike="noStrike" cap="none">
                  <a:solidFill>
                    <a:srgbClr val="CC0000"/>
                  </a:solidFill>
                  <a:latin typeface="Tahoma"/>
                  <a:ea typeface="Tahoma"/>
                  <a:cs typeface="Tahoma"/>
                  <a:sym typeface="Tahoma"/>
                </a:rPr>
                <a:t>with seq number 0</a:t>
              </a:r>
              <a:endParaRPr/>
            </a:p>
          </p:txBody>
        </p:sp>
        <p:cxnSp>
          <p:nvCxnSpPr>
            <p:cNvPr id="4960" name="Google Shape;4960;p81"/>
            <p:cNvCxnSpPr/>
            <p:nvPr/>
          </p:nvCxnSpPr>
          <p:spPr>
            <a:xfrm rot="10800000">
              <a:off x="10441945" y="2145167"/>
              <a:ext cx="0" cy="446088"/>
            </a:xfrm>
            <a:prstGeom prst="straightConnector1">
              <a:avLst/>
            </a:prstGeom>
            <a:noFill/>
            <a:ln w="9525" cap="flat" cmpd="sng">
              <a:solidFill>
                <a:srgbClr val="CC0000"/>
              </a:solidFill>
              <a:prstDash val="solid"/>
              <a:round/>
              <a:headEnd type="none" w="med" len="med"/>
              <a:tailEnd type="triangle" w="med" len="med"/>
            </a:ln>
          </p:spPr>
        </p:cxnSp>
        <p:cxnSp>
          <p:nvCxnSpPr>
            <p:cNvPr id="4961" name="Google Shape;4961;p81"/>
            <p:cNvCxnSpPr/>
            <p:nvPr/>
          </p:nvCxnSpPr>
          <p:spPr>
            <a:xfrm>
              <a:off x="7968620" y="2203904"/>
              <a:ext cx="590550" cy="73025"/>
            </a:xfrm>
            <a:prstGeom prst="straightConnector1">
              <a:avLst/>
            </a:prstGeom>
            <a:noFill/>
            <a:ln w="19050" cap="flat" cmpd="sng">
              <a:solidFill>
                <a:srgbClr val="000099"/>
              </a:solidFill>
              <a:prstDash val="solid"/>
              <a:round/>
              <a:headEnd type="none" w="med" len="med"/>
              <a:tailEnd type="triangle" w="med" len="med"/>
            </a:ln>
          </p:spPr>
        </p:cxnSp>
        <p:grpSp>
          <p:nvGrpSpPr>
            <p:cNvPr id="4962" name="Google Shape;4962;p81"/>
            <p:cNvGrpSpPr/>
            <p:nvPr/>
          </p:nvGrpSpPr>
          <p:grpSpPr>
            <a:xfrm>
              <a:off x="6957382" y="2037217"/>
              <a:ext cx="1030287" cy="274638"/>
              <a:chOff x="2667" y="3750"/>
              <a:chExt cx="649" cy="173"/>
            </a:xfrm>
          </p:grpSpPr>
          <p:sp>
            <p:nvSpPr>
              <p:cNvPr id="4963" name="Google Shape;4963;p81"/>
              <p:cNvSpPr/>
              <p:nvPr/>
            </p:nvSpPr>
            <p:spPr>
              <a:xfrm>
                <a:off x="2786" y="3779"/>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64" name="Google Shape;4964;p81"/>
              <p:cNvSpPr txBox="1"/>
              <p:nvPr/>
            </p:nvSpPr>
            <p:spPr>
              <a:xfrm>
                <a:off x="2667" y="3750"/>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a:t>
                </a:r>
                <a:r>
                  <a:rPr lang="en-US" sz="1200" b="0" i="0" u="none" strike="noStrike" cap="none">
                    <a:solidFill>
                      <a:srgbClr val="FFFFFF"/>
                    </a:solidFill>
                    <a:latin typeface="Arial"/>
                    <a:ea typeface="Arial"/>
                    <a:cs typeface="Arial"/>
                    <a:sym typeface="Arial"/>
                  </a:rPr>
                  <a:t>1 2</a:t>
                </a:r>
                <a:r>
                  <a:rPr lang="en-US" sz="1200" b="0" i="0" u="none" strike="noStrike" cap="none">
                    <a:solidFill>
                      <a:srgbClr val="000000"/>
                    </a:solidFill>
                    <a:latin typeface="Arial"/>
                    <a:ea typeface="Arial"/>
                    <a:cs typeface="Arial"/>
                    <a:sym typeface="Arial"/>
                  </a:rPr>
                  <a:t> </a:t>
                </a:r>
                <a:r>
                  <a:rPr lang="en-US" sz="1200" b="0" i="0" u="none" strike="noStrike" cap="none">
                    <a:solidFill>
                      <a:srgbClr val="FFFFFF"/>
                    </a:solidFill>
                    <a:latin typeface="Arial"/>
                    <a:ea typeface="Arial"/>
                    <a:cs typeface="Arial"/>
                    <a:sym typeface="Arial"/>
                  </a:rPr>
                  <a:t>3 </a:t>
                </a:r>
                <a:r>
                  <a:rPr lang="en-US" sz="1200" b="0" i="0" u="none" strike="noStrike" cap="none">
                    <a:solidFill>
                      <a:srgbClr val="000000"/>
                    </a:solidFill>
                    <a:latin typeface="Arial"/>
                    <a:ea typeface="Arial"/>
                    <a:cs typeface="Arial"/>
                    <a:sym typeface="Arial"/>
                  </a:rPr>
                  <a:t>0 1 2</a:t>
                </a:r>
                <a:endParaRPr/>
              </a:p>
            </p:txBody>
          </p:sp>
        </p:grpSp>
        <p:sp>
          <p:nvSpPr>
            <p:cNvPr id="4965" name="Google Shape;4965;p81"/>
            <p:cNvSpPr txBox="1"/>
            <p:nvPr/>
          </p:nvSpPr>
          <p:spPr>
            <a:xfrm>
              <a:off x="8082920" y="1988004"/>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pkt3</a:t>
              </a:r>
              <a:endParaRPr/>
            </a:p>
          </p:txBody>
        </p:sp>
      </p:grpSp>
      <p:sp>
        <p:nvSpPr>
          <p:cNvPr id="4966" name="Google Shape;4966;p81"/>
          <p:cNvSpPr txBox="1"/>
          <p:nvPr/>
        </p:nvSpPr>
        <p:spPr>
          <a:xfrm>
            <a:off x="6800220" y="2834142"/>
            <a:ext cx="187936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000"/>
              <a:buFont typeface="Tahoma"/>
              <a:buNone/>
            </a:pPr>
            <a:r>
              <a:rPr lang="en-US" sz="2000" b="0" i="0" u="none" strike="noStrike" cap="none">
                <a:solidFill>
                  <a:srgbClr val="C00000"/>
                </a:solidFill>
                <a:latin typeface="Tahoma"/>
                <a:ea typeface="Tahoma"/>
                <a:cs typeface="Tahoma"/>
                <a:sym typeface="Tahoma"/>
              </a:rPr>
              <a:t>(a) no problem</a:t>
            </a:r>
            <a:endParaRPr/>
          </a:p>
        </p:txBody>
      </p:sp>
      <p:sp>
        <p:nvSpPr>
          <p:cNvPr id="4967" name="Google Shape;4967;p81"/>
          <p:cNvSpPr txBox="1"/>
          <p:nvPr/>
        </p:nvSpPr>
        <p:spPr>
          <a:xfrm>
            <a:off x="794654" y="1899557"/>
            <a:ext cx="5517245" cy="1326243"/>
          </a:xfrm>
          <a:prstGeom prst="rect">
            <a:avLst/>
          </a:prstGeom>
          <a:noFill/>
          <a:ln>
            <a:noFill/>
          </a:ln>
        </p:spPr>
        <p:txBody>
          <a:bodyPr spcFirstLastPara="1" wrap="square" lIns="91425" tIns="45700" rIns="91425" bIns="45700" anchor="t" anchorCtr="0">
            <a:normAutofit/>
          </a:bodyPr>
          <a:lstStyle/>
          <a:p>
            <a:pPr marL="158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example: </a:t>
            </a:r>
            <a:endParaRPr/>
          </a:p>
          <a:p>
            <a:pPr marL="352425" marR="0" lvl="0" indent="-222250" algn="l" rtl="0">
              <a:lnSpc>
                <a:spcPct val="8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seq #s: 0, 1, 2, 3 </a:t>
            </a:r>
            <a:r>
              <a:rPr lang="en-US" sz="2000" b="0" i="0" u="none" strike="noStrike" cap="none">
                <a:solidFill>
                  <a:srgbClr val="000000"/>
                </a:solidFill>
                <a:latin typeface="Calibri"/>
                <a:ea typeface="Calibri"/>
                <a:cs typeface="Calibri"/>
                <a:sym typeface="Calibri"/>
              </a:rPr>
              <a:t>(base 4 counting)</a:t>
            </a:r>
            <a:endParaRPr/>
          </a:p>
          <a:p>
            <a:pPr marL="352425" marR="0" lvl="0" indent="-222250" algn="l" rtl="0">
              <a:lnSpc>
                <a:spcPct val="8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window size=3</a:t>
            </a:r>
            <a:endParaRPr sz="2800" b="0" i="0" u="none" strike="noStrike" cap="none">
              <a:solidFill>
                <a:srgbClr val="000000"/>
              </a:solidFill>
              <a:latin typeface="Calibri"/>
              <a:ea typeface="Calibri"/>
              <a:cs typeface="Calibri"/>
              <a:sym typeface="Calibri"/>
            </a:endParaRPr>
          </a:p>
        </p:txBody>
      </p:sp>
      <p:sp>
        <p:nvSpPr>
          <p:cNvPr id="4968" name="Google Shape;4968;p8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76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6"/>
                                        </p:tgtEl>
                                        <p:attrNameLst>
                                          <p:attrName>style.visibility</p:attrName>
                                        </p:attrNameLst>
                                      </p:cBhvr>
                                      <p:to>
                                        <p:strVal val="visible"/>
                                      </p:to>
                                    </p:set>
                                    <p:animEffect transition="in" filter="fade">
                                      <p:cBhvr>
                                        <p:cTn id="7" dur="500"/>
                                        <p:tgtEl>
                                          <p:spTgt spid="49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66"/>
                                        </p:tgtEl>
                                        <p:attrNameLst>
                                          <p:attrName>style.visibility</p:attrName>
                                        </p:attrNameLst>
                                      </p:cBhvr>
                                      <p:to>
                                        <p:strVal val="visible"/>
                                      </p:to>
                                    </p:set>
                                    <p:animEffect transition="in" filter="fade">
                                      <p:cBhvr>
                                        <p:cTn id="12" dur="500"/>
                                        <p:tgtEl>
                                          <p:spTgt spid="49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89"/>
                                        </p:tgtEl>
                                        <p:attrNameLst>
                                          <p:attrName>style.visibility</p:attrName>
                                        </p:attrNameLst>
                                      </p:cBhvr>
                                      <p:to>
                                        <p:strVal val="visible"/>
                                      </p:to>
                                    </p:set>
                                    <p:animEffect transition="in" filter="fade">
                                      <p:cBhvr>
                                        <p:cTn id="17" dur="500"/>
                                        <p:tgtEl>
                                          <p:spTgt spid="48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5"/>
                                        </p:tgtEl>
                                        <p:attrNameLst>
                                          <p:attrName>style.visibility</p:attrName>
                                        </p:attrNameLst>
                                      </p:cBhvr>
                                      <p:to>
                                        <p:strVal val="visible"/>
                                      </p:to>
                                    </p:set>
                                    <p:animEffect transition="in" filter="fade">
                                      <p:cBhvr>
                                        <p:cTn id="22" dur="500"/>
                                        <p:tgtEl>
                                          <p:spTgt spid="4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973"/>
        <p:cNvGrpSpPr/>
        <p:nvPr/>
      </p:nvGrpSpPr>
      <p:grpSpPr>
        <a:xfrm>
          <a:off x="0" y="0"/>
          <a:ext cx="0" cy="0"/>
          <a:chOff x="0" y="0"/>
          <a:chExt cx="0" cy="0"/>
        </a:xfrm>
      </p:grpSpPr>
      <p:sp>
        <p:nvSpPr>
          <p:cNvPr id="4974" name="Google Shape;4974;p82"/>
          <p:cNvSpPr txBox="1">
            <a:spLocks noGrp="1"/>
          </p:cNvSpPr>
          <p:nvPr>
            <p:ph type="title"/>
          </p:nvPr>
        </p:nvSpPr>
        <p:spPr>
          <a:xfrm>
            <a:off x="794655" y="408214"/>
            <a:ext cx="6222596" cy="133090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A3"/>
              </a:buClr>
              <a:buSzPts val="4800"/>
              <a:buFont typeface="Calibri"/>
              <a:buNone/>
            </a:pPr>
            <a:r>
              <a:rPr lang="en-US" sz="4800"/>
              <a:t>Selective repeat: </a:t>
            </a:r>
            <a:br>
              <a:rPr lang="en-US" sz="4800"/>
            </a:br>
            <a:r>
              <a:rPr lang="en-US" sz="4800"/>
              <a:t>a dilemma!</a:t>
            </a:r>
            <a:endParaRPr/>
          </a:p>
        </p:txBody>
      </p:sp>
      <p:sp>
        <p:nvSpPr>
          <p:cNvPr id="4975" name="Google Shape;4975;p82"/>
          <p:cNvSpPr/>
          <p:nvPr/>
        </p:nvSpPr>
        <p:spPr>
          <a:xfrm>
            <a:off x="1004797" y="3949577"/>
            <a:ext cx="5038193" cy="23580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rgbClr val="000099"/>
              </a:buClr>
              <a:buSzPts val="1560"/>
              <a:buFont typeface="Noto Sans Symbols"/>
              <a:buNone/>
            </a:pPr>
            <a:endParaRPr sz="2400" b="0" i="0" u="none" strike="noStrike" cap="none">
              <a:solidFill>
                <a:srgbClr val="000000"/>
              </a:solidFill>
              <a:latin typeface="Calibri"/>
              <a:ea typeface="Calibri"/>
              <a:cs typeface="Calibri"/>
              <a:sym typeface="Calibri"/>
            </a:endParaRPr>
          </a:p>
          <a:p>
            <a:pPr marL="342900" marR="0" lvl="0" indent="-342900" algn="l" rtl="0">
              <a:lnSpc>
                <a:spcPct val="80000"/>
              </a:lnSpc>
              <a:spcBef>
                <a:spcPts val="560"/>
              </a:spcBef>
              <a:spcAft>
                <a:spcPts val="0"/>
              </a:spcAft>
              <a:buClr>
                <a:srgbClr val="000099"/>
              </a:buClr>
              <a:buSzPts val="1820"/>
              <a:buFont typeface="Calibri"/>
              <a:buNone/>
            </a:pPr>
            <a:r>
              <a:rPr lang="en-US" sz="2800" b="0" i="0" u="none" strike="noStrike" cap="none">
                <a:solidFill>
                  <a:srgbClr val="CC0000"/>
                </a:solidFill>
                <a:latin typeface="Calibri"/>
                <a:ea typeface="Calibri"/>
                <a:cs typeface="Calibri"/>
                <a:sym typeface="Calibri"/>
              </a:rPr>
              <a:t>Q:</a:t>
            </a:r>
            <a:r>
              <a:rPr lang="en-US" sz="2800" b="0" i="0" u="none" strike="noStrike" cap="none">
                <a:solidFill>
                  <a:srgbClr val="000000"/>
                </a:solidFill>
                <a:latin typeface="Calibri"/>
                <a:ea typeface="Calibri"/>
                <a:cs typeface="Calibri"/>
                <a:sym typeface="Calibri"/>
              </a:rPr>
              <a:t> what relationship is needed between sequence # size and window size to avoid problem in scenario (b)?</a:t>
            </a:r>
            <a:endParaRPr/>
          </a:p>
        </p:txBody>
      </p:sp>
      <p:grpSp>
        <p:nvGrpSpPr>
          <p:cNvPr id="4976" name="Google Shape;4976;p82"/>
          <p:cNvGrpSpPr/>
          <p:nvPr/>
        </p:nvGrpSpPr>
        <p:grpSpPr>
          <a:xfrm>
            <a:off x="6931293" y="4061030"/>
            <a:ext cx="4257675" cy="2225676"/>
            <a:chOff x="6909757" y="4181931"/>
            <a:chExt cx="4257675" cy="2225676"/>
          </a:xfrm>
        </p:grpSpPr>
        <p:grpSp>
          <p:nvGrpSpPr>
            <p:cNvPr id="4977" name="Google Shape;4977;p82"/>
            <p:cNvGrpSpPr/>
            <p:nvPr/>
          </p:nvGrpSpPr>
          <p:grpSpPr>
            <a:xfrm>
              <a:off x="6909757" y="4258131"/>
              <a:ext cx="1030288" cy="274638"/>
              <a:chOff x="1895" y="3931"/>
              <a:chExt cx="649" cy="173"/>
            </a:xfrm>
          </p:grpSpPr>
          <p:sp>
            <p:nvSpPr>
              <p:cNvPr id="4978" name="Google Shape;4978;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79" name="Google Shape;4979;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grpSp>
          <p:nvGrpSpPr>
            <p:cNvPr id="4980" name="Google Shape;4980;p82"/>
            <p:cNvGrpSpPr/>
            <p:nvPr/>
          </p:nvGrpSpPr>
          <p:grpSpPr>
            <a:xfrm>
              <a:off x="6928807" y="4532769"/>
              <a:ext cx="1030288" cy="274638"/>
              <a:chOff x="1895" y="3931"/>
              <a:chExt cx="649" cy="173"/>
            </a:xfrm>
          </p:grpSpPr>
          <p:sp>
            <p:nvSpPr>
              <p:cNvPr id="4981" name="Google Shape;4981;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82" name="Google Shape;4982;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grpSp>
          <p:nvGrpSpPr>
            <p:cNvPr id="4983" name="Google Shape;4983;p82"/>
            <p:cNvGrpSpPr/>
            <p:nvPr/>
          </p:nvGrpSpPr>
          <p:grpSpPr>
            <a:xfrm>
              <a:off x="6936745" y="4796294"/>
              <a:ext cx="1030288" cy="274638"/>
              <a:chOff x="1895" y="3931"/>
              <a:chExt cx="649" cy="173"/>
            </a:xfrm>
          </p:grpSpPr>
          <p:sp>
            <p:nvSpPr>
              <p:cNvPr id="4984" name="Google Shape;4984;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85" name="Google Shape;4985;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cxnSp>
          <p:nvCxnSpPr>
            <p:cNvPr id="4986" name="Google Shape;4986;p82"/>
            <p:cNvCxnSpPr/>
            <p:nvPr/>
          </p:nvCxnSpPr>
          <p:spPr>
            <a:xfrm>
              <a:off x="7927345" y="4396244"/>
              <a:ext cx="1827213" cy="238125"/>
            </a:xfrm>
            <a:prstGeom prst="straightConnector1">
              <a:avLst/>
            </a:prstGeom>
            <a:noFill/>
            <a:ln w="19050" cap="flat" cmpd="sng">
              <a:solidFill>
                <a:srgbClr val="000099"/>
              </a:solidFill>
              <a:prstDash val="solid"/>
              <a:round/>
              <a:headEnd type="none" w="med" len="med"/>
              <a:tailEnd type="triangle" w="med" len="med"/>
            </a:ln>
          </p:spPr>
        </p:cxnSp>
        <p:cxnSp>
          <p:nvCxnSpPr>
            <p:cNvPr id="4987" name="Google Shape;4987;p82"/>
            <p:cNvCxnSpPr/>
            <p:nvPr/>
          </p:nvCxnSpPr>
          <p:spPr>
            <a:xfrm>
              <a:off x="7957507" y="4681994"/>
              <a:ext cx="1808163" cy="228600"/>
            </a:xfrm>
            <a:prstGeom prst="straightConnector1">
              <a:avLst/>
            </a:prstGeom>
            <a:noFill/>
            <a:ln w="19050" cap="flat" cmpd="sng">
              <a:solidFill>
                <a:srgbClr val="000099"/>
              </a:solidFill>
              <a:prstDash val="solid"/>
              <a:round/>
              <a:headEnd type="none" w="med" len="med"/>
              <a:tailEnd type="triangle" w="med" len="med"/>
            </a:ln>
          </p:spPr>
        </p:cxnSp>
        <p:cxnSp>
          <p:nvCxnSpPr>
            <p:cNvPr id="4988" name="Google Shape;4988;p82"/>
            <p:cNvCxnSpPr/>
            <p:nvPr/>
          </p:nvCxnSpPr>
          <p:spPr>
            <a:xfrm>
              <a:off x="7987670" y="4967744"/>
              <a:ext cx="1784350" cy="209550"/>
            </a:xfrm>
            <a:prstGeom prst="straightConnector1">
              <a:avLst/>
            </a:prstGeom>
            <a:noFill/>
            <a:ln w="19050" cap="flat" cmpd="sng">
              <a:solidFill>
                <a:srgbClr val="000099"/>
              </a:solidFill>
              <a:prstDash val="solid"/>
              <a:round/>
              <a:headEnd type="none" w="med" len="med"/>
              <a:tailEnd type="triangle" w="med" len="med"/>
            </a:ln>
          </p:spPr>
        </p:cxnSp>
        <p:sp>
          <p:nvSpPr>
            <p:cNvPr id="4989" name="Google Shape;4989;p82"/>
            <p:cNvSpPr txBox="1"/>
            <p:nvPr/>
          </p:nvSpPr>
          <p:spPr>
            <a:xfrm>
              <a:off x="8040057" y="418193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pkt0</a:t>
              </a:r>
              <a:endParaRPr/>
            </a:p>
          </p:txBody>
        </p:sp>
        <p:sp>
          <p:nvSpPr>
            <p:cNvPr id="4990" name="Google Shape;4990;p82"/>
            <p:cNvSpPr txBox="1"/>
            <p:nvPr/>
          </p:nvSpPr>
          <p:spPr>
            <a:xfrm>
              <a:off x="8036882" y="446768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pkt1</a:t>
              </a:r>
              <a:endParaRPr/>
            </a:p>
          </p:txBody>
        </p:sp>
        <p:sp>
          <p:nvSpPr>
            <p:cNvPr id="4991" name="Google Shape;4991;p82"/>
            <p:cNvSpPr txBox="1"/>
            <p:nvPr/>
          </p:nvSpPr>
          <p:spPr>
            <a:xfrm>
              <a:off x="8033707" y="475343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pkt2</a:t>
              </a:r>
              <a:endParaRPr/>
            </a:p>
          </p:txBody>
        </p:sp>
        <p:grpSp>
          <p:nvGrpSpPr>
            <p:cNvPr id="4992" name="Google Shape;4992;p82"/>
            <p:cNvGrpSpPr/>
            <p:nvPr/>
          </p:nvGrpSpPr>
          <p:grpSpPr>
            <a:xfrm>
              <a:off x="6939920" y="5828170"/>
              <a:ext cx="1030288" cy="274638"/>
              <a:chOff x="1895" y="3931"/>
              <a:chExt cx="649" cy="173"/>
            </a:xfrm>
          </p:grpSpPr>
          <p:sp>
            <p:nvSpPr>
              <p:cNvPr id="4993" name="Google Shape;4993;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94" name="Google Shape;4994;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cxnSp>
          <p:nvCxnSpPr>
            <p:cNvPr id="4995" name="Google Shape;4995;p82"/>
            <p:cNvCxnSpPr/>
            <p:nvPr/>
          </p:nvCxnSpPr>
          <p:spPr>
            <a:xfrm>
              <a:off x="7990845" y="5961520"/>
              <a:ext cx="1784350" cy="223838"/>
            </a:xfrm>
            <a:prstGeom prst="straightConnector1">
              <a:avLst/>
            </a:prstGeom>
            <a:noFill/>
            <a:ln w="19050" cap="flat" cmpd="sng">
              <a:solidFill>
                <a:srgbClr val="000099"/>
              </a:solidFill>
              <a:prstDash val="solid"/>
              <a:round/>
              <a:headEnd type="none" w="med" len="med"/>
              <a:tailEnd type="triangle" w="med" len="med"/>
            </a:ln>
          </p:spPr>
        </p:cxnSp>
        <p:sp>
          <p:nvSpPr>
            <p:cNvPr id="4996" name="Google Shape;4996;p82"/>
            <p:cNvSpPr txBox="1"/>
            <p:nvPr/>
          </p:nvSpPr>
          <p:spPr>
            <a:xfrm>
              <a:off x="8074982" y="5747207"/>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pkt0</a:t>
              </a:r>
              <a:endParaRPr/>
            </a:p>
          </p:txBody>
        </p:sp>
        <p:sp>
          <p:nvSpPr>
            <p:cNvPr id="4997" name="Google Shape;4997;p82"/>
            <p:cNvSpPr txBox="1"/>
            <p:nvPr/>
          </p:nvSpPr>
          <p:spPr>
            <a:xfrm>
              <a:off x="6924045" y="5429707"/>
              <a:ext cx="1382713" cy="47625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timeout</a:t>
              </a:r>
              <a:endParaRPr/>
            </a:p>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retransmit pkt0</a:t>
              </a:r>
              <a:endParaRPr/>
            </a:p>
          </p:txBody>
        </p:sp>
        <p:sp>
          <p:nvSpPr>
            <p:cNvPr id="4998" name="Google Shape;4998;p82"/>
            <p:cNvSpPr/>
            <p:nvPr/>
          </p:nvSpPr>
          <p:spPr>
            <a:xfrm>
              <a:off x="9959345" y="4559756"/>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4999" name="Google Shape;4999;p82"/>
            <p:cNvSpPr txBox="1"/>
            <p:nvPr/>
          </p:nvSpPr>
          <p:spPr>
            <a:xfrm>
              <a:off x="9770432" y="4510544"/>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a:t>
              </a:r>
              <a:r>
                <a:rPr lang="en-US" sz="1200" b="0" i="0" u="none" strike="noStrike" cap="none">
                  <a:solidFill>
                    <a:srgbClr val="FFFFFF"/>
                  </a:solidFill>
                  <a:latin typeface="Arial"/>
                  <a:ea typeface="Arial"/>
                  <a:cs typeface="Arial"/>
                  <a:sym typeface="Arial"/>
                </a:rPr>
                <a:t> 1 2 3</a:t>
              </a:r>
              <a:r>
                <a:rPr lang="en-US" sz="1200" b="0" i="0" u="none" strike="noStrike" cap="none">
                  <a:solidFill>
                    <a:srgbClr val="000000"/>
                  </a:solidFill>
                  <a:latin typeface="Arial"/>
                  <a:ea typeface="Arial"/>
                  <a:cs typeface="Arial"/>
                  <a:sym typeface="Arial"/>
                </a:rPr>
                <a:t> 0 1 2</a:t>
              </a:r>
              <a:endParaRPr/>
            </a:p>
          </p:txBody>
        </p:sp>
        <p:sp>
          <p:nvSpPr>
            <p:cNvPr id="5000" name="Google Shape;5000;p82"/>
            <p:cNvSpPr/>
            <p:nvPr/>
          </p:nvSpPr>
          <p:spPr>
            <a:xfrm>
              <a:off x="10079995" y="4831219"/>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5001" name="Google Shape;5001;p82"/>
            <p:cNvSpPr txBox="1"/>
            <p:nvPr/>
          </p:nvSpPr>
          <p:spPr>
            <a:xfrm>
              <a:off x="9767257" y="4785181"/>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0 1</a:t>
              </a:r>
              <a:r>
                <a:rPr lang="en-US" sz="1200" b="0" i="0" u="none" strike="noStrike" cap="none">
                  <a:solidFill>
                    <a:srgbClr val="FFFFFF"/>
                  </a:solidFill>
                  <a:latin typeface="Arial"/>
                  <a:ea typeface="Arial"/>
                  <a:cs typeface="Arial"/>
                  <a:sym typeface="Arial"/>
                </a:rPr>
                <a:t> 2 3 0</a:t>
              </a:r>
              <a:r>
                <a:rPr lang="en-US" sz="1200" b="0" i="0" u="none" strike="noStrike" cap="none">
                  <a:solidFill>
                    <a:srgbClr val="000000"/>
                  </a:solidFill>
                  <a:latin typeface="Arial"/>
                  <a:ea typeface="Arial"/>
                  <a:cs typeface="Arial"/>
                  <a:sym typeface="Arial"/>
                </a:rPr>
                <a:t> 1 2</a:t>
              </a:r>
              <a:endParaRPr/>
            </a:p>
          </p:txBody>
        </p:sp>
        <p:sp>
          <p:nvSpPr>
            <p:cNvPr id="5002" name="Google Shape;5002;p82"/>
            <p:cNvSpPr/>
            <p:nvPr/>
          </p:nvSpPr>
          <p:spPr>
            <a:xfrm>
              <a:off x="10210170" y="5094744"/>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5003" name="Google Shape;5003;p82"/>
            <p:cNvSpPr txBox="1"/>
            <p:nvPr/>
          </p:nvSpPr>
          <p:spPr>
            <a:xfrm>
              <a:off x="9770432" y="5048707"/>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0 1 2 </a:t>
              </a:r>
              <a:r>
                <a:rPr lang="en-US" sz="1200" b="0" i="0" u="none" strike="noStrike" cap="none">
                  <a:solidFill>
                    <a:srgbClr val="FFFFFF"/>
                  </a:solidFill>
                  <a:latin typeface="Arial"/>
                  <a:ea typeface="Arial"/>
                  <a:cs typeface="Arial"/>
                  <a:sym typeface="Arial"/>
                </a:rPr>
                <a:t>3 0 1</a:t>
              </a:r>
              <a:r>
                <a:rPr lang="en-US" sz="1200" b="0" i="0" u="none" strike="noStrike" cap="none">
                  <a:solidFill>
                    <a:srgbClr val="000000"/>
                  </a:solidFill>
                  <a:latin typeface="Arial"/>
                  <a:ea typeface="Arial"/>
                  <a:cs typeface="Arial"/>
                  <a:sym typeface="Arial"/>
                </a:rPr>
                <a:t> 2</a:t>
              </a:r>
              <a:endParaRPr/>
            </a:p>
          </p:txBody>
        </p:sp>
        <p:cxnSp>
          <p:nvCxnSpPr>
            <p:cNvPr id="5004" name="Google Shape;5004;p82"/>
            <p:cNvCxnSpPr/>
            <p:nvPr/>
          </p:nvCxnSpPr>
          <p:spPr>
            <a:xfrm flipH="1">
              <a:off x="9122732" y="4642306"/>
              <a:ext cx="577850" cy="257175"/>
            </a:xfrm>
            <a:prstGeom prst="straightConnector1">
              <a:avLst/>
            </a:prstGeom>
            <a:noFill/>
            <a:ln w="19050" cap="flat" cmpd="sng">
              <a:solidFill>
                <a:srgbClr val="008000"/>
              </a:solidFill>
              <a:prstDash val="solid"/>
              <a:round/>
              <a:headEnd type="none" w="med" len="med"/>
              <a:tailEnd type="triangle" w="med" len="med"/>
            </a:ln>
          </p:spPr>
        </p:cxnSp>
        <p:cxnSp>
          <p:nvCxnSpPr>
            <p:cNvPr id="5005" name="Google Shape;5005;p82"/>
            <p:cNvCxnSpPr/>
            <p:nvPr/>
          </p:nvCxnSpPr>
          <p:spPr>
            <a:xfrm flipH="1">
              <a:off x="9122732" y="4905831"/>
              <a:ext cx="608013" cy="225425"/>
            </a:xfrm>
            <a:prstGeom prst="straightConnector1">
              <a:avLst/>
            </a:prstGeom>
            <a:noFill/>
            <a:ln w="19050" cap="flat" cmpd="sng">
              <a:solidFill>
                <a:srgbClr val="008000"/>
              </a:solidFill>
              <a:prstDash val="solid"/>
              <a:round/>
              <a:headEnd type="none" w="med" len="med"/>
              <a:tailEnd type="triangle" w="med" len="med"/>
            </a:ln>
          </p:spPr>
        </p:cxnSp>
        <p:cxnSp>
          <p:nvCxnSpPr>
            <p:cNvPr id="5006" name="Google Shape;5006;p82"/>
            <p:cNvCxnSpPr/>
            <p:nvPr/>
          </p:nvCxnSpPr>
          <p:spPr>
            <a:xfrm flipH="1">
              <a:off x="9129082" y="5169357"/>
              <a:ext cx="631825" cy="212725"/>
            </a:xfrm>
            <a:prstGeom prst="straightConnector1">
              <a:avLst/>
            </a:prstGeom>
            <a:noFill/>
            <a:ln w="19050" cap="flat" cmpd="sng">
              <a:solidFill>
                <a:srgbClr val="008000"/>
              </a:solidFill>
              <a:prstDash val="solid"/>
              <a:round/>
              <a:headEnd type="none" w="med" len="med"/>
              <a:tailEnd type="triangle" w="med" len="med"/>
            </a:ln>
          </p:spPr>
        </p:cxnSp>
        <p:sp>
          <p:nvSpPr>
            <p:cNvPr id="5007" name="Google Shape;5007;p82"/>
            <p:cNvSpPr txBox="1"/>
            <p:nvPr/>
          </p:nvSpPr>
          <p:spPr>
            <a:xfrm>
              <a:off x="8913182" y="4759781"/>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a:buNone/>
              </a:pPr>
              <a:r>
                <a:rPr lang="en-US" sz="1600" b="1" i="0" u="none" strike="noStrike" cap="none">
                  <a:solidFill>
                    <a:srgbClr val="FF0000"/>
                  </a:solidFill>
                  <a:latin typeface="Tahoma"/>
                  <a:ea typeface="Tahoma"/>
                  <a:cs typeface="Tahoma"/>
                  <a:sym typeface="Tahoma"/>
                </a:rPr>
                <a:t>X</a:t>
              </a:r>
              <a:endParaRPr/>
            </a:p>
          </p:txBody>
        </p:sp>
        <p:sp>
          <p:nvSpPr>
            <p:cNvPr id="5008" name="Google Shape;5008;p82"/>
            <p:cNvSpPr txBox="1"/>
            <p:nvPr/>
          </p:nvSpPr>
          <p:spPr>
            <a:xfrm>
              <a:off x="8921120" y="5002669"/>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a:buNone/>
              </a:pPr>
              <a:r>
                <a:rPr lang="en-US" sz="1600" b="1" i="0" u="none" strike="noStrike" cap="none">
                  <a:solidFill>
                    <a:srgbClr val="FF0000"/>
                  </a:solidFill>
                  <a:latin typeface="Tahoma"/>
                  <a:ea typeface="Tahoma"/>
                  <a:cs typeface="Tahoma"/>
                  <a:sym typeface="Tahoma"/>
                </a:rPr>
                <a:t>X</a:t>
              </a:r>
              <a:endParaRPr/>
            </a:p>
          </p:txBody>
        </p:sp>
        <p:sp>
          <p:nvSpPr>
            <p:cNvPr id="5009" name="Google Shape;5009;p82"/>
            <p:cNvSpPr txBox="1"/>
            <p:nvPr/>
          </p:nvSpPr>
          <p:spPr>
            <a:xfrm>
              <a:off x="8927470" y="5240794"/>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a:buNone/>
              </a:pPr>
              <a:r>
                <a:rPr lang="en-US" sz="1600" b="1" i="0" u="none" strike="noStrike" cap="none">
                  <a:solidFill>
                    <a:srgbClr val="FF0000"/>
                  </a:solidFill>
                  <a:latin typeface="Tahoma"/>
                  <a:ea typeface="Tahoma"/>
                  <a:cs typeface="Tahoma"/>
                  <a:sym typeface="Tahoma"/>
                </a:rPr>
                <a:t>X</a:t>
              </a:r>
              <a:endParaRPr/>
            </a:p>
          </p:txBody>
        </p:sp>
        <p:sp>
          <p:nvSpPr>
            <p:cNvPr id="5010" name="Google Shape;5010;p82"/>
            <p:cNvSpPr txBox="1"/>
            <p:nvPr/>
          </p:nvSpPr>
          <p:spPr>
            <a:xfrm>
              <a:off x="9719632" y="5950407"/>
              <a:ext cx="1447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200"/>
                <a:buFont typeface="Tahoma"/>
                <a:buNone/>
              </a:pPr>
              <a:r>
                <a:rPr lang="en-US" sz="1200" b="0" i="1" u="none" strike="noStrike" cap="none">
                  <a:solidFill>
                    <a:srgbClr val="CC0000"/>
                  </a:solidFill>
                  <a:latin typeface="Tahoma"/>
                  <a:ea typeface="Tahoma"/>
                  <a:cs typeface="Tahoma"/>
                  <a:sym typeface="Tahoma"/>
                </a:rPr>
                <a:t>will accept packet</a:t>
              </a:r>
              <a:endParaRPr/>
            </a:p>
            <a:p>
              <a:pPr marL="0" marR="0" lvl="0" indent="0" algn="l" rtl="0">
                <a:lnSpc>
                  <a:spcPct val="100000"/>
                </a:lnSpc>
                <a:spcBef>
                  <a:spcPts val="0"/>
                </a:spcBef>
                <a:spcAft>
                  <a:spcPts val="0"/>
                </a:spcAft>
                <a:buClr>
                  <a:srgbClr val="CC0000"/>
                </a:buClr>
                <a:buSzPts val="1200"/>
                <a:buFont typeface="Tahoma"/>
                <a:buNone/>
              </a:pPr>
              <a:r>
                <a:rPr lang="en-US" sz="1200" b="0" i="1" u="none" strike="noStrike" cap="none">
                  <a:solidFill>
                    <a:srgbClr val="CC0000"/>
                  </a:solidFill>
                  <a:latin typeface="Tahoma"/>
                  <a:ea typeface="Tahoma"/>
                  <a:cs typeface="Tahoma"/>
                  <a:sym typeface="Tahoma"/>
                </a:rPr>
                <a:t>with seq number 0</a:t>
              </a:r>
              <a:endParaRPr/>
            </a:p>
          </p:txBody>
        </p:sp>
        <p:cxnSp>
          <p:nvCxnSpPr>
            <p:cNvPr id="5011" name="Google Shape;5011;p82"/>
            <p:cNvCxnSpPr/>
            <p:nvPr/>
          </p:nvCxnSpPr>
          <p:spPr>
            <a:xfrm rot="10800000">
              <a:off x="10424482" y="5345569"/>
              <a:ext cx="0" cy="635000"/>
            </a:xfrm>
            <a:prstGeom prst="straightConnector1">
              <a:avLst/>
            </a:prstGeom>
            <a:noFill/>
            <a:ln w="9525" cap="flat" cmpd="sng">
              <a:solidFill>
                <a:srgbClr val="CC0000"/>
              </a:solidFill>
              <a:prstDash val="solid"/>
              <a:round/>
              <a:headEnd type="none" w="med" len="med"/>
              <a:tailEnd type="triangle" w="med" len="med"/>
            </a:ln>
          </p:spPr>
        </p:cxnSp>
      </p:grpSp>
      <p:sp>
        <p:nvSpPr>
          <p:cNvPr id="5012" name="Google Shape;5012;p82"/>
          <p:cNvSpPr txBox="1"/>
          <p:nvPr/>
        </p:nvSpPr>
        <p:spPr>
          <a:xfrm>
            <a:off x="6903407" y="6111434"/>
            <a:ext cx="1220788"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000"/>
              <a:buFont typeface="Tahoma"/>
              <a:buNone/>
            </a:pPr>
            <a:r>
              <a:rPr lang="en-US" sz="2000" b="0" i="0" u="none" strike="noStrike" cap="none">
                <a:solidFill>
                  <a:srgbClr val="C00000"/>
                </a:solidFill>
                <a:latin typeface="Tahoma"/>
                <a:ea typeface="Tahoma"/>
                <a:cs typeface="Tahoma"/>
                <a:sym typeface="Tahoma"/>
              </a:rPr>
              <a:t>(b) oops!</a:t>
            </a:r>
            <a:endParaRPr/>
          </a:p>
        </p:txBody>
      </p:sp>
      <p:grpSp>
        <p:nvGrpSpPr>
          <p:cNvPr id="5013" name="Google Shape;5013;p82"/>
          <p:cNvGrpSpPr/>
          <p:nvPr/>
        </p:nvGrpSpPr>
        <p:grpSpPr>
          <a:xfrm>
            <a:off x="6785932" y="351292"/>
            <a:ext cx="4410075" cy="2644775"/>
            <a:chOff x="6785932" y="351292"/>
            <a:chExt cx="4410075" cy="2644775"/>
          </a:xfrm>
        </p:grpSpPr>
        <p:sp>
          <p:nvSpPr>
            <p:cNvPr id="5014" name="Google Shape;5014;p82"/>
            <p:cNvSpPr txBox="1"/>
            <p:nvPr/>
          </p:nvSpPr>
          <p:spPr>
            <a:xfrm>
              <a:off x="9546595" y="351292"/>
              <a:ext cx="1458912"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receiver window</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(after receipt)</a:t>
              </a:r>
              <a:endParaRPr/>
            </a:p>
          </p:txBody>
        </p:sp>
        <p:sp>
          <p:nvSpPr>
            <p:cNvPr id="5015" name="Google Shape;5015;p82"/>
            <p:cNvSpPr txBox="1"/>
            <p:nvPr/>
          </p:nvSpPr>
          <p:spPr>
            <a:xfrm>
              <a:off x="6785932" y="354467"/>
              <a:ext cx="1365250"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sender window</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(after receipt)</a:t>
              </a:r>
              <a:endParaRPr/>
            </a:p>
          </p:txBody>
        </p:sp>
        <p:cxnSp>
          <p:nvCxnSpPr>
            <p:cNvPr id="5016" name="Google Shape;5016;p82"/>
            <p:cNvCxnSpPr/>
            <p:nvPr/>
          </p:nvCxnSpPr>
          <p:spPr>
            <a:xfrm>
              <a:off x="6871657" y="845004"/>
              <a:ext cx="1109663" cy="0"/>
            </a:xfrm>
            <a:prstGeom prst="straightConnector1">
              <a:avLst/>
            </a:prstGeom>
            <a:noFill/>
            <a:ln w="19050" cap="flat" cmpd="sng">
              <a:solidFill>
                <a:srgbClr val="000099"/>
              </a:solidFill>
              <a:prstDash val="solid"/>
              <a:round/>
              <a:headEnd type="none" w="med" len="med"/>
              <a:tailEnd type="none" w="med" len="med"/>
            </a:ln>
          </p:spPr>
        </p:cxnSp>
        <p:cxnSp>
          <p:nvCxnSpPr>
            <p:cNvPr id="5017" name="Google Shape;5017;p82"/>
            <p:cNvCxnSpPr/>
            <p:nvPr/>
          </p:nvCxnSpPr>
          <p:spPr>
            <a:xfrm>
              <a:off x="9652957" y="845004"/>
              <a:ext cx="1109663" cy="0"/>
            </a:xfrm>
            <a:prstGeom prst="straightConnector1">
              <a:avLst/>
            </a:prstGeom>
            <a:noFill/>
            <a:ln w="19050" cap="flat" cmpd="sng">
              <a:solidFill>
                <a:srgbClr val="008000"/>
              </a:solidFill>
              <a:prstDash val="solid"/>
              <a:round/>
              <a:headEnd type="none" w="med" len="med"/>
              <a:tailEnd type="none" w="med" len="med"/>
            </a:ln>
          </p:spPr>
        </p:cxnSp>
        <p:grpSp>
          <p:nvGrpSpPr>
            <p:cNvPr id="5018" name="Google Shape;5018;p82"/>
            <p:cNvGrpSpPr/>
            <p:nvPr/>
          </p:nvGrpSpPr>
          <p:grpSpPr>
            <a:xfrm>
              <a:off x="6927220" y="1057729"/>
              <a:ext cx="1030287" cy="274638"/>
              <a:chOff x="1895" y="3931"/>
              <a:chExt cx="649" cy="173"/>
            </a:xfrm>
          </p:grpSpPr>
          <p:sp>
            <p:nvSpPr>
              <p:cNvPr id="5019" name="Google Shape;5019;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5020" name="Google Shape;5020;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grpSp>
          <p:nvGrpSpPr>
            <p:cNvPr id="5021" name="Google Shape;5021;p82"/>
            <p:cNvGrpSpPr/>
            <p:nvPr/>
          </p:nvGrpSpPr>
          <p:grpSpPr>
            <a:xfrm>
              <a:off x="6946270" y="1332367"/>
              <a:ext cx="1030287" cy="274638"/>
              <a:chOff x="1895" y="3931"/>
              <a:chExt cx="649" cy="173"/>
            </a:xfrm>
          </p:grpSpPr>
          <p:sp>
            <p:nvSpPr>
              <p:cNvPr id="5022" name="Google Shape;5022;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5023" name="Google Shape;5023;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grpSp>
          <p:nvGrpSpPr>
            <p:cNvPr id="5024" name="Google Shape;5024;p82"/>
            <p:cNvGrpSpPr/>
            <p:nvPr/>
          </p:nvGrpSpPr>
          <p:grpSpPr>
            <a:xfrm>
              <a:off x="6954207" y="1595892"/>
              <a:ext cx="1030287" cy="274638"/>
              <a:chOff x="1895" y="3931"/>
              <a:chExt cx="649" cy="173"/>
            </a:xfrm>
          </p:grpSpPr>
          <p:sp>
            <p:nvSpPr>
              <p:cNvPr id="5025" name="Google Shape;5025;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5026" name="Google Shape;5026;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0 1 2</a:t>
                </a:r>
                <a:r>
                  <a:rPr lang="en-US" sz="1200" b="0" i="0" u="none" strike="noStrike" cap="none">
                    <a:solidFill>
                      <a:srgbClr val="000000"/>
                    </a:solidFill>
                    <a:latin typeface="Arial"/>
                    <a:ea typeface="Arial"/>
                    <a:cs typeface="Arial"/>
                    <a:sym typeface="Arial"/>
                  </a:rPr>
                  <a:t> 3 0 1 2</a:t>
                </a:r>
                <a:endParaRPr/>
              </a:p>
            </p:txBody>
          </p:sp>
        </p:grpSp>
        <p:cxnSp>
          <p:nvCxnSpPr>
            <p:cNvPr id="5027" name="Google Shape;5027;p82"/>
            <p:cNvCxnSpPr/>
            <p:nvPr/>
          </p:nvCxnSpPr>
          <p:spPr>
            <a:xfrm>
              <a:off x="7944807" y="1195842"/>
              <a:ext cx="1827212" cy="238125"/>
            </a:xfrm>
            <a:prstGeom prst="straightConnector1">
              <a:avLst/>
            </a:prstGeom>
            <a:noFill/>
            <a:ln w="19050" cap="flat" cmpd="sng">
              <a:solidFill>
                <a:srgbClr val="000099"/>
              </a:solidFill>
              <a:prstDash val="solid"/>
              <a:round/>
              <a:headEnd type="none" w="med" len="med"/>
              <a:tailEnd type="triangle" w="med" len="med"/>
            </a:ln>
          </p:spPr>
        </p:cxnSp>
        <p:cxnSp>
          <p:nvCxnSpPr>
            <p:cNvPr id="5028" name="Google Shape;5028;p82"/>
            <p:cNvCxnSpPr/>
            <p:nvPr/>
          </p:nvCxnSpPr>
          <p:spPr>
            <a:xfrm>
              <a:off x="7974970" y="1481592"/>
              <a:ext cx="1808162" cy="228600"/>
            </a:xfrm>
            <a:prstGeom prst="straightConnector1">
              <a:avLst/>
            </a:prstGeom>
            <a:noFill/>
            <a:ln w="19050" cap="flat" cmpd="sng">
              <a:solidFill>
                <a:srgbClr val="000099"/>
              </a:solidFill>
              <a:prstDash val="solid"/>
              <a:round/>
              <a:headEnd type="none" w="med" len="med"/>
              <a:tailEnd type="triangle" w="med" len="med"/>
            </a:ln>
          </p:spPr>
        </p:cxnSp>
        <p:cxnSp>
          <p:nvCxnSpPr>
            <p:cNvPr id="5029" name="Google Shape;5029;p82"/>
            <p:cNvCxnSpPr/>
            <p:nvPr/>
          </p:nvCxnSpPr>
          <p:spPr>
            <a:xfrm>
              <a:off x="8005132" y="1767342"/>
              <a:ext cx="1784350" cy="209550"/>
            </a:xfrm>
            <a:prstGeom prst="straightConnector1">
              <a:avLst/>
            </a:prstGeom>
            <a:noFill/>
            <a:ln w="19050" cap="flat" cmpd="sng">
              <a:solidFill>
                <a:srgbClr val="000099"/>
              </a:solidFill>
              <a:prstDash val="solid"/>
              <a:round/>
              <a:headEnd type="none" w="med" len="med"/>
              <a:tailEnd type="triangle" w="med" len="med"/>
            </a:ln>
          </p:spPr>
        </p:cxnSp>
        <p:sp>
          <p:nvSpPr>
            <p:cNvPr id="5030" name="Google Shape;5030;p82"/>
            <p:cNvSpPr txBox="1"/>
            <p:nvPr/>
          </p:nvSpPr>
          <p:spPr>
            <a:xfrm>
              <a:off x="7990845" y="98152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pkt0</a:t>
              </a:r>
              <a:endParaRPr/>
            </a:p>
          </p:txBody>
        </p:sp>
        <p:sp>
          <p:nvSpPr>
            <p:cNvPr id="5031" name="Google Shape;5031;p82"/>
            <p:cNvSpPr txBox="1"/>
            <p:nvPr/>
          </p:nvSpPr>
          <p:spPr>
            <a:xfrm>
              <a:off x="8054345" y="126727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pkt1</a:t>
              </a:r>
              <a:endParaRPr/>
            </a:p>
          </p:txBody>
        </p:sp>
        <p:sp>
          <p:nvSpPr>
            <p:cNvPr id="5032" name="Google Shape;5032;p82"/>
            <p:cNvSpPr txBox="1"/>
            <p:nvPr/>
          </p:nvSpPr>
          <p:spPr>
            <a:xfrm>
              <a:off x="8051170" y="155302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pkt2</a:t>
              </a:r>
              <a:endParaRPr/>
            </a:p>
          </p:txBody>
        </p:sp>
        <p:sp>
          <p:nvSpPr>
            <p:cNvPr id="5033" name="Google Shape;5033;p82"/>
            <p:cNvSpPr/>
            <p:nvPr/>
          </p:nvSpPr>
          <p:spPr>
            <a:xfrm>
              <a:off x="7270120" y="2369004"/>
              <a:ext cx="401637" cy="188913"/>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5034" name="Google Shape;5034;p82"/>
            <p:cNvSpPr txBox="1"/>
            <p:nvPr/>
          </p:nvSpPr>
          <p:spPr>
            <a:xfrm>
              <a:off x="6957382" y="2322967"/>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0 1</a:t>
              </a:r>
              <a:r>
                <a:rPr lang="en-US" sz="1200" b="0" i="0" u="none" strike="noStrike" cap="none">
                  <a:solidFill>
                    <a:srgbClr val="FFFFFF"/>
                  </a:solidFill>
                  <a:latin typeface="Arial"/>
                  <a:ea typeface="Arial"/>
                  <a:cs typeface="Arial"/>
                  <a:sym typeface="Arial"/>
                </a:rPr>
                <a:t> 2</a:t>
              </a:r>
              <a:r>
                <a:rPr lang="en-US" sz="1200" b="0" i="0" u="none" strike="noStrike" cap="none">
                  <a:solidFill>
                    <a:srgbClr val="000000"/>
                  </a:solidFill>
                  <a:latin typeface="Arial"/>
                  <a:ea typeface="Arial"/>
                  <a:cs typeface="Arial"/>
                  <a:sym typeface="Arial"/>
                </a:rPr>
                <a:t> </a:t>
              </a:r>
              <a:r>
                <a:rPr lang="en-US" sz="1200" b="0" i="0" u="none" strike="noStrike" cap="none">
                  <a:solidFill>
                    <a:srgbClr val="FFFFFF"/>
                  </a:solidFill>
                  <a:latin typeface="Arial"/>
                  <a:ea typeface="Arial"/>
                  <a:cs typeface="Arial"/>
                  <a:sym typeface="Arial"/>
                </a:rPr>
                <a:t>3 0</a:t>
              </a:r>
              <a:r>
                <a:rPr lang="en-US" sz="1200" b="0" i="0" u="none" strike="noStrike" cap="none">
                  <a:solidFill>
                    <a:srgbClr val="000000"/>
                  </a:solidFill>
                  <a:latin typeface="Arial"/>
                  <a:ea typeface="Arial"/>
                  <a:cs typeface="Arial"/>
                  <a:sym typeface="Arial"/>
                </a:rPr>
                <a:t> 1 2</a:t>
              </a:r>
              <a:endParaRPr/>
            </a:p>
          </p:txBody>
        </p:sp>
        <p:cxnSp>
          <p:nvCxnSpPr>
            <p:cNvPr id="5035" name="Google Shape;5035;p82"/>
            <p:cNvCxnSpPr/>
            <p:nvPr/>
          </p:nvCxnSpPr>
          <p:spPr>
            <a:xfrm>
              <a:off x="7976557" y="2494417"/>
              <a:ext cx="1784350" cy="223838"/>
            </a:xfrm>
            <a:prstGeom prst="straightConnector1">
              <a:avLst/>
            </a:prstGeom>
            <a:noFill/>
            <a:ln w="19050" cap="flat" cmpd="sng">
              <a:solidFill>
                <a:srgbClr val="000099"/>
              </a:solidFill>
              <a:prstDash val="solid"/>
              <a:round/>
              <a:headEnd type="none" w="med" len="med"/>
              <a:tailEnd type="triangle" w="med" len="med"/>
            </a:ln>
          </p:spPr>
        </p:cxnSp>
        <p:sp>
          <p:nvSpPr>
            <p:cNvPr id="5036" name="Google Shape;5036;p82"/>
            <p:cNvSpPr txBox="1"/>
            <p:nvPr/>
          </p:nvSpPr>
          <p:spPr>
            <a:xfrm>
              <a:off x="8079745" y="2502354"/>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pkt0</a:t>
              </a:r>
              <a:endParaRPr/>
            </a:p>
          </p:txBody>
        </p:sp>
        <p:sp>
          <p:nvSpPr>
            <p:cNvPr id="5037" name="Google Shape;5037;p82"/>
            <p:cNvSpPr/>
            <p:nvPr/>
          </p:nvSpPr>
          <p:spPr>
            <a:xfrm>
              <a:off x="9976807" y="1359354"/>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5038" name="Google Shape;5038;p82"/>
            <p:cNvSpPr txBox="1"/>
            <p:nvPr/>
          </p:nvSpPr>
          <p:spPr>
            <a:xfrm>
              <a:off x="9787895" y="1310142"/>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a:t>
              </a:r>
              <a:r>
                <a:rPr lang="en-US" sz="1200" b="0" i="0" u="none" strike="noStrike" cap="none">
                  <a:solidFill>
                    <a:srgbClr val="FFFFFF"/>
                  </a:solidFill>
                  <a:latin typeface="Arial"/>
                  <a:ea typeface="Arial"/>
                  <a:cs typeface="Arial"/>
                  <a:sym typeface="Arial"/>
                </a:rPr>
                <a:t> 1 2 3</a:t>
              </a:r>
              <a:r>
                <a:rPr lang="en-US" sz="1200" b="0" i="0" u="none" strike="noStrike" cap="none">
                  <a:solidFill>
                    <a:srgbClr val="000000"/>
                  </a:solidFill>
                  <a:latin typeface="Arial"/>
                  <a:ea typeface="Arial"/>
                  <a:cs typeface="Arial"/>
                  <a:sym typeface="Arial"/>
                </a:rPr>
                <a:t> 0 1 2</a:t>
              </a:r>
              <a:endParaRPr/>
            </a:p>
          </p:txBody>
        </p:sp>
        <p:sp>
          <p:nvSpPr>
            <p:cNvPr id="5039" name="Google Shape;5039;p82"/>
            <p:cNvSpPr/>
            <p:nvPr/>
          </p:nvSpPr>
          <p:spPr>
            <a:xfrm>
              <a:off x="10097457" y="1630817"/>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5040" name="Google Shape;5040;p82"/>
            <p:cNvSpPr txBox="1"/>
            <p:nvPr/>
          </p:nvSpPr>
          <p:spPr>
            <a:xfrm>
              <a:off x="9784720" y="1584779"/>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0 1</a:t>
              </a:r>
              <a:r>
                <a:rPr lang="en-US" sz="1200" b="0" i="0" u="none" strike="noStrike" cap="none">
                  <a:solidFill>
                    <a:srgbClr val="FFFFFF"/>
                  </a:solidFill>
                  <a:latin typeface="Arial"/>
                  <a:ea typeface="Arial"/>
                  <a:cs typeface="Arial"/>
                  <a:sym typeface="Arial"/>
                </a:rPr>
                <a:t> 2 3 0</a:t>
              </a:r>
              <a:r>
                <a:rPr lang="en-US" sz="1200" b="0" i="0" u="none" strike="noStrike" cap="none">
                  <a:solidFill>
                    <a:srgbClr val="000000"/>
                  </a:solidFill>
                  <a:latin typeface="Arial"/>
                  <a:ea typeface="Arial"/>
                  <a:cs typeface="Arial"/>
                  <a:sym typeface="Arial"/>
                </a:rPr>
                <a:t> 1 2</a:t>
              </a:r>
              <a:endParaRPr/>
            </a:p>
          </p:txBody>
        </p:sp>
        <p:sp>
          <p:nvSpPr>
            <p:cNvPr id="5041" name="Google Shape;5041;p82"/>
            <p:cNvSpPr/>
            <p:nvPr/>
          </p:nvSpPr>
          <p:spPr>
            <a:xfrm>
              <a:off x="10227632" y="1894342"/>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5042" name="Google Shape;5042;p82"/>
            <p:cNvSpPr txBox="1"/>
            <p:nvPr/>
          </p:nvSpPr>
          <p:spPr>
            <a:xfrm>
              <a:off x="9787895" y="1848304"/>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0 1 2 </a:t>
              </a:r>
              <a:r>
                <a:rPr lang="en-US" sz="1200" b="0" i="0" u="none" strike="noStrike" cap="none">
                  <a:solidFill>
                    <a:srgbClr val="FFFFFF"/>
                  </a:solidFill>
                  <a:latin typeface="Arial"/>
                  <a:ea typeface="Arial"/>
                  <a:cs typeface="Arial"/>
                  <a:sym typeface="Arial"/>
                </a:rPr>
                <a:t>3 0 1</a:t>
              </a:r>
              <a:r>
                <a:rPr lang="en-US" sz="1200" b="0" i="0" u="none" strike="noStrike" cap="none">
                  <a:solidFill>
                    <a:srgbClr val="000000"/>
                  </a:solidFill>
                  <a:latin typeface="Arial"/>
                  <a:ea typeface="Arial"/>
                  <a:cs typeface="Arial"/>
                  <a:sym typeface="Arial"/>
                </a:rPr>
                <a:t> 2</a:t>
              </a:r>
              <a:endParaRPr/>
            </a:p>
          </p:txBody>
        </p:sp>
        <p:cxnSp>
          <p:nvCxnSpPr>
            <p:cNvPr id="5043" name="Google Shape;5043;p82"/>
            <p:cNvCxnSpPr/>
            <p:nvPr/>
          </p:nvCxnSpPr>
          <p:spPr>
            <a:xfrm flipH="1">
              <a:off x="7933695" y="1441904"/>
              <a:ext cx="1784350" cy="735013"/>
            </a:xfrm>
            <a:prstGeom prst="straightConnector1">
              <a:avLst/>
            </a:prstGeom>
            <a:noFill/>
            <a:ln w="19050" cap="flat" cmpd="sng">
              <a:solidFill>
                <a:srgbClr val="008000"/>
              </a:solidFill>
              <a:prstDash val="solid"/>
              <a:round/>
              <a:headEnd type="none" w="med" len="med"/>
              <a:tailEnd type="triangle" w="med" len="med"/>
            </a:ln>
          </p:spPr>
        </p:cxnSp>
        <p:cxnSp>
          <p:nvCxnSpPr>
            <p:cNvPr id="5044" name="Google Shape;5044;p82"/>
            <p:cNvCxnSpPr/>
            <p:nvPr/>
          </p:nvCxnSpPr>
          <p:spPr>
            <a:xfrm flipH="1">
              <a:off x="7952745" y="1705429"/>
              <a:ext cx="1795462" cy="758825"/>
            </a:xfrm>
            <a:prstGeom prst="straightConnector1">
              <a:avLst/>
            </a:prstGeom>
            <a:noFill/>
            <a:ln w="19050" cap="flat" cmpd="sng">
              <a:solidFill>
                <a:srgbClr val="008000"/>
              </a:solidFill>
              <a:prstDash val="solid"/>
              <a:round/>
              <a:headEnd type="none" w="med" len="med"/>
              <a:tailEnd type="triangle" w="med" len="med"/>
            </a:ln>
          </p:spPr>
        </p:cxnSp>
        <p:sp>
          <p:nvSpPr>
            <p:cNvPr id="5045" name="Google Shape;5045;p82"/>
            <p:cNvSpPr txBox="1"/>
            <p:nvPr/>
          </p:nvSpPr>
          <p:spPr>
            <a:xfrm>
              <a:off x="8452807" y="2132467"/>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a:buNone/>
              </a:pPr>
              <a:r>
                <a:rPr lang="en-US" sz="1600" b="1" i="0" u="none" strike="noStrike" cap="none">
                  <a:solidFill>
                    <a:srgbClr val="FF0000"/>
                  </a:solidFill>
                  <a:latin typeface="Tahoma"/>
                  <a:ea typeface="Tahoma"/>
                  <a:cs typeface="Tahoma"/>
                  <a:sym typeface="Tahoma"/>
                </a:rPr>
                <a:t>X</a:t>
              </a:r>
              <a:endParaRPr/>
            </a:p>
          </p:txBody>
        </p:sp>
        <p:sp>
          <p:nvSpPr>
            <p:cNvPr id="5046" name="Google Shape;5046;p82"/>
            <p:cNvSpPr txBox="1"/>
            <p:nvPr/>
          </p:nvSpPr>
          <p:spPr>
            <a:xfrm>
              <a:off x="9748207" y="2538867"/>
              <a:ext cx="1447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200"/>
                <a:buFont typeface="Tahoma"/>
                <a:buNone/>
              </a:pPr>
              <a:r>
                <a:rPr lang="en-US" sz="1200" b="0" i="1" u="none" strike="noStrike" cap="none">
                  <a:solidFill>
                    <a:srgbClr val="CC0000"/>
                  </a:solidFill>
                  <a:latin typeface="Tahoma"/>
                  <a:ea typeface="Tahoma"/>
                  <a:cs typeface="Tahoma"/>
                  <a:sym typeface="Tahoma"/>
                </a:rPr>
                <a:t>will accept packet</a:t>
              </a:r>
              <a:endParaRPr/>
            </a:p>
            <a:p>
              <a:pPr marL="0" marR="0" lvl="0" indent="0" algn="l" rtl="0">
                <a:lnSpc>
                  <a:spcPct val="100000"/>
                </a:lnSpc>
                <a:spcBef>
                  <a:spcPts val="0"/>
                </a:spcBef>
                <a:spcAft>
                  <a:spcPts val="0"/>
                </a:spcAft>
                <a:buClr>
                  <a:srgbClr val="CC0000"/>
                </a:buClr>
                <a:buSzPts val="1200"/>
                <a:buFont typeface="Tahoma"/>
                <a:buNone/>
              </a:pPr>
              <a:r>
                <a:rPr lang="en-US" sz="1200" b="0" i="1" u="none" strike="noStrike" cap="none">
                  <a:solidFill>
                    <a:srgbClr val="CC0000"/>
                  </a:solidFill>
                  <a:latin typeface="Tahoma"/>
                  <a:ea typeface="Tahoma"/>
                  <a:cs typeface="Tahoma"/>
                  <a:sym typeface="Tahoma"/>
                </a:rPr>
                <a:t>with seq number 0</a:t>
              </a:r>
              <a:endParaRPr/>
            </a:p>
          </p:txBody>
        </p:sp>
        <p:cxnSp>
          <p:nvCxnSpPr>
            <p:cNvPr id="5047" name="Google Shape;5047;p82"/>
            <p:cNvCxnSpPr/>
            <p:nvPr/>
          </p:nvCxnSpPr>
          <p:spPr>
            <a:xfrm rot="10800000">
              <a:off x="10441945" y="2145167"/>
              <a:ext cx="0" cy="446088"/>
            </a:xfrm>
            <a:prstGeom prst="straightConnector1">
              <a:avLst/>
            </a:prstGeom>
            <a:noFill/>
            <a:ln w="9525" cap="flat" cmpd="sng">
              <a:solidFill>
                <a:srgbClr val="CC0000"/>
              </a:solidFill>
              <a:prstDash val="solid"/>
              <a:round/>
              <a:headEnd type="none" w="med" len="med"/>
              <a:tailEnd type="triangle" w="med" len="med"/>
            </a:ln>
          </p:spPr>
        </p:cxnSp>
        <p:cxnSp>
          <p:nvCxnSpPr>
            <p:cNvPr id="5048" name="Google Shape;5048;p82"/>
            <p:cNvCxnSpPr/>
            <p:nvPr/>
          </p:nvCxnSpPr>
          <p:spPr>
            <a:xfrm>
              <a:off x="7968620" y="2203904"/>
              <a:ext cx="590550" cy="73025"/>
            </a:xfrm>
            <a:prstGeom prst="straightConnector1">
              <a:avLst/>
            </a:prstGeom>
            <a:noFill/>
            <a:ln w="19050" cap="flat" cmpd="sng">
              <a:solidFill>
                <a:srgbClr val="000099"/>
              </a:solidFill>
              <a:prstDash val="solid"/>
              <a:round/>
              <a:headEnd type="none" w="med" len="med"/>
              <a:tailEnd type="triangle" w="med" len="med"/>
            </a:ln>
          </p:spPr>
        </p:cxnSp>
        <p:grpSp>
          <p:nvGrpSpPr>
            <p:cNvPr id="5049" name="Google Shape;5049;p82"/>
            <p:cNvGrpSpPr/>
            <p:nvPr/>
          </p:nvGrpSpPr>
          <p:grpSpPr>
            <a:xfrm>
              <a:off x="6957382" y="2037217"/>
              <a:ext cx="1030287" cy="274638"/>
              <a:chOff x="2667" y="3750"/>
              <a:chExt cx="649" cy="173"/>
            </a:xfrm>
          </p:grpSpPr>
          <p:sp>
            <p:nvSpPr>
              <p:cNvPr id="5050" name="Google Shape;5050;p82"/>
              <p:cNvSpPr/>
              <p:nvPr/>
            </p:nvSpPr>
            <p:spPr>
              <a:xfrm>
                <a:off x="2786" y="3779"/>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5051" name="Google Shape;5051;p82"/>
              <p:cNvSpPr txBox="1"/>
              <p:nvPr/>
            </p:nvSpPr>
            <p:spPr>
              <a:xfrm>
                <a:off x="2667" y="3750"/>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 </a:t>
                </a:r>
                <a:r>
                  <a:rPr lang="en-US" sz="1200" b="0" i="0" u="none" strike="noStrike" cap="none">
                    <a:solidFill>
                      <a:srgbClr val="FFFFFF"/>
                    </a:solidFill>
                    <a:latin typeface="Arial"/>
                    <a:ea typeface="Arial"/>
                    <a:cs typeface="Arial"/>
                    <a:sym typeface="Arial"/>
                  </a:rPr>
                  <a:t>1 2</a:t>
                </a:r>
                <a:r>
                  <a:rPr lang="en-US" sz="1200" b="0" i="0" u="none" strike="noStrike" cap="none">
                    <a:solidFill>
                      <a:srgbClr val="000000"/>
                    </a:solidFill>
                    <a:latin typeface="Arial"/>
                    <a:ea typeface="Arial"/>
                    <a:cs typeface="Arial"/>
                    <a:sym typeface="Arial"/>
                  </a:rPr>
                  <a:t> </a:t>
                </a:r>
                <a:r>
                  <a:rPr lang="en-US" sz="1200" b="0" i="0" u="none" strike="noStrike" cap="none">
                    <a:solidFill>
                      <a:srgbClr val="FFFFFF"/>
                    </a:solidFill>
                    <a:latin typeface="Arial"/>
                    <a:ea typeface="Arial"/>
                    <a:cs typeface="Arial"/>
                    <a:sym typeface="Arial"/>
                  </a:rPr>
                  <a:t>3 </a:t>
                </a:r>
                <a:r>
                  <a:rPr lang="en-US" sz="1200" b="0" i="0" u="none" strike="noStrike" cap="none">
                    <a:solidFill>
                      <a:srgbClr val="000000"/>
                    </a:solidFill>
                    <a:latin typeface="Arial"/>
                    <a:ea typeface="Arial"/>
                    <a:cs typeface="Arial"/>
                    <a:sym typeface="Arial"/>
                  </a:rPr>
                  <a:t>0 1 2</a:t>
                </a:r>
                <a:endParaRPr/>
              </a:p>
            </p:txBody>
          </p:sp>
        </p:grpSp>
        <p:sp>
          <p:nvSpPr>
            <p:cNvPr id="5052" name="Google Shape;5052;p82"/>
            <p:cNvSpPr txBox="1"/>
            <p:nvPr/>
          </p:nvSpPr>
          <p:spPr>
            <a:xfrm>
              <a:off x="8082920" y="1988004"/>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pkt3</a:t>
              </a:r>
              <a:endParaRPr/>
            </a:p>
          </p:txBody>
        </p:sp>
      </p:grpSp>
      <p:sp>
        <p:nvSpPr>
          <p:cNvPr id="5053" name="Google Shape;5053;p82"/>
          <p:cNvSpPr txBox="1"/>
          <p:nvPr/>
        </p:nvSpPr>
        <p:spPr>
          <a:xfrm>
            <a:off x="6800220" y="2834142"/>
            <a:ext cx="187936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000"/>
              <a:buFont typeface="Tahoma"/>
              <a:buNone/>
            </a:pPr>
            <a:r>
              <a:rPr lang="en-US" sz="2000" b="0" i="0" u="none" strike="noStrike" cap="none">
                <a:solidFill>
                  <a:srgbClr val="C00000"/>
                </a:solidFill>
                <a:latin typeface="Tahoma"/>
                <a:ea typeface="Tahoma"/>
                <a:cs typeface="Tahoma"/>
                <a:sym typeface="Tahoma"/>
              </a:rPr>
              <a:t>(a) no problem</a:t>
            </a:r>
            <a:endParaRPr/>
          </a:p>
        </p:txBody>
      </p:sp>
      <p:sp>
        <p:nvSpPr>
          <p:cNvPr id="5054" name="Google Shape;5054;p82"/>
          <p:cNvSpPr txBox="1"/>
          <p:nvPr/>
        </p:nvSpPr>
        <p:spPr>
          <a:xfrm>
            <a:off x="794654" y="1899557"/>
            <a:ext cx="5517245" cy="1326243"/>
          </a:xfrm>
          <a:prstGeom prst="rect">
            <a:avLst/>
          </a:prstGeom>
          <a:noFill/>
          <a:ln>
            <a:noFill/>
          </a:ln>
        </p:spPr>
        <p:txBody>
          <a:bodyPr spcFirstLastPara="1" wrap="square" lIns="91425" tIns="45700" rIns="91425" bIns="45700" anchor="t" anchorCtr="0">
            <a:normAutofit/>
          </a:bodyPr>
          <a:lstStyle/>
          <a:p>
            <a:pPr marL="158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example: </a:t>
            </a:r>
            <a:endParaRPr/>
          </a:p>
          <a:p>
            <a:pPr marL="352425" marR="0" lvl="0" indent="-222250" algn="l" rtl="0">
              <a:lnSpc>
                <a:spcPct val="8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seq #s: 0, 1, 2, 3 </a:t>
            </a:r>
            <a:r>
              <a:rPr lang="en-US" sz="2000" b="0" i="0" u="none" strike="noStrike" cap="none">
                <a:solidFill>
                  <a:srgbClr val="000000"/>
                </a:solidFill>
                <a:latin typeface="Calibri"/>
                <a:ea typeface="Calibri"/>
                <a:cs typeface="Calibri"/>
                <a:sym typeface="Calibri"/>
              </a:rPr>
              <a:t>(base 4 counting)</a:t>
            </a:r>
            <a:endParaRPr/>
          </a:p>
          <a:p>
            <a:pPr marL="352425" marR="0" lvl="0" indent="-222250" algn="l" rtl="0">
              <a:lnSpc>
                <a:spcPct val="8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window size=3</a:t>
            </a:r>
            <a:endParaRPr sz="2800" b="0" i="0" u="none" strike="noStrike" cap="none">
              <a:solidFill>
                <a:srgbClr val="000000"/>
              </a:solidFill>
              <a:latin typeface="Calibri"/>
              <a:ea typeface="Calibri"/>
              <a:cs typeface="Calibri"/>
              <a:sym typeface="Calibri"/>
            </a:endParaRPr>
          </a:p>
        </p:txBody>
      </p:sp>
      <p:grpSp>
        <p:nvGrpSpPr>
          <p:cNvPr id="5055" name="Google Shape;5055;p82"/>
          <p:cNvGrpSpPr/>
          <p:nvPr/>
        </p:nvGrpSpPr>
        <p:grpSpPr>
          <a:xfrm>
            <a:off x="6612895" y="981529"/>
            <a:ext cx="2769497" cy="5564188"/>
            <a:chOff x="6612895" y="981529"/>
            <a:chExt cx="2769497" cy="5564188"/>
          </a:xfrm>
        </p:grpSpPr>
        <p:sp>
          <p:nvSpPr>
            <p:cNvPr id="5056" name="Google Shape;5056;p82"/>
            <p:cNvSpPr/>
            <p:nvPr/>
          </p:nvSpPr>
          <p:spPr>
            <a:xfrm>
              <a:off x="6612895" y="981529"/>
              <a:ext cx="2463800" cy="5564188"/>
            </a:xfrm>
            <a:prstGeom prst="rect">
              <a:avLst/>
            </a:prstGeom>
            <a:solidFill>
              <a:schemeClr val="lt1">
                <a:alpha val="9686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057" name="Google Shape;5057;p82"/>
            <p:cNvGrpSpPr/>
            <p:nvPr/>
          </p:nvGrpSpPr>
          <p:grpSpPr>
            <a:xfrm>
              <a:off x="8864867" y="1005799"/>
              <a:ext cx="517525" cy="5278437"/>
              <a:chOff x="3821" y="550"/>
              <a:chExt cx="326" cy="3325"/>
            </a:xfrm>
          </p:grpSpPr>
          <p:pic>
            <p:nvPicPr>
              <p:cNvPr id="5058" name="Google Shape;5058;p82" descr="curtain"/>
              <p:cNvPicPr preferRelativeResize="0"/>
              <p:nvPr/>
            </p:nvPicPr>
            <p:blipFill rotWithShape="1">
              <a:blip r:embed="rId3">
                <a:alphaModFix/>
              </a:blip>
              <a:srcRect/>
              <a:stretch/>
            </p:blipFill>
            <p:spPr>
              <a:xfrm>
                <a:off x="3823" y="550"/>
                <a:ext cx="284" cy="1366"/>
              </a:xfrm>
              <a:prstGeom prst="rect">
                <a:avLst/>
              </a:prstGeom>
              <a:noFill/>
              <a:ln>
                <a:noFill/>
              </a:ln>
            </p:spPr>
          </p:pic>
          <p:pic>
            <p:nvPicPr>
              <p:cNvPr id="5059" name="Google Shape;5059;p82" descr="curtain"/>
              <p:cNvPicPr preferRelativeResize="0"/>
              <p:nvPr/>
            </p:nvPicPr>
            <p:blipFill rotWithShape="1">
              <a:blip r:embed="rId3">
                <a:alphaModFix/>
              </a:blip>
              <a:srcRect/>
              <a:stretch/>
            </p:blipFill>
            <p:spPr>
              <a:xfrm>
                <a:off x="3821" y="2564"/>
                <a:ext cx="326" cy="1311"/>
              </a:xfrm>
              <a:prstGeom prst="rect">
                <a:avLst/>
              </a:prstGeom>
              <a:noFill/>
              <a:ln>
                <a:noFill/>
              </a:ln>
            </p:spPr>
          </p:pic>
        </p:grpSp>
      </p:grpSp>
      <p:sp>
        <p:nvSpPr>
          <p:cNvPr id="5060" name="Google Shape;5060;p82"/>
          <p:cNvSpPr txBox="1"/>
          <p:nvPr/>
        </p:nvSpPr>
        <p:spPr>
          <a:xfrm>
            <a:off x="6811617" y="2358260"/>
            <a:ext cx="2107096" cy="2308324"/>
          </a:xfrm>
          <a:prstGeom prst="rect">
            <a:avLst/>
          </a:prstGeom>
          <a:solidFill>
            <a:schemeClr val="lt1"/>
          </a:solidFill>
          <a:ln>
            <a:noFill/>
          </a:ln>
        </p:spPr>
        <p:txBody>
          <a:bodyPr spcFirstLastPara="1" wrap="square" lIns="91425" tIns="45700" rIns="91425" bIns="45700" anchor="t" anchorCtr="0">
            <a:spAutoFit/>
          </a:bodyPr>
          <a:lstStyle/>
          <a:p>
            <a:pPr marL="171450" marR="0" lvl="0" indent="-171450" algn="l" rtl="0">
              <a:lnSpc>
                <a:spcPct val="90000"/>
              </a:lnSpc>
              <a:spcBef>
                <a:spcPts val="0"/>
              </a:spcBef>
              <a:spcAft>
                <a:spcPts val="0"/>
              </a:spcAft>
              <a:buClr>
                <a:srgbClr val="0013A3"/>
              </a:buClr>
              <a:buSzPts val="2000"/>
              <a:buFont typeface="Noto Sans Symbols"/>
              <a:buChar char="▪"/>
            </a:pPr>
            <a:r>
              <a:rPr lang="en-US" sz="2000" b="0" i="1" u="none" strike="noStrike" cap="none">
                <a:solidFill>
                  <a:srgbClr val="000000"/>
                </a:solidFill>
                <a:latin typeface="Calibri"/>
                <a:ea typeface="Calibri"/>
                <a:cs typeface="Calibri"/>
                <a:sym typeface="Calibri"/>
              </a:rPr>
              <a:t>receiver can’t see sender side</a:t>
            </a:r>
            <a:endParaRPr/>
          </a:p>
          <a:p>
            <a:pPr marL="171450" marR="0" lvl="0" indent="-171450" algn="l" rtl="0">
              <a:lnSpc>
                <a:spcPct val="90000"/>
              </a:lnSpc>
              <a:spcBef>
                <a:spcPts val="0"/>
              </a:spcBef>
              <a:spcAft>
                <a:spcPts val="0"/>
              </a:spcAft>
              <a:buClr>
                <a:srgbClr val="0013A3"/>
              </a:buClr>
              <a:buSzPts val="2000"/>
              <a:buFont typeface="Noto Sans Symbols"/>
              <a:buChar char="▪"/>
            </a:pPr>
            <a:r>
              <a:rPr lang="en-US" sz="2000" b="0" i="1" u="none" strike="noStrike" cap="none">
                <a:solidFill>
                  <a:srgbClr val="000000"/>
                </a:solidFill>
                <a:latin typeface="Calibri"/>
                <a:ea typeface="Calibri"/>
                <a:cs typeface="Calibri"/>
                <a:sym typeface="Calibri"/>
              </a:rPr>
              <a:t>receiver behavior identical in both cases!</a:t>
            </a:r>
            <a:endParaRPr/>
          </a:p>
          <a:p>
            <a:pPr marL="171450" marR="0" lvl="0" indent="-171450" algn="l" rtl="0">
              <a:lnSpc>
                <a:spcPct val="90000"/>
              </a:lnSpc>
              <a:spcBef>
                <a:spcPts val="0"/>
              </a:spcBef>
              <a:spcAft>
                <a:spcPts val="0"/>
              </a:spcAft>
              <a:buClr>
                <a:srgbClr val="0013A3"/>
              </a:buClr>
              <a:buSzPts val="2000"/>
              <a:buFont typeface="Noto Sans Symbols"/>
              <a:buChar char="▪"/>
            </a:pPr>
            <a:r>
              <a:rPr lang="en-US" sz="2000" b="0" i="1" u="none" strike="noStrike" cap="none">
                <a:solidFill>
                  <a:srgbClr val="CC0000"/>
                </a:solidFill>
                <a:latin typeface="Calibri"/>
                <a:ea typeface="Calibri"/>
                <a:cs typeface="Calibri"/>
                <a:sym typeface="Calibri"/>
              </a:rPr>
              <a:t>something’s (very) wrong!</a:t>
            </a:r>
            <a:endParaRPr sz="2000" b="0" i="1" u="none" strike="noStrike" cap="none">
              <a:solidFill>
                <a:srgbClr val="CC0000"/>
              </a:solidFill>
              <a:latin typeface="Calibri"/>
              <a:ea typeface="Calibri"/>
              <a:cs typeface="Calibri"/>
              <a:sym typeface="Calibri"/>
            </a:endParaRPr>
          </a:p>
        </p:txBody>
      </p:sp>
      <p:sp>
        <p:nvSpPr>
          <p:cNvPr id="5061" name="Google Shape;5061;p8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60"/>
                                        </p:tgtEl>
                                        <p:attrNameLst>
                                          <p:attrName>style.visibility</p:attrName>
                                        </p:attrNameLst>
                                      </p:cBhvr>
                                      <p:to>
                                        <p:strVal val="visible"/>
                                      </p:to>
                                    </p:set>
                                    <p:animEffect transition="in" filter="fade">
                                      <p:cBhvr>
                                        <p:cTn id="7" dur="500"/>
                                        <p:tgtEl>
                                          <p:spTgt spid="5060"/>
                                        </p:tgtEl>
                                      </p:cBhvr>
                                    </p:animEffect>
                                  </p:childTnLst>
                                </p:cTn>
                              </p:par>
                              <p:par>
                                <p:cTn id="8" presetID="10" presetClass="entr" presetSubtype="0" fill="hold" nodeType="withEffect">
                                  <p:stCondLst>
                                    <p:cond delay="0"/>
                                  </p:stCondLst>
                                  <p:childTnLst>
                                    <p:set>
                                      <p:cBhvr>
                                        <p:cTn id="9" dur="1" fill="hold">
                                          <p:stCondLst>
                                            <p:cond delay="0"/>
                                          </p:stCondLst>
                                        </p:cTn>
                                        <p:tgtEl>
                                          <p:spTgt spid="5055"/>
                                        </p:tgtEl>
                                        <p:attrNameLst>
                                          <p:attrName>style.visibility</p:attrName>
                                        </p:attrNameLst>
                                      </p:cBhvr>
                                      <p:to>
                                        <p:strVal val="visible"/>
                                      </p:to>
                                    </p:set>
                                    <p:animEffect transition="in" filter="fade">
                                      <p:cBhvr>
                                        <p:cTn id="10" dur="500"/>
                                        <p:tgtEl>
                                          <p:spTgt spid="50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75"/>
                                        </p:tgtEl>
                                        <p:attrNameLst>
                                          <p:attrName>style.visibility</p:attrName>
                                        </p:attrNameLst>
                                      </p:cBhvr>
                                      <p:to>
                                        <p:strVal val="visible"/>
                                      </p:to>
                                    </p:set>
                                    <p:animEffect transition="in" filter="fade">
                                      <p:cBhvr>
                                        <p:cTn id="15" dur="500"/>
                                        <p:tgtEl>
                                          <p:spTgt spid="4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066"/>
        <p:cNvGrpSpPr/>
        <p:nvPr/>
      </p:nvGrpSpPr>
      <p:grpSpPr>
        <a:xfrm>
          <a:off x="0" y="0"/>
          <a:ext cx="0" cy="0"/>
          <a:chOff x="0" y="0"/>
          <a:chExt cx="0" cy="0"/>
        </a:xfrm>
      </p:grpSpPr>
      <p:sp>
        <p:nvSpPr>
          <p:cNvPr id="5067" name="Google Shape;5067;p83"/>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3: roadmap</a:t>
            </a:r>
            <a:endParaRPr/>
          </a:p>
        </p:txBody>
      </p:sp>
      <p:sp>
        <p:nvSpPr>
          <p:cNvPr id="5068" name="Google Shape;5068;p83"/>
          <p:cNvSpPr txBox="1">
            <a:spLocks noGrp="1"/>
          </p:cNvSpPr>
          <p:nvPr>
            <p:ph type="body" idx="2"/>
          </p:nvPr>
        </p:nvSpPr>
        <p:spPr>
          <a:xfrm>
            <a:off x="798690" y="1183946"/>
            <a:ext cx="6618109" cy="5624267"/>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a:p>
          <a:p>
            <a:pPr marL="403225" lvl="0" indent="-285750" algn="l" rtl="0">
              <a:lnSpc>
                <a:spcPct val="90000"/>
              </a:lnSpc>
              <a:spcBef>
                <a:spcPts val="800"/>
              </a:spcBef>
              <a:spcAft>
                <a:spcPts val="0"/>
              </a:spcAft>
              <a:buSzPts val="3200"/>
              <a:buChar char="▪"/>
            </a:pPr>
            <a:r>
              <a:rPr lang="en-US" sz="3200"/>
              <a:t>Connection-oriented transport: TCP</a:t>
            </a:r>
            <a:endParaRPr/>
          </a:p>
          <a:p>
            <a:pPr marL="746125" lvl="1" indent="-288925" algn="l" rtl="0">
              <a:lnSpc>
                <a:spcPct val="90000"/>
              </a:lnSpc>
              <a:spcBef>
                <a:spcPts val="500"/>
              </a:spcBef>
              <a:spcAft>
                <a:spcPts val="0"/>
              </a:spcAft>
              <a:buSzPts val="2400"/>
              <a:buFont typeface="Arial"/>
              <a:buChar char="•"/>
            </a:pPr>
            <a:r>
              <a:rPr lang="en-US"/>
              <a:t>segment structure</a:t>
            </a:r>
            <a:endParaRPr/>
          </a:p>
          <a:p>
            <a:pPr marL="746125" lvl="1" indent="-288925" algn="l" rtl="0">
              <a:lnSpc>
                <a:spcPct val="90000"/>
              </a:lnSpc>
              <a:spcBef>
                <a:spcPts val="500"/>
              </a:spcBef>
              <a:spcAft>
                <a:spcPts val="0"/>
              </a:spcAft>
              <a:buSzPts val="2400"/>
              <a:buFont typeface="Arial"/>
              <a:buChar char="•"/>
            </a:pPr>
            <a:r>
              <a:rPr lang="en-US"/>
              <a:t>reliable data transfer</a:t>
            </a:r>
            <a:endParaRPr/>
          </a:p>
          <a:p>
            <a:pPr marL="746125" lvl="1" indent="-288925" algn="l" rtl="0">
              <a:lnSpc>
                <a:spcPct val="90000"/>
              </a:lnSpc>
              <a:spcBef>
                <a:spcPts val="500"/>
              </a:spcBef>
              <a:spcAft>
                <a:spcPts val="0"/>
              </a:spcAft>
              <a:buSzPts val="2400"/>
              <a:buFont typeface="Arial"/>
              <a:buChar char="•"/>
            </a:pPr>
            <a:r>
              <a:rPr lang="en-US"/>
              <a:t>flow control</a:t>
            </a:r>
            <a:endParaRPr/>
          </a:p>
          <a:p>
            <a:pPr marL="746125" lvl="1" indent="-288925" algn="l" rtl="0">
              <a:lnSpc>
                <a:spcPct val="90000"/>
              </a:lnSpc>
              <a:spcBef>
                <a:spcPts val="500"/>
              </a:spcBef>
              <a:spcAft>
                <a:spcPts val="0"/>
              </a:spcAft>
              <a:buSzPts val="2400"/>
              <a:buFont typeface="Arial"/>
              <a:buChar char="•"/>
            </a:pPr>
            <a:r>
              <a:rPr lang="en-US"/>
              <a:t>connection management</a:t>
            </a:r>
            <a:endParaRPr sz="3200"/>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a:p>
          <a:p>
            <a:pPr marL="352425" lvl="0" indent="-222250" algn="l" rtl="0">
              <a:lnSpc>
                <a:spcPct val="90000"/>
              </a:lnSpc>
              <a:spcBef>
                <a:spcPts val="1000"/>
              </a:spcBef>
              <a:spcAft>
                <a:spcPts val="0"/>
              </a:spcAft>
              <a:buSzPts val="2400"/>
              <a:buFont typeface="Noto Sans Symbols"/>
              <a:buNone/>
            </a:pPr>
            <a:endParaRPr sz="2400"/>
          </a:p>
        </p:txBody>
      </p:sp>
      <p:sp>
        <p:nvSpPr>
          <p:cNvPr id="5069" name="Google Shape;5069;p8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78</a:t>
            </a:fld>
            <a:endParaRPr/>
          </a:p>
        </p:txBody>
      </p:sp>
      <p:pic>
        <p:nvPicPr>
          <p:cNvPr id="5070" name="Google Shape;5070;p83"/>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075"/>
        <p:cNvGrpSpPr/>
        <p:nvPr/>
      </p:nvGrpSpPr>
      <p:grpSpPr>
        <a:xfrm>
          <a:off x="0" y="0"/>
          <a:ext cx="0" cy="0"/>
          <a:chOff x="0" y="0"/>
          <a:chExt cx="0" cy="0"/>
        </a:xfrm>
      </p:grpSpPr>
      <p:sp>
        <p:nvSpPr>
          <p:cNvPr id="5076" name="Google Shape;5076;p84"/>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overview  </a:t>
            </a:r>
            <a:r>
              <a:rPr lang="en-US" sz="3200" b="0"/>
              <a:t>RFCs: 793,1122, 2018, 5681, 7323</a:t>
            </a:r>
            <a:endParaRPr sz="4400" b="0"/>
          </a:p>
        </p:txBody>
      </p:sp>
      <p:sp>
        <p:nvSpPr>
          <p:cNvPr id="5077" name="Google Shape;5077;p84"/>
          <p:cNvSpPr txBox="1"/>
          <p:nvPr/>
        </p:nvSpPr>
        <p:spPr>
          <a:xfrm>
            <a:off x="5949863" y="1322613"/>
            <a:ext cx="6012953" cy="5535387"/>
          </a:xfrm>
          <a:prstGeom prst="rect">
            <a:avLst/>
          </a:prstGeom>
          <a:noFill/>
          <a:ln>
            <a:noFill/>
          </a:ln>
        </p:spPr>
        <p:txBody>
          <a:bodyPr spcFirstLastPara="1" wrap="square" lIns="91425" tIns="45700" rIns="91425" bIns="45700" anchor="t" anchorCtr="0">
            <a:normAutofit/>
          </a:bodyPr>
          <a:lstStyle/>
          <a:p>
            <a:pPr marL="471488" marR="0" lvl="0" indent="-293688"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C00000"/>
                </a:solidFill>
                <a:latin typeface="Calibri"/>
                <a:ea typeface="Calibri"/>
                <a:cs typeface="Calibri"/>
                <a:sym typeface="Calibri"/>
              </a:rPr>
              <a:t>cumulative ACKs</a:t>
            </a:r>
            <a:endParaRPr/>
          </a:p>
          <a:p>
            <a:pPr marL="471488" marR="0" lvl="0" indent="-293688"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C00000"/>
                </a:solidFill>
                <a:latin typeface="Calibri"/>
                <a:ea typeface="Calibri"/>
                <a:cs typeface="Calibri"/>
                <a:sym typeface="Calibri"/>
              </a:rPr>
              <a:t>pipelining:</a:t>
            </a:r>
            <a:endParaRPr/>
          </a:p>
          <a:p>
            <a:pPr marL="919163" marR="0" lvl="2" indent="-293688" algn="l" rtl="0">
              <a:lnSpc>
                <a:spcPct val="90000"/>
              </a:lnSpc>
              <a:spcBef>
                <a:spcPts val="500"/>
              </a:spcBef>
              <a:spcAft>
                <a:spcPts val="0"/>
              </a:spcAft>
              <a:buClr>
                <a:srgbClr val="000000"/>
              </a:buClr>
              <a:buSzPts val="2800"/>
              <a:buFont typeface="Arial"/>
              <a:buChar char="•"/>
            </a:pPr>
            <a:r>
              <a:rPr lang="en-US" sz="2800" b="0" i="0" u="none" strike="noStrike" cap="none">
                <a:solidFill>
                  <a:srgbClr val="000000"/>
                </a:solidFill>
                <a:latin typeface="Calibri"/>
                <a:ea typeface="Calibri"/>
                <a:cs typeface="Calibri"/>
                <a:sym typeface="Calibri"/>
              </a:rPr>
              <a:t>TCP congestion and flow control set window size</a:t>
            </a:r>
            <a:endParaRPr sz="2800" b="0" i="1" u="none" strike="noStrike" cap="none">
              <a:solidFill>
                <a:srgbClr val="000000"/>
              </a:solidFill>
              <a:latin typeface="Calibri"/>
              <a:ea typeface="Calibri"/>
              <a:cs typeface="Calibri"/>
              <a:sym typeface="Calibri"/>
            </a:endParaRPr>
          </a:p>
          <a:p>
            <a:pPr marL="471488" marR="0" lvl="0" indent="-341313"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C00000"/>
                </a:solidFill>
                <a:latin typeface="Calibri"/>
                <a:ea typeface="Calibri"/>
                <a:cs typeface="Calibri"/>
                <a:sym typeface="Calibri"/>
              </a:rPr>
              <a:t>connection-oriented: </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handshaking (exchange of control messages) initializes sender, receiver state before data exchange</a:t>
            </a:r>
            <a:endParaRPr/>
          </a:p>
          <a:p>
            <a:pPr marL="471488" marR="0" lvl="0" indent="-341313"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C00000"/>
                </a:solidFill>
                <a:latin typeface="Calibri"/>
                <a:ea typeface="Calibri"/>
                <a:cs typeface="Calibri"/>
                <a:sym typeface="Calibri"/>
              </a:rPr>
              <a:t>flow controlled:</a:t>
            </a:r>
            <a:endParaRPr/>
          </a:p>
          <a:p>
            <a:pPr marL="695325" marR="0" lvl="1" indent="-231775" algn="l" rtl="0">
              <a:lnSpc>
                <a:spcPct val="90000"/>
              </a:lnSpc>
              <a:spcBef>
                <a:spcPts val="4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sender will not overwhelm receiver</a:t>
            </a:r>
            <a:endParaRPr/>
          </a:p>
        </p:txBody>
      </p:sp>
      <p:sp>
        <p:nvSpPr>
          <p:cNvPr id="5078" name="Google Shape;5078;p84"/>
          <p:cNvSpPr txBox="1"/>
          <p:nvPr/>
        </p:nvSpPr>
        <p:spPr>
          <a:xfrm>
            <a:off x="687960" y="1322613"/>
            <a:ext cx="5382987" cy="4648200"/>
          </a:xfrm>
          <a:prstGeom prst="rect">
            <a:avLst/>
          </a:prstGeom>
          <a:noFill/>
          <a:ln>
            <a:noFill/>
          </a:ln>
        </p:spPr>
        <p:txBody>
          <a:bodyPr spcFirstLastPara="1" wrap="square" lIns="91425" tIns="45700" rIns="91425" bIns="45700" anchor="t" anchorCtr="0">
            <a:normAutofit/>
          </a:bodyPr>
          <a:lstStyle/>
          <a:p>
            <a:pPr marL="471488" marR="0" lvl="0" indent="-293688"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C00000"/>
                </a:solidFill>
                <a:latin typeface="Calibri"/>
                <a:ea typeface="Calibri"/>
                <a:cs typeface="Calibri"/>
                <a:sym typeface="Calibri"/>
              </a:rPr>
              <a:t>point-to-point</a:t>
            </a:r>
            <a:r>
              <a:rPr lang="en-US" sz="3200" b="0" i="0" u="none" strike="noStrike" cap="none">
                <a:solidFill>
                  <a:srgbClr val="CC0000"/>
                </a:solidFill>
                <a:latin typeface="Calibri"/>
                <a:ea typeface="Calibri"/>
                <a:cs typeface="Calibri"/>
                <a:sym typeface="Calibri"/>
              </a:rPr>
              <a:t>:</a:t>
            </a:r>
            <a:endParaRPr/>
          </a:p>
          <a:p>
            <a:pPr marL="919163" marR="0" lvl="2" indent="-293688" algn="l" rtl="0">
              <a:lnSpc>
                <a:spcPct val="90000"/>
              </a:lnSpc>
              <a:spcBef>
                <a:spcPts val="500"/>
              </a:spcBef>
              <a:spcAft>
                <a:spcPts val="0"/>
              </a:spcAft>
              <a:buClr>
                <a:srgbClr val="000000"/>
              </a:buClr>
              <a:buSzPts val="2800"/>
              <a:buFont typeface="Arial"/>
              <a:buChar char="•"/>
            </a:pPr>
            <a:r>
              <a:rPr lang="en-US" sz="2800" b="0" i="0" u="none" strike="noStrike" cap="none">
                <a:solidFill>
                  <a:srgbClr val="000000"/>
                </a:solidFill>
                <a:latin typeface="Calibri"/>
                <a:ea typeface="Calibri"/>
                <a:cs typeface="Calibri"/>
                <a:sym typeface="Calibri"/>
              </a:rPr>
              <a:t>one sender, one receiver</a:t>
            </a:r>
            <a:r>
              <a:rPr lang="en-US" sz="2800" b="0" i="0" u="none" strike="noStrike" cap="none">
                <a:solidFill>
                  <a:srgbClr val="FF0000"/>
                </a:solidFill>
                <a:latin typeface="Calibri"/>
                <a:ea typeface="Calibri"/>
                <a:cs typeface="Calibri"/>
                <a:sym typeface="Calibri"/>
              </a:rPr>
              <a:t> </a:t>
            </a:r>
            <a:endParaRPr/>
          </a:p>
          <a:p>
            <a:pPr marL="471488" marR="0" lvl="0" indent="-293688"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C00000"/>
                </a:solidFill>
                <a:latin typeface="Calibri"/>
                <a:ea typeface="Calibri"/>
                <a:cs typeface="Calibri"/>
                <a:sym typeface="Calibri"/>
              </a:rPr>
              <a:t>reliable, in-order </a:t>
            </a:r>
            <a:r>
              <a:rPr lang="en-US" sz="3200" b="0" i="1" u="none" strike="noStrike" cap="none">
                <a:solidFill>
                  <a:srgbClr val="C00000"/>
                </a:solidFill>
                <a:latin typeface="Calibri"/>
                <a:ea typeface="Calibri"/>
                <a:cs typeface="Calibri"/>
                <a:sym typeface="Calibri"/>
              </a:rPr>
              <a:t>byte steam:</a:t>
            </a:r>
            <a:endParaRPr/>
          </a:p>
          <a:p>
            <a:pPr marL="919163" marR="0" lvl="2" indent="-293688" algn="l" rtl="0">
              <a:lnSpc>
                <a:spcPct val="90000"/>
              </a:lnSpc>
              <a:spcBef>
                <a:spcPts val="500"/>
              </a:spcBef>
              <a:spcAft>
                <a:spcPts val="0"/>
              </a:spcAft>
              <a:buClr>
                <a:srgbClr val="000000"/>
              </a:buClr>
              <a:buSzPts val="2800"/>
              <a:buFont typeface="Arial"/>
              <a:buChar char="•"/>
            </a:pPr>
            <a:r>
              <a:rPr lang="en-US" sz="2800" b="0" i="0" u="none" strike="noStrike" cap="none">
                <a:solidFill>
                  <a:srgbClr val="000000"/>
                </a:solidFill>
                <a:latin typeface="Calibri"/>
                <a:ea typeface="Calibri"/>
                <a:cs typeface="Calibri"/>
                <a:sym typeface="Calibri"/>
              </a:rPr>
              <a:t>no “message boundaries"</a:t>
            </a:r>
            <a:endParaRPr/>
          </a:p>
          <a:p>
            <a:pPr marL="471488" marR="0" lvl="0" indent="-341313"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C00000"/>
                </a:solidFill>
                <a:latin typeface="Calibri"/>
                <a:ea typeface="Calibri"/>
                <a:cs typeface="Calibri"/>
                <a:sym typeface="Calibri"/>
              </a:rPr>
              <a:t>full duplex data:</a:t>
            </a:r>
            <a:endParaRPr/>
          </a:p>
          <a:p>
            <a:pPr marL="695325" marR="0" lvl="1" indent="-231775" algn="l" rtl="0">
              <a:lnSpc>
                <a:spcPct val="90000"/>
              </a:lnSpc>
              <a:spcBef>
                <a:spcPts val="4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bi-directional data flow in same connection</a:t>
            </a:r>
            <a:endParaRPr/>
          </a:p>
          <a:p>
            <a:pPr marL="695325" marR="0" lvl="1" indent="-231775" algn="l" rtl="0">
              <a:lnSpc>
                <a:spcPct val="90000"/>
              </a:lnSpc>
              <a:spcBef>
                <a:spcPts val="4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MSS: maximum segment size</a:t>
            </a:r>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5079" name="Google Shape;5079;p8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79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77"/>
                                        </p:tgtEl>
                                        <p:attrNameLst>
                                          <p:attrName>style.visibility</p:attrName>
                                        </p:attrNameLst>
                                      </p:cBhvr>
                                      <p:to>
                                        <p:strVal val="visible"/>
                                      </p:to>
                                    </p:set>
                                    <p:animEffect transition="in" filter="fade">
                                      <p:cBhvr>
                                        <p:cTn id="7" dur="500"/>
                                        <p:tgtEl>
                                          <p:spTgt spid="5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09" name="Google Shape;709;p13"/>
          <p:cNvGrpSpPr/>
          <p:nvPr/>
        </p:nvGrpSpPr>
        <p:grpSpPr>
          <a:xfrm>
            <a:off x="2578811" y="4965666"/>
            <a:ext cx="6866725" cy="1028731"/>
            <a:chOff x="2578811" y="4965666"/>
            <a:chExt cx="6866725" cy="1028731"/>
          </a:xfrm>
        </p:grpSpPr>
        <p:cxnSp>
          <p:nvCxnSpPr>
            <p:cNvPr id="710" name="Google Shape;710;p13"/>
            <p:cNvCxnSpPr/>
            <p:nvPr/>
          </p:nvCxnSpPr>
          <p:spPr>
            <a:xfrm>
              <a:off x="2578811" y="5062556"/>
              <a:ext cx="1582832" cy="302617"/>
            </a:xfrm>
            <a:prstGeom prst="straightConnector1">
              <a:avLst/>
            </a:prstGeom>
            <a:noFill/>
            <a:ln w="19050" cap="flat" cmpd="sng">
              <a:solidFill>
                <a:schemeClr val="dk1"/>
              </a:solidFill>
              <a:prstDash val="solid"/>
              <a:miter lim="800000"/>
              <a:headEnd type="none" w="sm" len="sm"/>
              <a:tailEnd type="none" w="sm" len="sm"/>
            </a:ln>
          </p:spPr>
        </p:cxnSp>
        <p:grpSp>
          <p:nvGrpSpPr>
            <p:cNvPr id="711" name="Google Shape;711;p13"/>
            <p:cNvGrpSpPr/>
            <p:nvPr/>
          </p:nvGrpSpPr>
          <p:grpSpPr>
            <a:xfrm>
              <a:off x="4062521" y="4965666"/>
              <a:ext cx="5383015" cy="1028731"/>
              <a:chOff x="4062521" y="4965666"/>
              <a:chExt cx="5383015" cy="1028731"/>
            </a:xfrm>
          </p:grpSpPr>
          <p:cxnSp>
            <p:nvCxnSpPr>
              <p:cNvPr id="712" name="Google Shape;712;p13"/>
              <p:cNvCxnSpPr/>
              <p:nvPr/>
            </p:nvCxnSpPr>
            <p:spPr>
              <a:xfrm flipH="1">
                <a:off x="7972023" y="4973372"/>
                <a:ext cx="1473513" cy="474391"/>
              </a:xfrm>
              <a:prstGeom prst="straightConnector1">
                <a:avLst/>
              </a:prstGeom>
              <a:noFill/>
              <a:ln w="19050" cap="flat" cmpd="sng">
                <a:solidFill>
                  <a:schemeClr val="dk1"/>
                </a:solidFill>
                <a:prstDash val="solid"/>
                <a:miter lim="800000"/>
                <a:headEnd type="none" w="sm" len="sm"/>
                <a:tailEnd type="none" w="sm" len="sm"/>
              </a:ln>
            </p:spPr>
          </p:cxnSp>
          <p:sp>
            <p:nvSpPr>
              <p:cNvPr id="713" name="Google Shape;713;p13"/>
              <p:cNvSpPr/>
              <p:nvPr/>
            </p:nvSpPr>
            <p:spPr>
              <a:xfrm>
                <a:off x="4062521" y="4965666"/>
                <a:ext cx="4036903" cy="1028731"/>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             </a:t>
                </a:r>
                <a:endParaRPr/>
              </a:p>
            </p:txBody>
          </p:sp>
        </p:grpSp>
      </p:grpSp>
      <p:sp>
        <p:nvSpPr>
          <p:cNvPr id="714" name="Google Shape;714;p13"/>
          <p:cNvSpPr/>
          <p:nvPr/>
        </p:nvSpPr>
        <p:spPr>
          <a:xfrm>
            <a:off x="10295012" y="2167472"/>
            <a:ext cx="890436" cy="291255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15" name="Google Shape;715;p13"/>
          <p:cNvSpPr/>
          <p:nvPr/>
        </p:nvSpPr>
        <p:spPr>
          <a:xfrm>
            <a:off x="854349" y="2256655"/>
            <a:ext cx="846644" cy="2922199"/>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716" name="Google Shape;716;p13"/>
          <p:cNvGrpSpPr/>
          <p:nvPr/>
        </p:nvGrpSpPr>
        <p:grpSpPr>
          <a:xfrm>
            <a:off x="10955688" y="4246759"/>
            <a:ext cx="549832" cy="1070215"/>
            <a:chOff x="4140" y="429"/>
            <a:chExt cx="1425" cy="2396"/>
          </a:xfrm>
        </p:grpSpPr>
        <p:sp>
          <p:nvSpPr>
            <p:cNvPr id="717" name="Google Shape;717;p1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18" name="Google Shape;718;p13"/>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19" name="Google Shape;719;p1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20" name="Google Shape;720;p1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21" name="Google Shape;721;p13"/>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722" name="Google Shape;722;p13"/>
            <p:cNvGrpSpPr/>
            <p:nvPr/>
          </p:nvGrpSpPr>
          <p:grpSpPr>
            <a:xfrm>
              <a:off x="4751" y="667"/>
              <a:ext cx="580" cy="146"/>
              <a:chOff x="617" y="2567"/>
              <a:chExt cx="724" cy="140"/>
            </a:xfrm>
          </p:grpSpPr>
          <p:sp>
            <p:nvSpPr>
              <p:cNvPr id="723" name="Google Shape;723;p13"/>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24" name="Google Shape;724;p13"/>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725" name="Google Shape;725;p13"/>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726" name="Google Shape;726;p13"/>
            <p:cNvGrpSpPr/>
            <p:nvPr/>
          </p:nvGrpSpPr>
          <p:grpSpPr>
            <a:xfrm>
              <a:off x="4745" y="996"/>
              <a:ext cx="580" cy="156"/>
              <a:chOff x="612" y="2570"/>
              <a:chExt cx="724" cy="162"/>
            </a:xfrm>
          </p:grpSpPr>
          <p:sp>
            <p:nvSpPr>
              <p:cNvPr id="727" name="Google Shape;727;p13"/>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28" name="Google Shape;728;p13"/>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729" name="Google Shape;729;p13"/>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30" name="Google Shape;730;p13"/>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731" name="Google Shape;731;p13"/>
            <p:cNvGrpSpPr/>
            <p:nvPr/>
          </p:nvGrpSpPr>
          <p:grpSpPr>
            <a:xfrm>
              <a:off x="4733" y="1627"/>
              <a:ext cx="586" cy="151"/>
              <a:chOff x="611" y="2568"/>
              <a:chExt cx="730" cy="139"/>
            </a:xfrm>
          </p:grpSpPr>
          <p:sp>
            <p:nvSpPr>
              <p:cNvPr id="732" name="Google Shape;732;p13"/>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33" name="Google Shape;733;p13"/>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734" name="Google Shape;734;p1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nvGrpSpPr>
            <p:cNvPr id="735" name="Google Shape;735;p13"/>
            <p:cNvGrpSpPr/>
            <p:nvPr/>
          </p:nvGrpSpPr>
          <p:grpSpPr>
            <a:xfrm>
              <a:off x="4739" y="1325"/>
              <a:ext cx="580" cy="140"/>
              <a:chOff x="614" y="2566"/>
              <a:chExt cx="723" cy="140"/>
            </a:xfrm>
          </p:grpSpPr>
          <p:sp>
            <p:nvSpPr>
              <p:cNvPr id="736" name="Google Shape;736;p13"/>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37" name="Google Shape;737;p13"/>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sp>
          <p:nvSpPr>
            <p:cNvPr id="738" name="Google Shape;738;p13"/>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39" name="Google Shape;739;p1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40" name="Google Shape;740;p1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41" name="Google Shape;741;p13"/>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42" name="Google Shape;742;p1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43" name="Google Shape;743;p13"/>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44" name="Google Shape;744;p13"/>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45" name="Google Shape;745;p13"/>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46" name="Google Shape;746;p13"/>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0000"/>
                </a:solidFill>
                <a:latin typeface="Arial"/>
                <a:ea typeface="Arial"/>
                <a:cs typeface="Arial"/>
                <a:sym typeface="Arial"/>
              </a:endParaRPr>
            </a:p>
          </p:txBody>
        </p:sp>
        <p:sp>
          <p:nvSpPr>
            <p:cNvPr id="747" name="Google Shape;747;p13"/>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sp>
          <p:nvSpPr>
            <p:cNvPr id="748" name="Google Shape;748;p13"/>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ahoma"/>
                <a:ea typeface="Tahoma"/>
                <a:cs typeface="Tahoma"/>
                <a:sym typeface="Tahoma"/>
              </a:endParaRPr>
            </a:p>
          </p:txBody>
        </p:sp>
      </p:grpSp>
      <p:grpSp>
        <p:nvGrpSpPr>
          <p:cNvPr id="749" name="Google Shape;749;p13"/>
          <p:cNvGrpSpPr/>
          <p:nvPr/>
        </p:nvGrpSpPr>
        <p:grpSpPr>
          <a:xfrm>
            <a:off x="8510352" y="2078288"/>
            <a:ext cx="1946338" cy="2912558"/>
            <a:chOff x="8091785" y="2078288"/>
            <a:chExt cx="2364905" cy="2912558"/>
          </a:xfrm>
        </p:grpSpPr>
        <p:sp>
          <p:nvSpPr>
            <p:cNvPr id="750" name="Google Shape;750;p13"/>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751" name="Google Shape;751;p13"/>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752" name="Google Shape;752;p13"/>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cxnSp>
          <p:nvCxnSpPr>
            <p:cNvPr id="753" name="Google Shape;753;p13"/>
            <p:cNvCxnSpPr/>
            <p:nvPr/>
          </p:nvCxnSpPr>
          <p:spPr>
            <a:xfrm>
              <a:off x="8108201" y="3602458"/>
              <a:ext cx="2233387" cy="0"/>
            </a:xfrm>
            <a:prstGeom prst="straightConnector1">
              <a:avLst/>
            </a:prstGeom>
            <a:noFill/>
            <a:ln w="28575" cap="flat" cmpd="sng">
              <a:solidFill>
                <a:srgbClr val="000000"/>
              </a:solidFill>
              <a:prstDash val="solid"/>
              <a:round/>
              <a:headEnd type="none" w="med" len="med"/>
              <a:tailEnd type="none" w="med" len="med"/>
            </a:ln>
          </p:spPr>
        </p:cxnSp>
        <p:sp>
          <p:nvSpPr>
            <p:cNvPr id="754" name="Google Shape;754;p13"/>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755" name="Google Shape;755;p13"/>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756" name="Google Shape;756;p13"/>
            <p:cNvSpPr txBox="1"/>
            <p:nvPr/>
          </p:nvSpPr>
          <p:spPr>
            <a:xfrm>
              <a:off x="8218436" y="3646079"/>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 (IP)</a:t>
              </a:r>
              <a:endParaRPr/>
            </a:p>
          </p:txBody>
        </p:sp>
        <p:cxnSp>
          <p:nvCxnSpPr>
            <p:cNvPr id="757" name="Google Shape;757;p13"/>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758" name="Google Shape;758;p13"/>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759" name="Google Shape;759;p13"/>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grpSp>
      <p:grpSp>
        <p:nvGrpSpPr>
          <p:cNvPr id="760" name="Google Shape;760;p13"/>
          <p:cNvGrpSpPr/>
          <p:nvPr/>
        </p:nvGrpSpPr>
        <p:grpSpPr>
          <a:xfrm>
            <a:off x="1687770" y="2167472"/>
            <a:ext cx="2131701" cy="2912558"/>
            <a:chOff x="8091785" y="2078288"/>
            <a:chExt cx="2364905" cy="2912558"/>
          </a:xfrm>
        </p:grpSpPr>
        <p:sp>
          <p:nvSpPr>
            <p:cNvPr id="761" name="Google Shape;761;p13"/>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sp>
          <p:nvSpPr>
            <p:cNvPr id="762" name="Google Shape;762;p13"/>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a:buNone/>
              </a:pPr>
              <a:endParaRPr sz="3600" b="0" i="0" u="none" strike="noStrike" cap="none">
                <a:solidFill>
                  <a:srgbClr val="000000"/>
                </a:solidFill>
                <a:latin typeface="Times New Roman"/>
                <a:ea typeface="Times New Roman"/>
                <a:cs typeface="Times New Roman"/>
                <a:sym typeface="Times New Roman"/>
              </a:endParaRPr>
            </a:p>
          </p:txBody>
        </p:sp>
        <p:cxnSp>
          <p:nvCxnSpPr>
            <p:cNvPr id="763" name="Google Shape;763;p13"/>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cxnSp>
          <p:nvCxnSpPr>
            <p:cNvPr id="764" name="Google Shape;764;p13"/>
            <p:cNvCxnSpPr/>
            <p:nvPr/>
          </p:nvCxnSpPr>
          <p:spPr>
            <a:xfrm>
              <a:off x="8121121" y="3602458"/>
              <a:ext cx="2233388" cy="0"/>
            </a:xfrm>
            <a:prstGeom prst="straightConnector1">
              <a:avLst/>
            </a:prstGeom>
            <a:noFill/>
            <a:ln w="28575" cap="flat" cmpd="sng">
              <a:solidFill>
                <a:srgbClr val="000000"/>
              </a:solidFill>
              <a:prstDash val="solid"/>
              <a:round/>
              <a:headEnd type="none" w="med" len="med"/>
              <a:tailEnd type="none" w="med" len="med"/>
            </a:ln>
          </p:spPr>
        </p:cxnSp>
        <p:sp>
          <p:nvSpPr>
            <p:cNvPr id="765" name="Google Shape;765;p13"/>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physical</a:t>
              </a:r>
              <a:endParaRPr/>
            </a:p>
          </p:txBody>
        </p:sp>
        <p:sp>
          <p:nvSpPr>
            <p:cNvPr id="766" name="Google Shape;766;p13"/>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link</a:t>
              </a:r>
              <a:endParaRPr/>
            </a:p>
          </p:txBody>
        </p:sp>
        <p:sp>
          <p:nvSpPr>
            <p:cNvPr id="767" name="Google Shape;767;p13"/>
            <p:cNvSpPr txBox="1"/>
            <p:nvPr/>
          </p:nvSpPr>
          <p:spPr>
            <a:xfrm>
              <a:off x="8218436" y="3646079"/>
              <a:ext cx="2019294"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network (IP)</a:t>
              </a:r>
              <a:endParaRPr/>
            </a:p>
          </p:txBody>
        </p:sp>
        <p:cxnSp>
          <p:nvCxnSpPr>
            <p:cNvPr id="768" name="Google Shape;768;p13"/>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769" name="Google Shape;769;p13"/>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770" name="Google Shape;770;p13"/>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application</a:t>
              </a:r>
              <a:endParaRPr/>
            </a:p>
          </p:txBody>
        </p:sp>
      </p:grpSp>
      <p:sp>
        <p:nvSpPr>
          <p:cNvPr id="771" name="Google Shape;771;p13"/>
          <p:cNvSpPr txBox="1"/>
          <p:nvPr/>
        </p:nvSpPr>
        <p:spPr>
          <a:xfrm>
            <a:off x="8732527" y="2993828"/>
            <a:ext cx="1401811"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grpSp>
        <p:nvGrpSpPr>
          <p:cNvPr id="772" name="Google Shape;772;p13"/>
          <p:cNvGrpSpPr/>
          <p:nvPr/>
        </p:nvGrpSpPr>
        <p:grpSpPr>
          <a:xfrm>
            <a:off x="500734" y="4943580"/>
            <a:ext cx="1026523" cy="597153"/>
            <a:chOff x="7493876" y="2774731"/>
            <a:chExt cx="1481958" cy="894622"/>
          </a:xfrm>
        </p:grpSpPr>
        <p:sp>
          <p:nvSpPr>
            <p:cNvPr id="773" name="Google Shape;773;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4" name="Google Shape;774;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5" name="Google Shape;775;p13"/>
            <p:cNvGrpSpPr/>
            <p:nvPr/>
          </p:nvGrpSpPr>
          <p:grpSpPr>
            <a:xfrm>
              <a:off x="7713663" y="2848339"/>
              <a:ext cx="1042107" cy="425543"/>
              <a:chOff x="7786941" y="2884917"/>
              <a:chExt cx="897649" cy="353919"/>
            </a:xfrm>
          </p:grpSpPr>
          <p:sp>
            <p:nvSpPr>
              <p:cNvPr id="776" name="Google Shape;776;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7" name="Google Shape;777;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8" name="Google Shape;778;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9" name="Google Shape;779;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80" name="Google Shape;780;p1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Transport Layer Actions</a:t>
            </a:r>
            <a:endParaRPr/>
          </a:p>
        </p:txBody>
      </p:sp>
      <p:grpSp>
        <p:nvGrpSpPr>
          <p:cNvPr id="781" name="Google Shape;781;p13"/>
          <p:cNvGrpSpPr/>
          <p:nvPr/>
        </p:nvGrpSpPr>
        <p:grpSpPr>
          <a:xfrm>
            <a:off x="2462207" y="2756023"/>
            <a:ext cx="412750" cy="158750"/>
            <a:chOff x="1287" y="2524"/>
            <a:chExt cx="260" cy="100"/>
          </a:xfrm>
        </p:grpSpPr>
        <p:sp>
          <p:nvSpPr>
            <p:cNvPr id="782" name="Google Shape;782;p13"/>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83" name="Google Shape;783;p13"/>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84" name="Google Shape;784;p13"/>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85" name="Google Shape;785;p13"/>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786" name="Google Shape;786;p13"/>
          <p:cNvGrpSpPr/>
          <p:nvPr/>
        </p:nvGrpSpPr>
        <p:grpSpPr>
          <a:xfrm>
            <a:off x="9681144" y="2673610"/>
            <a:ext cx="412750" cy="158750"/>
            <a:chOff x="1287" y="2524"/>
            <a:chExt cx="260" cy="100"/>
          </a:xfrm>
        </p:grpSpPr>
        <p:sp>
          <p:nvSpPr>
            <p:cNvPr id="787" name="Google Shape;787;p13"/>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88" name="Google Shape;788;p13"/>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89" name="Google Shape;789;p13"/>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90" name="Google Shape;790;p13"/>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91" name="Google Shape;791;p13"/>
          <p:cNvSpPr/>
          <p:nvPr/>
        </p:nvSpPr>
        <p:spPr>
          <a:xfrm>
            <a:off x="8043548" y="2078287"/>
            <a:ext cx="2443011" cy="3369475"/>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2" name="Google Shape;792;p13"/>
          <p:cNvSpPr txBox="1"/>
          <p:nvPr/>
        </p:nvSpPr>
        <p:spPr>
          <a:xfrm>
            <a:off x="1944359" y="3086580"/>
            <a:ext cx="1535315"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transport</a:t>
            </a:r>
            <a:endParaRPr/>
          </a:p>
        </p:txBody>
      </p:sp>
      <p:sp>
        <p:nvSpPr>
          <p:cNvPr id="793" name="Google Shape;793;p13"/>
          <p:cNvSpPr/>
          <p:nvPr/>
        </p:nvSpPr>
        <p:spPr>
          <a:xfrm>
            <a:off x="425009" y="1191386"/>
            <a:ext cx="3666301" cy="4459905"/>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794" name="Google Shape;794;p13"/>
          <p:cNvGrpSpPr/>
          <p:nvPr/>
        </p:nvGrpSpPr>
        <p:grpSpPr>
          <a:xfrm>
            <a:off x="2462207" y="2756023"/>
            <a:ext cx="412750" cy="158750"/>
            <a:chOff x="1287" y="2524"/>
            <a:chExt cx="260" cy="100"/>
          </a:xfrm>
        </p:grpSpPr>
        <p:sp>
          <p:nvSpPr>
            <p:cNvPr id="795" name="Google Shape;795;p13"/>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96" name="Google Shape;796;p13"/>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97" name="Google Shape;797;p13"/>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798" name="Google Shape;798;p13"/>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799" name="Google Shape;799;p13"/>
          <p:cNvSpPr txBox="1"/>
          <p:nvPr/>
        </p:nvSpPr>
        <p:spPr>
          <a:xfrm>
            <a:off x="4212477" y="1830701"/>
            <a:ext cx="389834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Receiver:</a:t>
            </a:r>
            <a:endParaRPr/>
          </a:p>
          <a:p>
            <a:pPr marL="285750" marR="0" lvl="0" indent="-92075" algn="l" rtl="0">
              <a:lnSpc>
                <a:spcPct val="100000"/>
              </a:lnSpc>
              <a:spcBef>
                <a:spcPts val="0"/>
              </a:spcBef>
              <a:spcAft>
                <a:spcPts val="0"/>
              </a:spcAft>
              <a:buClr>
                <a:srgbClr val="0200A3"/>
              </a:buClr>
              <a:buSzPts val="2000"/>
              <a:buFont typeface="Noto Sans Symbols"/>
              <a:buNone/>
            </a:pPr>
            <a:endParaRPr sz="2000" b="0" i="0" u="none" strike="noStrike" cap="none">
              <a:solidFill>
                <a:srgbClr val="000000"/>
              </a:solidFill>
              <a:latin typeface="Calibri"/>
              <a:ea typeface="Calibri"/>
              <a:cs typeface="Calibri"/>
              <a:sym typeface="Calibri"/>
            </a:endParaRPr>
          </a:p>
        </p:txBody>
      </p:sp>
      <p:grpSp>
        <p:nvGrpSpPr>
          <p:cNvPr id="800" name="Google Shape;800;p13"/>
          <p:cNvGrpSpPr/>
          <p:nvPr/>
        </p:nvGrpSpPr>
        <p:grpSpPr>
          <a:xfrm>
            <a:off x="2355694" y="3088859"/>
            <a:ext cx="1259074" cy="369332"/>
            <a:chOff x="8934916" y="2775692"/>
            <a:chExt cx="1259074" cy="369332"/>
          </a:xfrm>
        </p:grpSpPr>
        <p:sp>
          <p:nvSpPr>
            <p:cNvPr id="801" name="Google Shape;801;p13"/>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2" name="Google Shape;802;p13"/>
            <p:cNvSpPr txBox="1"/>
            <p:nvPr/>
          </p:nvSpPr>
          <p:spPr>
            <a:xfrm>
              <a:off x="8934916" y="2775692"/>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app.  msg</a:t>
              </a:r>
              <a:endParaRPr/>
            </a:p>
          </p:txBody>
        </p:sp>
      </p:grpSp>
      <p:sp>
        <p:nvSpPr>
          <p:cNvPr id="803" name="Google Shape;803;p13"/>
          <p:cNvSpPr txBox="1"/>
          <p:nvPr/>
        </p:nvSpPr>
        <p:spPr>
          <a:xfrm>
            <a:off x="4391041" y="3125909"/>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extracts application-layer message</a:t>
            </a:r>
            <a:endParaRPr/>
          </a:p>
        </p:txBody>
      </p:sp>
      <p:sp>
        <p:nvSpPr>
          <p:cNvPr id="804" name="Google Shape;804;p13"/>
          <p:cNvSpPr txBox="1"/>
          <p:nvPr/>
        </p:nvSpPr>
        <p:spPr>
          <a:xfrm>
            <a:off x="4389103" y="2734423"/>
            <a:ext cx="3825456" cy="409023"/>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checks header values</a:t>
            </a:r>
            <a:endParaRPr/>
          </a:p>
        </p:txBody>
      </p:sp>
      <p:sp>
        <p:nvSpPr>
          <p:cNvPr id="805" name="Google Shape;805;p13"/>
          <p:cNvSpPr txBox="1"/>
          <p:nvPr/>
        </p:nvSpPr>
        <p:spPr>
          <a:xfrm>
            <a:off x="4388103" y="2278130"/>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receives segment from IP</a:t>
            </a:r>
            <a:endParaRPr/>
          </a:p>
        </p:txBody>
      </p:sp>
      <p:grpSp>
        <p:nvGrpSpPr>
          <p:cNvPr id="806" name="Google Shape;806;p13"/>
          <p:cNvGrpSpPr/>
          <p:nvPr/>
        </p:nvGrpSpPr>
        <p:grpSpPr>
          <a:xfrm>
            <a:off x="1745737" y="4814948"/>
            <a:ext cx="1818022" cy="369332"/>
            <a:chOff x="7863122" y="5632673"/>
            <a:chExt cx="1818022" cy="369332"/>
          </a:xfrm>
        </p:grpSpPr>
        <p:grpSp>
          <p:nvGrpSpPr>
            <p:cNvPr id="807" name="Google Shape;807;p13"/>
            <p:cNvGrpSpPr/>
            <p:nvPr/>
          </p:nvGrpSpPr>
          <p:grpSpPr>
            <a:xfrm>
              <a:off x="7863122" y="5638955"/>
              <a:ext cx="1259074" cy="338554"/>
              <a:chOff x="8964789" y="2648929"/>
              <a:chExt cx="1259074" cy="338554"/>
            </a:xfrm>
          </p:grpSpPr>
          <p:sp>
            <p:nvSpPr>
              <p:cNvPr id="808" name="Google Shape;808;p13"/>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9" name="Google Shape;809;p13"/>
              <p:cNvSpPr txBox="1"/>
              <p:nvPr/>
            </p:nvSpPr>
            <p:spPr>
              <a:xfrm>
                <a:off x="8964789" y="2648929"/>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T</a:t>
                </a:r>
                <a:r>
                  <a:rPr lang="en-US" sz="1600" b="0" i="0" u="none" strike="noStrike" cap="none" baseline="-25000">
                    <a:solidFill>
                      <a:srgbClr val="000000"/>
                    </a:solidFill>
                    <a:latin typeface="Calibri"/>
                    <a:ea typeface="Calibri"/>
                    <a:cs typeface="Calibri"/>
                    <a:sym typeface="Calibri"/>
                  </a:rPr>
                  <a:t>h</a:t>
                </a:r>
                <a:endParaRPr/>
              </a:p>
            </p:txBody>
          </p:sp>
        </p:grpSp>
        <p:grpSp>
          <p:nvGrpSpPr>
            <p:cNvPr id="810" name="Google Shape;810;p13"/>
            <p:cNvGrpSpPr/>
            <p:nvPr/>
          </p:nvGrpSpPr>
          <p:grpSpPr>
            <a:xfrm>
              <a:off x="8422070" y="5632673"/>
              <a:ext cx="1259074" cy="369332"/>
              <a:chOff x="8934916" y="2778923"/>
              <a:chExt cx="1259074" cy="369332"/>
            </a:xfrm>
          </p:grpSpPr>
          <p:sp>
            <p:nvSpPr>
              <p:cNvPr id="811" name="Google Shape;811;p13"/>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2" name="Google Shape;812;p13"/>
              <p:cNvSpPr txBox="1"/>
              <p:nvPr/>
            </p:nvSpPr>
            <p:spPr>
              <a:xfrm>
                <a:off x="8934916" y="2778923"/>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app. msg</a:t>
                </a:r>
                <a:endParaRPr/>
              </a:p>
            </p:txBody>
          </p:sp>
        </p:grpSp>
      </p:grpSp>
      <p:sp>
        <p:nvSpPr>
          <p:cNvPr id="813" name="Google Shape;813;p13"/>
          <p:cNvSpPr txBox="1"/>
          <p:nvPr/>
        </p:nvSpPr>
        <p:spPr>
          <a:xfrm>
            <a:off x="4395862" y="3809729"/>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a:ea typeface="Calibri"/>
                <a:cs typeface="Calibri"/>
                <a:sym typeface="Calibri"/>
              </a:rPr>
              <a:t>demultiplexes message up to application via socket</a:t>
            </a:r>
            <a:endParaRPr/>
          </a:p>
        </p:txBody>
      </p:sp>
      <p:sp>
        <p:nvSpPr>
          <p:cNvPr id="814" name="Google Shape;814;p13"/>
          <p:cNvSpPr/>
          <p:nvPr/>
        </p:nvSpPr>
        <p:spPr>
          <a:xfrm>
            <a:off x="1741367" y="2989161"/>
            <a:ext cx="763166" cy="541031"/>
          </a:xfrm>
          <a:prstGeom prst="ellipse">
            <a:avLst/>
          </a:prstGeom>
          <a:noFill/>
          <a:ln w="254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5" name="Google Shape;815;p1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5"/>
                                        </p:tgtEl>
                                        <p:attrNameLst>
                                          <p:attrName>style.visibility</p:attrName>
                                        </p:attrNameLst>
                                      </p:cBhvr>
                                      <p:to>
                                        <p:strVal val="visible"/>
                                      </p:to>
                                    </p:set>
                                    <p:animEffect transition="in" filter="fade">
                                      <p:cBhvr>
                                        <p:cTn id="7" dur="500"/>
                                        <p:tgtEl>
                                          <p:spTgt spid="8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4"/>
                                        </p:tgtEl>
                                        <p:attrNameLst>
                                          <p:attrName>style.visibility</p:attrName>
                                        </p:attrNameLst>
                                      </p:cBhvr>
                                      <p:to>
                                        <p:strVal val="visible"/>
                                      </p:to>
                                    </p:set>
                                    <p:animEffect transition="in" filter="fade">
                                      <p:cBhvr>
                                        <p:cTn id="12" dur="500"/>
                                        <p:tgtEl>
                                          <p:spTgt spid="814"/>
                                        </p:tgtEl>
                                      </p:cBhvr>
                                    </p:animEffect>
                                  </p:childTnLst>
                                </p:cTn>
                              </p:par>
                              <p:par>
                                <p:cTn id="13" presetID="10" presetClass="entr" presetSubtype="0" fill="hold" nodeType="withEffect">
                                  <p:stCondLst>
                                    <p:cond delay="0"/>
                                  </p:stCondLst>
                                  <p:childTnLst>
                                    <p:set>
                                      <p:cBhvr>
                                        <p:cTn id="14" dur="1" fill="hold">
                                          <p:stCondLst>
                                            <p:cond delay="0"/>
                                          </p:stCondLst>
                                        </p:cTn>
                                        <p:tgtEl>
                                          <p:spTgt spid="804"/>
                                        </p:tgtEl>
                                        <p:attrNameLst>
                                          <p:attrName>style.visibility</p:attrName>
                                        </p:attrNameLst>
                                      </p:cBhvr>
                                      <p:to>
                                        <p:strVal val="visible"/>
                                      </p:to>
                                    </p:set>
                                    <p:animEffect transition="in" filter="fade">
                                      <p:cBhvr>
                                        <p:cTn id="15" dur="500"/>
                                        <p:tgtEl>
                                          <p:spTgt spid="8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06"/>
                                        </p:tgtEl>
                                      </p:cBhvr>
                                    </p:animEffect>
                                    <p:set>
                                      <p:cBhvr>
                                        <p:cTn id="20" dur="1" fill="hold">
                                          <p:stCondLst>
                                            <p:cond delay="500"/>
                                          </p:stCondLst>
                                        </p:cTn>
                                        <p:tgtEl>
                                          <p:spTgt spid="806"/>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814"/>
                                        </p:tgtEl>
                                      </p:cBhvr>
                                    </p:animEffect>
                                    <p:set>
                                      <p:cBhvr>
                                        <p:cTn id="23" dur="1" fill="hold">
                                          <p:stCondLst>
                                            <p:cond delay="500"/>
                                          </p:stCondLst>
                                        </p:cTn>
                                        <p:tgtEl>
                                          <p:spTgt spid="81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800"/>
                                        </p:tgtEl>
                                        <p:attrNameLst>
                                          <p:attrName>style.visibility</p:attrName>
                                        </p:attrNameLst>
                                      </p:cBhvr>
                                      <p:to>
                                        <p:strVal val="visible"/>
                                      </p:to>
                                    </p:set>
                                    <p:animEffect transition="in" filter="fade">
                                      <p:cBhvr>
                                        <p:cTn id="26" dur="500"/>
                                        <p:tgtEl>
                                          <p:spTgt spid="800"/>
                                        </p:tgtEl>
                                      </p:cBhvr>
                                    </p:animEffect>
                                  </p:childTnLst>
                                </p:cTn>
                              </p:par>
                              <p:par>
                                <p:cTn id="27" presetID="10" presetClass="entr" presetSubtype="0" fill="hold" nodeType="withEffect">
                                  <p:stCondLst>
                                    <p:cond delay="0"/>
                                  </p:stCondLst>
                                  <p:childTnLst>
                                    <p:set>
                                      <p:cBhvr>
                                        <p:cTn id="28" dur="1" fill="hold">
                                          <p:stCondLst>
                                            <p:cond delay="0"/>
                                          </p:stCondLst>
                                        </p:cTn>
                                        <p:tgtEl>
                                          <p:spTgt spid="803"/>
                                        </p:tgtEl>
                                        <p:attrNameLst>
                                          <p:attrName>style.visibility</p:attrName>
                                        </p:attrNameLst>
                                      </p:cBhvr>
                                      <p:to>
                                        <p:strVal val="visible"/>
                                      </p:to>
                                    </p:set>
                                    <p:animEffect transition="in" filter="fade">
                                      <p:cBhvr>
                                        <p:cTn id="29" dur="500"/>
                                        <p:tgtEl>
                                          <p:spTgt spid="80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13"/>
                                        </p:tgtEl>
                                        <p:attrNameLst>
                                          <p:attrName>style.visibility</p:attrName>
                                        </p:attrNameLst>
                                      </p:cBhvr>
                                      <p:to>
                                        <p:strVal val="visible"/>
                                      </p:to>
                                    </p:set>
                                    <p:animEffect transition="in" filter="fade">
                                      <p:cBhvr>
                                        <p:cTn id="34" dur="500"/>
                                        <p:tgtEl>
                                          <p:spTgt spid="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084"/>
        <p:cNvGrpSpPr/>
        <p:nvPr/>
      </p:nvGrpSpPr>
      <p:grpSpPr>
        <a:xfrm>
          <a:off x="0" y="0"/>
          <a:ext cx="0" cy="0"/>
          <a:chOff x="0" y="0"/>
          <a:chExt cx="0" cy="0"/>
        </a:xfrm>
      </p:grpSpPr>
      <p:sp>
        <p:nvSpPr>
          <p:cNvPr id="5085" name="Google Shape;5085;p85"/>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segment structure</a:t>
            </a:r>
            <a:endParaRPr sz="4400" b="0"/>
          </a:p>
        </p:txBody>
      </p:sp>
      <p:sp>
        <p:nvSpPr>
          <p:cNvPr id="5086" name="Google Shape;5086;p85"/>
          <p:cNvSpPr/>
          <p:nvPr/>
        </p:nvSpPr>
        <p:spPr>
          <a:xfrm>
            <a:off x="4432073" y="1560062"/>
            <a:ext cx="3951287" cy="4824412"/>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087" name="Google Shape;5087;p85"/>
          <p:cNvSpPr/>
          <p:nvPr/>
        </p:nvSpPr>
        <p:spPr>
          <a:xfrm>
            <a:off x="4346348" y="1675949"/>
            <a:ext cx="3951287" cy="4805363"/>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088" name="Google Shape;5088;p85"/>
          <p:cNvGrpSpPr/>
          <p:nvPr/>
        </p:nvGrpSpPr>
        <p:grpSpPr>
          <a:xfrm>
            <a:off x="4495573" y="1661303"/>
            <a:ext cx="3450544" cy="401997"/>
            <a:chOff x="4495573" y="1661303"/>
            <a:chExt cx="3450544" cy="401997"/>
          </a:xfrm>
        </p:grpSpPr>
        <p:sp>
          <p:nvSpPr>
            <p:cNvPr id="5089" name="Google Shape;5089;p85"/>
            <p:cNvSpPr txBox="1"/>
            <p:nvPr/>
          </p:nvSpPr>
          <p:spPr>
            <a:xfrm>
              <a:off x="4495573" y="1661303"/>
              <a:ext cx="16637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source port #</a:t>
              </a:r>
              <a:endParaRPr sz="2400" b="0" i="0" u="none" strike="noStrike" cap="none">
                <a:solidFill>
                  <a:srgbClr val="000000"/>
                </a:solidFill>
                <a:latin typeface="Arial"/>
                <a:ea typeface="Arial"/>
                <a:cs typeface="Arial"/>
                <a:sym typeface="Arial"/>
              </a:endParaRPr>
            </a:p>
          </p:txBody>
        </p:sp>
        <p:sp>
          <p:nvSpPr>
            <p:cNvPr id="5090" name="Google Shape;5090;p85"/>
            <p:cNvSpPr txBox="1"/>
            <p:nvPr/>
          </p:nvSpPr>
          <p:spPr>
            <a:xfrm>
              <a:off x="6564992" y="1666425"/>
              <a:ext cx="13811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dest port #</a:t>
              </a:r>
              <a:endParaRPr sz="1800" b="0" i="0" u="none" strike="noStrike" cap="none">
                <a:solidFill>
                  <a:srgbClr val="000000"/>
                </a:solidFill>
                <a:latin typeface="Arial"/>
                <a:ea typeface="Arial"/>
                <a:cs typeface="Arial"/>
                <a:sym typeface="Arial"/>
              </a:endParaRPr>
            </a:p>
          </p:txBody>
        </p:sp>
      </p:grpSp>
      <p:cxnSp>
        <p:nvCxnSpPr>
          <p:cNvPr id="5091" name="Google Shape;5091;p85"/>
          <p:cNvCxnSpPr/>
          <p:nvPr/>
        </p:nvCxnSpPr>
        <p:spPr>
          <a:xfrm>
            <a:off x="4349523" y="2050599"/>
            <a:ext cx="3946525" cy="4763"/>
          </a:xfrm>
          <a:prstGeom prst="straightConnector1">
            <a:avLst/>
          </a:prstGeom>
          <a:noFill/>
          <a:ln w="19050" cap="flat" cmpd="sng">
            <a:solidFill>
              <a:srgbClr val="000000"/>
            </a:solidFill>
            <a:prstDash val="solid"/>
            <a:round/>
            <a:headEnd type="none" w="med" len="med"/>
            <a:tailEnd type="none" w="med" len="med"/>
          </a:ln>
        </p:spPr>
      </p:cxnSp>
      <p:cxnSp>
        <p:nvCxnSpPr>
          <p:cNvPr id="5092" name="Google Shape;5092;p85"/>
          <p:cNvCxnSpPr/>
          <p:nvPr/>
        </p:nvCxnSpPr>
        <p:spPr>
          <a:xfrm>
            <a:off x="4343173" y="2430012"/>
            <a:ext cx="3951287" cy="0"/>
          </a:xfrm>
          <a:prstGeom prst="straightConnector1">
            <a:avLst/>
          </a:prstGeom>
          <a:noFill/>
          <a:ln w="19050" cap="flat" cmpd="sng">
            <a:solidFill>
              <a:srgbClr val="000000"/>
            </a:solidFill>
            <a:prstDash val="solid"/>
            <a:round/>
            <a:headEnd type="none" w="med" len="med"/>
            <a:tailEnd type="none" w="med" len="med"/>
          </a:ln>
        </p:spPr>
      </p:cxnSp>
      <p:grpSp>
        <p:nvGrpSpPr>
          <p:cNvPr id="5093" name="Google Shape;5093;p85"/>
          <p:cNvGrpSpPr/>
          <p:nvPr/>
        </p:nvGrpSpPr>
        <p:grpSpPr>
          <a:xfrm>
            <a:off x="4324123" y="1145724"/>
            <a:ext cx="3935412" cy="366713"/>
            <a:chOff x="4324123" y="1145724"/>
            <a:chExt cx="3935412" cy="366713"/>
          </a:xfrm>
        </p:grpSpPr>
        <p:sp>
          <p:nvSpPr>
            <p:cNvPr id="5094" name="Google Shape;5094;p85"/>
            <p:cNvSpPr txBox="1"/>
            <p:nvPr/>
          </p:nvSpPr>
          <p:spPr>
            <a:xfrm>
              <a:off x="5832248" y="1145724"/>
              <a:ext cx="8572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32 bits</a:t>
              </a:r>
              <a:endParaRPr sz="2400" b="0" i="0" u="none" strike="noStrike" cap="none">
                <a:solidFill>
                  <a:srgbClr val="000000"/>
                </a:solidFill>
                <a:latin typeface="Arial"/>
                <a:ea typeface="Arial"/>
                <a:cs typeface="Arial"/>
                <a:sym typeface="Arial"/>
              </a:endParaRPr>
            </a:p>
          </p:txBody>
        </p:sp>
        <p:cxnSp>
          <p:nvCxnSpPr>
            <p:cNvPr id="5095" name="Google Shape;5095;p85"/>
            <p:cNvCxnSpPr/>
            <p:nvPr/>
          </p:nvCxnSpPr>
          <p:spPr>
            <a:xfrm>
              <a:off x="6832373" y="1391787"/>
              <a:ext cx="1427162" cy="4762"/>
            </a:xfrm>
            <a:prstGeom prst="straightConnector1">
              <a:avLst/>
            </a:prstGeom>
            <a:noFill/>
            <a:ln w="19050" cap="flat" cmpd="sng">
              <a:solidFill>
                <a:srgbClr val="000000"/>
              </a:solidFill>
              <a:prstDash val="solid"/>
              <a:round/>
              <a:headEnd type="none" w="med" len="med"/>
              <a:tailEnd type="triangle" w="med" len="med"/>
            </a:ln>
          </p:spPr>
        </p:cxnSp>
        <p:cxnSp>
          <p:nvCxnSpPr>
            <p:cNvPr id="5096" name="Google Shape;5096;p85"/>
            <p:cNvCxnSpPr/>
            <p:nvPr/>
          </p:nvCxnSpPr>
          <p:spPr>
            <a:xfrm rot="10800000">
              <a:off x="4324123" y="1402899"/>
              <a:ext cx="1341437" cy="0"/>
            </a:xfrm>
            <a:prstGeom prst="straightConnector1">
              <a:avLst/>
            </a:prstGeom>
            <a:noFill/>
            <a:ln w="19050" cap="flat" cmpd="sng">
              <a:solidFill>
                <a:srgbClr val="000000"/>
              </a:solidFill>
              <a:prstDash val="solid"/>
              <a:round/>
              <a:headEnd type="none" w="med" len="med"/>
              <a:tailEnd type="triangle" w="med" len="med"/>
            </a:ln>
          </p:spPr>
        </p:cxnSp>
      </p:grpSp>
      <p:cxnSp>
        <p:nvCxnSpPr>
          <p:cNvPr id="5097" name="Google Shape;5097;p85"/>
          <p:cNvCxnSpPr/>
          <p:nvPr/>
        </p:nvCxnSpPr>
        <p:spPr>
          <a:xfrm>
            <a:off x="4352698" y="2811012"/>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098" name="Google Shape;5098;p85"/>
          <p:cNvCxnSpPr/>
          <p:nvPr/>
        </p:nvCxnSpPr>
        <p:spPr>
          <a:xfrm>
            <a:off x="4347935" y="3206299"/>
            <a:ext cx="3951288" cy="0"/>
          </a:xfrm>
          <a:prstGeom prst="straightConnector1">
            <a:avLst/>
          </a:prstGeom>
          <a:noFill/>
          <a:ln w="19050" cap="flat" cmpd="sng">
            <a:solidFill>
              <a:srgbClr val="000000"/>
            </a:solidFill>
            <a:prstDash val="solid"/>
            <a:round/>
            <a:headEnd type="none" w="med" len="med"/>
            <a:tailEnd type="none" w="med" len="med"/>
          </a:ln>
        </p:spPr>
      </p:cxnSp>
      <p:cxnSp>
        <p:nvCxnSpPr>
          <p:cNvPr id="5099" name="Google Shape;5099;p85"/>
          <p:cNvCxnSpPr/>
          <p:nvPr/>
        </p:nvCxnSpPr>
        <p:spPr>
          <a:xfrm>
            <a:off x="4343173" y="3596824"/>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100" name="Google Shape;5100;p85"/>
          <p:cNvCxnSpPr/>
          <p:nvPr/>
        </p:nvCxnSpPr>
        <p:spPr>
          <a:xfrm>
            <a:off x="4343173" y="4158799"/>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101" name="Google Shape;5101;p85"/>
          <p:cNvCxnSpPr/>
          <p:nvPr/>
        </p:nvCxnSpPr>
        <p:spPr>
          <a:xfrm rot="10800000">
            <a:off x="6303735" y="2814187"/>
            <a:ext cx="4763" cy="777875"/>
          </a:xfrm>
          <a:prstGeom prst="straightConnector1">
            <a:avLst/>
          </a:prstGeom>
          <a:noFill/>
          <a:ln w="19050" cap="flat" cmpd="sng">
            <a:solidFill>
              <a:srgbClr val="000000"/>
            </a:solidFill>
            <a:prstDash val="solid"/>
            <a:round/>
            <a:headEnd type="none" w="med" len="med"/>
            <a:tailEnd type="none" w="med" len="med"/>
          </a:ln>
        </p:spPr>
      </p:cxnSp>
      <p:cxnSp>
        <p:nvCxnSpPr>
          <p:cNvPr id="5102" name="Google Shape;5102;p85"/>
          <p:cNvCxnSpPr/>
          <p:nvPr/>
        </p:nvCxnSpPr>
        <p:spPr>
          <a:xfrm rot="10800000">
            <a:off x="5668735" y="2814187"/>
            <a:ext cx="0" cy="392112"/>
          </a:xfrm>
          <a:prstGeom prst="straightConnector1">
            <a:avLst/>
          </a:prstGeom>
          <a:noFill/>
          <a:ln w="12700" cap="flat" cmpd="sng">
            <a:solidFill>
              <a:srgbClr val="000000"/>
            </a:solidFill>
            <a:prstDash val="solid"/>
            <a:round/>
            <a:headEnd type="none" w="med" len="med"/>
            <a:tailEnd type="none" w="med" len="med"/>
          </a:ln>
        </p:spPr>
      </p:cxnSp>
      <p:cxnSp>
        <p:nvCxnSpPr>
          <p:cNvPr id="5103" name="Google Shape;5103;p85"/>
          <p:cNvCxnSpPr/>
          <p:nvPr/>
        </p:nvCxnSpPr>
        <p:spPr>
          <a:xfrm rot="10800000">
            <a:off x="5514748" y="2809424"/>
            <a:ext cx="0" cy="392113"/>
          </a:xfrm>
          <a:prstGeom prst="straightConnector1">
            <a:avLst/>
          </a:prstGeom>
          <a:noFill/>
          <a:ln w="12700" cap="flat" cmpd="sng">
            <a:solidFill>
              <a:srgbClr val="000000"/>
            </a:solidFill>
            <a:prstDash val="solid"/>
            <a:round/>
            <a:headEnd type="none" w="med" len="med"/>
            <a:tailEnd type="none" w="med" len="med"/>
          </a:ln>
        </p:spPr>
      </p:cxnSp>
      <p:cxnSp>
        <p:nvCxnSpPr>
          <p:cNvPr id="5104" name="Google Shape;5104;p85"/>
          <p:cNvCxnSpPr/>
          <p:nvPr/>
        </p:nvCxnSpPr>
        <p:spPr>
          <a:xfrm rot="10800000">
            <a:off x="5355998" y="2818949"/>
            <a:ext cx="0" cy="392113"/>
          </a:xfrm>
          <a:prstGeom prst="straightConnector1">
            <a:avLst/>
          </a:prstGeom>
          <a:noFill/>
          <a:ln w="12700" cap="flat" cmpd="sng">
            <a:solidFill>
              <a:srgbClr val="000000"/>
            </a:solidFill>
            <a:prstDash val="solid"/>
            <a:round/>
            <a:headEnd type="none" w="med" len="med"/>
            <a:tailEnd type="none" w="med" len="med"/>
          </a:ln>
        </p:spPr>
      </p:cxnSp>
      <p:sp>
        <p:nvSpPr>
          <p:cNvPr id="5105" name="Google Shape;5105;p85"/>
          <p:cNvSpPr txBox="1"/>
          <p:nvPr/>
        </p:nvSpPr>
        <p:spPr>
          <a:xfrm>
            <a:off x="4636966" y="2822952"/>
            <a:ext cx="482824" cy="407676"/>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not</a:t>
            </a:r>
            <a:endParaRPr/>
          </a:p>
          <a:p>
            <a:pPr marL="0" marR="0" lvl="0" indent="0" algn="ctr" rtl="0">
              <a:lnSpc>
                <a:spcPct val="85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used</a:t>
            </a:r>
            <a:endParaRPr sz="1600" b="0" i="0" u="none" strike="noStrike" cap="none">
              <a:solidFill>
                <a:srgbClr val="000000"/>
              </a:solidFill>
              <a:latin typeface="Calibri"/>
              <a:ea typeface="Calibri"/>
              <a:cs typeface="Calibri"/>
              <a:sym typeface="Calibri"/>
            </a:endParaRPr>
          </a:p>
        </p:txBody>
      </p:sp>
      <p:cxnSp>
        <p:nvCxnSpPr>
          <p:cNvPr id="5106" name="Google Shape;5106;p85"/>
          <p:cNvCxnSpPr/>
          <p:nvPr/>
        </p:nvCxnSpPr>
        <p:spPr>
          <a:xfrm rot="10800000">
            <a:off x="4713766" y="2809424"/>
            <a:ext cx="0" cy="392113"/>
          </a:xfrm>
          <a:prstGeom prst="straightConnector1">
            <a:avLst/>
          </a:prstGeom>
          <a:noFill/>
          <a:ln w="12700" cap="flat" cmpd="sng">
            <a:solidFill>
              <a:srgbClr val="000000"/>
            </a:solidFill>
            <a:prstDash val="solid"/>
            <a:round/>
            <a:headEnd type="none" w="med" len="med"/>
            <a:tailEnd type="none" w="med" len="med"/>
          </a:ln>
        </p:spPr>
      </p:cxnSp>
      <p:grpSp>
        <p:nvGrpSpPr>
          <p:cNvPr id="5107" name="Google Shape;5107;p85"/>
          <p:cNvGrpSpPr/>
          <p:nvPr/>
        </p:nvGrpSpPr>
        <p:grpSpPr>
          <a:xfrm>
            <a:off x="6405335" y="2817362"/>
            <a:ext cx="5252586" cy="731484"/>
            <a:chOff x="6405335" y="2817362"/>
            <a:chExt cx="5252586" cy="731484"/>
          </a:xfrm>
        </p:grpSpPr>
        <p:sp>
          <p:nvSpPr>
            <p:cNvPr id="5108" name="Google Shape;5108;p85"/>
            <p:cNvSpPr txBox="1"/>
            <p:nvPr/>
          </p:nvSpPr>
          <p:spPr>
            <a:xfrm>
              <a:off x="6405335" y="2817362"/>
              <a:ext cx="17462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receive window</a:t>
              </a:r>
              <a:endParaRPr/>
            </a:p>
          </p:txBody>
        </p:sp>
        <p:sp>
          <p:nvSpPr>
            <p:cNvPr id="5109" name="Google Shape;5109;p85"/>
            <p:cNvSpPr txBox="1"/>
            <p:nvPr/>
          </p:nvSpPr>
          <p:spPr>
            <a:xfrm>
              <a:off x="8724900" y="2847115"/>
              <a:ext cx="2933021" cy="7017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flow control: </a:t>
              </a:r>
              <a:r>
                <a:rPr lang="en-US" sz="2000" b="0" i="0" u="none" strike="noStrike" cap="none">
                  <a:solidFill>
                    <a:srgbClr val="000000"/>
                  </a:solidFill>
                  <a:latin typeface="Calibri"/>
                  <a:ea typeface="Calibri"/>
                  <a:cs typeface="Calibri"/>
                  <a:sym typeface="Calibri"/>
                </a:rPr>
                <a:t># bytes receiver willing to accept</a:t>
              </a:r>
              <a:endParaRPr sz="2400" b="0" i="0" u="none" strike="noStrike" cap="none">
                <a:solidFill>
                  <a:srgbClr val="000000"/>
                </a:solidFill>
                <a:latin typeface="Calibri"/>
                <a:ea typeface="Calibri"/>
                <a:cs typeface="Calibri"/>
                <a:sym typeface="Calibri"/>
              </a:endParaRPr>
            </a:p>
          </p:txBody>
        </p:sp>
        <p:cxnSp>
          <p:nvCxnSpPr>
            <p:cNvPr id="5110" name="Google Shape;5110;p85"/>
            <p:cNvCxnSpPr/>
            <p:nvPr/>
          </p:nvCxnSpPr>
          <p:spPr>
            <a:xfrm rot="10800000">
              <a:off x="8142852" y="3044701"/>
              <a:ext cx="582048" cy="0"/>
            </a:xfrm>
            <a:prstGeom prst="straightConnector1">
              <a:avLst/>
            </a:prstGeom>
            <a:noFill/>
            <a:ln w="19050" cap="flat" cmpd="sng">
              <a:solidFill>
                <a:srgbClr val="C00000"/>
              </a:solidFill>
              <a:prstDash val="solid"/>
              <a:round/>
              <a:headEnd type="none" w="med" len="med"/>
              <a:tailEnd type="none" w="med" len="med"/>
            </a:ln>
          </p:spPr>
        </p:cxnSp>
      </p:grpSp>
      <p:grpSp>
        <p:nvGrpSpPr>
          <p:cNvPr id="5111" name="Google Shape;5111;p85"/>
          <p:cNvGrpSpPr/>
          <p:nvPr/>
        </p:nvGrpSpPr>
        <p:grpSpPr>
          <a:xfrm>
            <a:off x="4979760" y="1674436"/>
            <a:ext cx="7040433" cy="1034129"/>
            <a:chOff x="4979760" y="1674436"/>
            <a:chExt cx="7040433" cy="1034129"/>
          </a:xfrm>
        </p:grpSpPr>
        <p:sp>
          <p:nvSpPr>
            <p:cNvPr id="5112" name="Google Shape;5112;p85"/>
            <p:cNvSpPr txBox="1"/>
            <p:nvPr/>
          </p:nvSpPr>
          <p:spPr>
            <a:xfrm>
              <a:off x="4979760" y="2029962"/>
              <a:ext cx="24860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sequence number</a:t>
              </a:r>
              <a:endParaRPr sz="2400" b="0" i="0" u="none" strike="noStrike" cap="none">
                <a:solidFill>
                  <a:srgbClr val="000000"/>
                </a:solidFill>
                <a:latin typeface="Arial"/>
                <a:ea typeface="Arial"/>
                <a:cs typeface="Arial"/>
                <a:sym typeface="Arial"/>
              </a:endParaRPr>
            </a:p>
          </p:txBody>
        </p:sp>
        <p:sp>
          <p:nvSpPr>
            <p:cNvPr id="5113" name="Google Shape;5113;p85"/>
            <p:cNvSpPr txBox="1"/>
            <p:nvPr/>
          </p:nvSpPr>
          <p:spPr>
            <a:xfrm>
              <a:off x="8724900" y="1674436"/>
              <a:ext cx="3295293" cy="103412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segment seq  #: </a:t>
              </a:r>
              <a:r>
                <a:rPr lang="en-US" sz="2000" b="0" i="0" u="none" strike="noStrike" cap="none">
                  <a:solidFill>
                    <a:srgbClr val="000000"/>
                  </a:solidFill>
                  <a:latin typeface="Calibri"/>
                  <a:ea typeface="Calibri"/>
                  <a:cs typeface="Calibri"/>
                  <a:sym typeface="Calibri"/>
                </a:rPr>
                <a:t>counting bytes of data</a:t>
              </a:r>
              <a:r>
                <a:rPr lang="en-US" sz="2400" b="0"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into bytestream</a:t>
              </a:r>
              <a:r>
                <a:rPr lang="en-US" sz="2400" b="0"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(not segments!)</a:t>
              </a:r>
              <a:endParaRPr sz="2400" b="0" i="0" u="none" strike="noStrike" cap="none">
                <a:solidFill>
                  <a:srgbClr val="000000"/>
                </a:solidFill>
                <a:latin typeface="Calibri"/>
                <a:ea typeface="Calibri"/>
                <a:cs typeface="Calibri"/>
                <a:sym typeface="Calibri"/>
              </a:endParaRPr>
            </a:p>
          </p:txBody>
        </p:sp>
        <p:cxnSp>
          <p:nvCxnSpPr>
            <p:cNvPr id="5114" name="Google Shape;5114;p85"/>
            <p:cNvCxnSpPr/>
            <p:nvPr/>
          </p:nvCxnSpPr>
          <p:spPr>
            <a:xfrm rot="10800000">
              <a:off x="7924797" y="2244436"/>
              <a:ext cx="800102" cy="0"/>
            </a:xfrm>
            <a:prstGeom prst="straightConnector1">
              <a:avLst/>
            </a:prstGeom>
            <a:noFill/>
            <a:ln w="19050" cap="flat" cmpd="sng">
              <a:solidFill>
                <a:srgbClr val="C00000"/>
              </a:solidFill>
              <a:prstDash val="solid"/>
              <a:round/>
              <a:headEnd type="none" w="med" len="med"/>
              <a:tailEnd type="none" w="med" len="med"/>
            </a:ln>
          </p:spPr>
        </p:cxnSp>
      </p:grpSp>
      <p:grpSp>
        <p:nvGrpSpPr>
          <p:cNvPr id="5115" name="Google Shape;5115;p85"/>
          <p:cNvGrpSpPr/>
          <p:nvPr/>
        </p:nvGrpSpPr>
        <p:grpSpPr>
          <a:xfrm>
            <a:off x="5398860" y="4614412"/>
            <a:ext cx="5770816" cy="1113459"/>
            <a:chOff x="5398860" y="4614412"/>
            <a:chExt cx="5770816" cy="1113459"/>
          </a:xfrm>
        </p:grpSpPr>
        <p:sp>
          <p:nvSpPr>
            <p:cNvPr id="5116" name="Google Shape;5116;p85"/>
            <p:cNvSpPr txBox="1"/>
            <p:nvPr/>
          </p:nvSpPr>
          <p:spPr>
            <a:xfrm>
              <a:off x="5398860" y="4614412"/>
              <a:ext cx="2005013" cy="10064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application</a:t>
              </a:r>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data </a:t>
              </a:r>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(variable length)</a:t>
              </a:r>
              <a:endParaRPr sz="2400" b="0" i="0" u="none" strike="noStrike" cap="none">
                <a:solidFill>
                  <a:srgbClr val="000000"/>
                </a:solidFill>
                <a:latin typeface="Arial"/>
                <a:ea typeface="Arial"/>
                <a:cs typeface="Arial"/>
                <a:sym typeface="Arial"/>
              </a:endParaRPr>
            </a:p>
          </p:txBody>
        </p:sp>
        <p:sp>
          <p:nvSpPr>
            <p:cNvPr id="5117" name="Google Shape;5117;p85"/>
            <p:cNvSpPr txBox="1"/>
            <p:nvPr/>
          </p:nvSpPr>
          <p:spPr>
            <a:xfrm>
              <a:off x="8980285" y="4638342"/>
              <a:ext cx="2189391" cy="108952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data sent by application into TCP socket</a:t>
              </a:r>
              <a:endParaRPr/>
            </a:p>
          </p:txBody>
        </p:sp>
        <p:cxnSp>
          <p:nvCxnSpPr>
            <p:cNvPr id="5118" name="Google Shape;5118;p85"/>
            <p:cNvCxnSpPr/>
            <p:nvPr/>
          </p:nvCxnSpPr>
          <p:spPr>
            <a:xfrm>
              <a:off x="6727821" y="5150307"/>
              <a:ext cx="2149479" cy="0"/>
            </a:xfrm>
            <a:prstGeom prst="straightConnector1">
              <a:avLst/>
            </a:prstGeom>
            <a:noFill/>
            <a:ln w="25400" cap="flat" cmpd="sng">
              <a:solidFill>
                <a:srgbClr val="C00000"/>
              </a:solidFill>
              <a:prstDash val="solid"/>
              <a:miter lim="800000"/>
              <a:headEnd type="none" w="sm" len="sm"/>
              <a:tailEnd type="none" w="sm" len="sm"/>
            </a:ln>
          </p:spPr>
        </p:cxnSp>
      </p:grpSp>
      <p:grpSp>
        <p:nvGrpSpPr>
          <p:cNvPr id="5119" name="Google Shape;5119;p85"/>
          <p:cNvGrpSpPr/>
          <p:nvPr/>
        </p:nvGrpSpPr>
        <p:grpSpPr>
          <a:xfrm>
            <a:off x="230393" y="1952743"/>
            <a:ext cx="7771793" cy="1241280"/>
            <a:chOff x="230393" y="1952743"/>
            <a:chExt cx="7771793" cy="1241280"/>
          </a:xfrm>
        </p:grpSpPr>
        <p:sp>
          <p:nvSpPr>
            <p:cNvPr id="5120" name="Google Shape;5120;p85"/>
            <p:cNvSpPr txBox="1"/>
            <p:nvPr/>
          </p:nvSpPr>
          <p:spPr>
            <a:xfrm>
              <a:off x="5447297" y="2855469"/>
              <a:ext cx="30328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a:t>
              </a:r>
              <a:endParaRPr sz="2400" b="0" i="0" u="none" strike="noStrike" cap="none">
                <a:solidFill>
                  <a:srgbClr val="000000"/>
                </a:solidFill>
                <a:latin typeface="Calibri"/>
                <a:ea typeface="Calibri"/>
                <a:cs typeface="Calibri"/>
                <a:sym typeface="Calibri"/>
              </a:endParaRPr>
            </a:p>
          </p:txBody>
        </p:sp>
        <p:grpSp>
          <p:nvGrpSpPr>
            <p:cNvPr id="5121" name="Google Shape;5121;p85"/>
            <p:cNvGrpSpPr/>
            <p:nvPr/>
          </p:nvGrpSpPr>
          <p:grpSpPr>
            <a:xfrm>
              <a:off x="230393" y="1952743"/>
              <a:ext cx="7771793" cy="971860"/>
              <a:chOff x="217867" y="1965269"/>
              <a:chExt cx="7771793" cy="971860"/>
            </a:xfrm>
          </p:grpSpPr>
          <p:sp>
            <p:nvSpPr>
              <p:cNvPr id="5122" name="Google Shape;5122;p85"/>
              <p:cNvSpPr txBox="1"/>
              <p:nvPr/>
            </p:nvSpPr>
            <p:spPr>
              <a:xfrm>
                <a:off x="4579710" y="2430012"/>
                <a:ext cx="340995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acknowledgement number</a:t>
                </a:r>
                <a:endParaRPr/>
              </a:p>
            </p:txBody>
          </p:sp>
          <p:sp>
            <p:nvSpPr>
              <p:cNvPr id="5123" name="Google Shape;5123;p85"/>
              <p:cNvSpPr txBox="1"/>
              <p:nvPr/>
            </p:nvSpPr>
            <p:spPr>
              <a:xfrm>
                <a:off x="217867" y="1965269"/>
                <a:ext cx="3287333" cy="7017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ACK: </a:t>
                </a:r>
                <a:r>
                  <a:rPr lang="en-US" sz="2000" b="0" i="0" u="none" strike="noStrike" cap="none">
                    <a:solidFill>
                      <a:srgbClr val="000000"/>
                    </a:solidFill>
                    <a:latin typeface="Calibri"/>
                    <a:ea typeface="Calibri"/>
                    <a:cs typeface="Calibri"/>
                    <a:sym typeface="Calibri"/>
                  </a:rPr>
                  <a:t>seq # of next expected byte; A bit: this is an ACK</a:t>
                </a:r>
                <a:endParaRPr sz="1100" b="0" i="0" u="none" strike="noStrike" cap="none">
                  <a:solidFill>
                    <a:srgbClr val="000000"/>
                  </a:solidFill>
                  <a:latin typeface="Calibri"/>
                  <a:ea typeface="Calibri"/>
                  <a:cs typeface="Calibri"/>
                  <a:sym typeface="Calibri"/>
                </a:endParaRPr>
              </a:p>
            </p:txBody>
          </p:sp>
          <p:sp>
            <p:nvSpPr>
              <p:cNvPr id="5124" name="Google Shape;5124;p85"/>
              <p:cNvSpPr/>
              <p:nvPr/>
            </p:nvSpPr>
            <p:spPr>
              <a:xfrm>
                <a:off x="3505200" y="2417523"/>
                <a:ext cx="2076276" cy="519606"/>
              </a:xfrm>
              <a:custGeom>
                <a:avLst/>
                <a:gdLst/>
                <a:ahLst/>
                <a:cxnLst/>
                <a:rect l="l" t="t" r="r" b="b"/>
                <a:pathLst>
                  <a:path w="2076276" h="519606" extrusionOk="0">
                    <a:moveTo>
                      <a:pt x="0" y="0"/>
                    </a:moveTo>
                    <a:cubicBezTo>
                      <a:pt x="694209" y="186960"/>
                      <a:pt x="1382067" y="332646"/>
                      <a:pt x="2076276" y="519606"/>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5125" name="Google Shape;5125;p85"/>
              <p:cNvCxnSpPr/>
              <p:nvPr/>
            </p:nvCxnSpPr>
            <p:spPr>
              <a:xfrm>
                <a:off x="3505200" y="2404996"/>
                <a:ext cx="1263476" cy="215853"/>
              </a:xfrm>
              <a:prstGeom prst="straightConnector1">
                <a:avLst/>
              </a:prstGeom>
              <a:noFill/>
              <a:ln w="19050" cap="flat" cmpd="sng">
                <a:solidFill>
                  <a:srgbClr val="C00000"/>
                </a:solidFill>
                <a:prstDash val="solid"/>
                <a:round/>
                <a:headEnd type="none" w="med" len="med"/>
                <a:tailEnd type="none" w="med" len="med"/>
              </a:ln>
            </p:spPr>
          </p:cxnSp>
        </p:grpSp>
      </p:grpSp>
      <p:grpSp>
        <p:nvGrpSpPr>
          <p:cNvPr id="5126" name="Google Shape;5126;p85"/>
          <p:cNvGrpSpPr/>
          <p:nvPr/>
        </p:nvGrpSpPr>
        <p:grpSpPr>
          <a:xfrm>
            <a:off x="1895418" y="3659802"/>
            <a:ext cx="5828956" cy="1090980"/>
            <a:chOff x="1895418" y="3659802"/>
            <a:chExt cx="5828956" cy="1090980"/>
          </a:xfrm>
        </p:grpSpPr>
        <p:sp>
          <p:nvSpPr>
            <p:cNvPr id="5127" name="Google Shape;5127;p85"/>
            <p:cNvSpPr txBox="1"/>
            <p:nvPr/>
          </p:nvSpPr>
          <p:spPr>
            <a:xfrm>
              <a:off x="4830361" y="3659802"/>
              <a:ext cx="28940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options (variable length)</a:t>
              </a:r>
              <a:endParaRPr sz="2400" b="0" i="0" u="none" strike="noStrike" cap="none">
                <a:solidFill>
                  <a:srgbClr val="000000"/>
                </a:solidFill>
                <a:latin typeface="Arial"/>
                <a:ea typeface="Arial"/>
                <a:cs typeface="Arial"/>
                <a:sym typeface="Arial"/>
              </a:endParaRPr>
            </a:p>
          </p:txBody>
        </p:sp>
        <p:sp>
          <p:nvSpPr>
            <p:cNvPr id="5128" name="Google Shape;5128;p85"/>
            <p:cNvSpPr txBox="1"/>
            <p:nvPr/>
          </p:nvSpPr>
          <p:spPr>
            <a:xfrm>
              <a:off x="1895418" y="4326050"/>
              <a:ext cx="1688926" cy="4247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TCP</a:t>
              </a:r>
              <a:r>
                <a:rPr lang="en-US" sz="2400" b="0" i="0" u="none" strike="noStrike" cap="none">
                  <a:solidFill>
                    <a:srgbClr val="000000"/>
                  </a:solidFill>
                  <a:latin typeface="Calibri"/>
                  <a:ea typeface="Calibri"/>
                  <a:cs typeface="Calibri"/>
                  <a:sym typeface="Calibri"/>
                </a:rPr>
                <a:t> options</a:t>
              </a:r>
              <a:endParaRPr sz="2000" b="0" i="0" u="none" strike="noStrike" cap="none">
                <a:solidFill>
                  <a:srgbClr val="000000"/>
                </a:solidFill>
                <a:latin typeface="Calibri"/>
                <a:ea typeface="Calibri"/>
                <a:cs typeface="Calibri"/>
                <a:sym typeface="Calibri"/>
              </a:endParaRPr>
            </a:p>
          </p:txBody>
        </p:sp>
        <p:cxnSp>
          <p:nvCxnSpPr>
            <p:cNvPr id="5129" name="Google Shape;5129;p85"/>
            <p:cNvCxnSpPr>
              <a:stCxn id="5128" idx="3"/>
              <a:endCxn id="5127" idx="1"/>
            </p:cNvCxnSpPr>
            <p:nvPr/>
          </p:nvCxnSpPr>
          <p:spPr>
            <a:xfrm rot="10800000" flipH="1">
              <a:off x="3584344" y="3859816"/>
              <a:ext cx="1245900" cy="678600"/>
            </a:xfrm>
            <a:prstGeom prst="straightConnector1">
              <a:avLst/>
            </a:prstGeom>
            <a:noFill/>
            <a:ln w="19050" cap="flat" cmpd="sng">
              <a:solidFill>
                <a:srgbClr val="C00000"/>
              </a:solidFill>
              <a:prstDash val="solid"/>
              <a:miter lim="800000"/>
              <a:headEnd type="none" w="sm" len="sm"/>
              <a:tailEnd type="none" w="sm" len="sm"/>
            </a:ln>
          </p:spPr>
        </p:cxnSp>
      </p:grpSp>
      <p:grpSp>
        <p:nvGrpSpPr>
          <p:cNvPr id="5130" name="Google Shape;5130;p85"/>
          <p:cNvGrpSpPr/>
          <p:nvPr/>
        </p:nvGrpSpPr>
        <p:grpSpPr>
          <a:xfrm>
            <a:off x="318075" y="2819126"/>
            <a:ext cx="4456458" cy="424732"/>
            <a:chOff x="318075" y="2819126"/>
            <a:chExt cx="4456458" cy="424732"/>
          </a:xfrm>
        </p:grpSpPr>
        <p:sp>
          <p:nvSpPr>
            <p:cNvPr id="5131" name="Google Shape;5131;p85"/>
            <p:cNvSpPr txBox="1"/>
            <p:nvPr/>
          </p:nvSpPr>
          <p:spPr>
            <a:xfrm>
              <a:off x="4278884" y="2826980"/>
              <a:ext cx="495649" cy="407676"/>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head</a:t>
              </a:r>
              <a:endParaRPr/>
            </a:p>
            <a:p>
              <a:pPr marL="0" marR="0" lvl="0" indent="0" algn="ctr" rtl="0">
                <a:lnSpc>
                  <a:spcPct val="85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len</a:t>
              </a:r>
              <a:endParaRPr sz="1600" b="0" i="0" u="none" strike="noStrike" cap="none">
                <a:solidFill>
                  <a:srgbClr val="000000"/>
                </a:solidFill>
                <a:latin typeface="Calibri"/>
                <a:ea typeface="Calibri"/>
                <a:cs typeface="Calibri"/>
                <a:sym typeface="Calibri"/>
              </a:endParaRPr>
            </a:p>
          </p:txBody>
        </p:sp>
        <p:sp>
          <p:nvSpPr>
            <p:cNvPr id="5132" name="Google Shape;5132;p85"/>
            <p:cNvSpPr txBox="1"/>
            <p:nvPr/>
          </p:nvSpPr>
          <p:spPr>
            <a:xfrm>
              <a:off x="318075" y="2819126"/>
              <a:ext cx="3287333" cy="4247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length </a:t>
              </a:r>
              <a:r>
                <a:rPr lang="en-US" sz="2000" b="0" i="0" u="none" strike="noStrike" cap="none">
                  <a:solidFill>
                    <a:srgbClr val="000000"/>
                  </a:solidFill>
                  <a:latin typeface="Calibri"/>
                  <a:ea typeface="Calibri"/>
                  <a:cs typeface="Calibri"/>
                  <a:sym typeface="Calibri"/>
                </a:rPr>
                <a:t>(of TCP header)</a:t>
              </a:r>
              <a:endParaRPr/>
            </a:p>
          </p:txBody>
        </p:sp>
        <p:cxnSp>
          <p:nvCxnSpPr>
            <p:cNvPr id="5133" name="Google Shape;5133;p85"/>
            <p:cNvCxnSpPr/>
            <p:nvPr/>
          </p:nvCxnSpPr>
          <p:spPr>
            <a:xfrm>
              <a:off x="3544867" y="3031480"/>
              <a:ext cx="783888" cy="0"/>
            </a:xfrm>
            <a:prstGeom prst="straightConnector1">
              <a:avLst/>
            </a:prstGeom>
            <a:noFill/>
            <a:ln w="19050" cap="flat" cmpd="sng">
              <a:solidFill>
                <a:srgbClr val="C00000"/>
              </a:solidFill>
              <a:prstDash val="solid"/>
              <a:miter lim="800000"/>
              <a:headEnd type="none" w="sm" len="sm"/>
              <a:tailEnd type="none" w="sm" len="sm"/>
            </a:ln>
          </p:spPr>
        </p:cxnSp>
      </p:grpSp>
      <p:grpSp>
        <p:nvGrpSpPr>
          <p:cNvPr id="5134" name="Google Shape;5134;p85"/>
          <p:cNvGrpSpPr/>
          <p:nvPr/>
        </p:nvGrpSpPr>
        <p:grpSpPr>
          <a:xfrm>
            <a:off x="-24878" y="3174115"/>
            <a:ext cx="6031751" cy="424732"/>
            <a:chOff x="-24878" y="3174115"/>
            <a:chExt cx="6031751" cy="424732"/>
          </a:xfrm>
        </p:grpSpPr>
        <p:sp>
          <p:nvSpPr>
            <p:cNvPr id="5135" name="Google Shape;5135;p85"/>
            <p:cNvSpPr txBox="1"/>
            <p:nvPr/>
          </p:nvSpPr>
          <p:spPr>
            <a:xfrm>
              <a:off x="4794023" y="3203124"/>
              <a:ext cx="12128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checksum</a:t>
              </a:r>
              <a:endParaRPr/>
            </a:p>
          </p:txBody>
        </p:sp>
        <p:sp>
          <p:nvSpPr>
            <p:cNvPr id="5136" name="Google Shape;5136;p85"/>
            <p:cNvSpPr txBox="1"/>
            <p:nvPr/>
          </p:nvSpPr>
          <p:spPr>
            <a:xfrm>
              <a:off x="-24878" y="3174115"/>
              <a:ext cx="3595495" cy="4247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Internet</a:t>
              </a:r>
              <a:r>
                <a:rPr lang="en-US" sz="2400" b="0" i="0" u="none" strike="noStrike" cap="none">
                  <a:solidFill>
                    <a:srgbClr val="000000"/>
                  </a:solidFill>
                  <a:latin typeface="Calibri"/>
                  <a:ea typeface="Calibri"/>
                  <a:cs typeface="Calibri"/>
                  <a:sym typeface="Calibri"/>
                </a:rPr>
                <a:t> checksum</a:t>
              </a:r>
              <a:endParaRPr/>
            </a:p>
          </p:txBody>
        </p:sp>
        <p:cxnSp>
          <p:nvCxnSpPr>
            <p:cNvPr id="5137" name="Google Shape;5137;p85"/>
            <p:cNvCxnSpPr>
              <a:stCxn id="5136" idx="3"/>
              <a:endCxn id="5135" idx="1"/>
            </p:cNvCxnSpPr>
            <p:nvPr/>
          </p:nvCxnSpPr>
          <p:spPr>
            <a:xfrm>
              <a:off x="3570617" y="3386481"/>
              <a:ext cx="1223400" cy="0"/>
            </a:xfrm>
            <a:prstGeom prst="straightConnector1">
              <a:avLst/>
            </a:prstGeom>
            <a:noFill/>
            <a:ln w="19050" cap="flat" cmpd="sng">
              <a:solidFill>
                <a:srgbClr val="C00000"/>
              </a:solidFill>
              <a:prstDash val="solid"/>
              <a:miter lim="800000"/>
              <a:headEnd type="none" w="sm" len="sm"/>
              <a:tailEnd type="none" w="sm" len="sm"/>
            </a:ln>
          </p:spPr>
        </p:cxnSp>
      </p:grpSp>
      <p:cxnSp>
        <p:nvCxnSpPr>
          <p:cNvPr id="5138" name="Google Shape;5138;p85"/>
          <p:cNvCxnSpPr/>
          <p:nvPr/>
        </p:nvCxnSpPr>
        <p:spPr>
          <a:xfrm rot="10800000">
            <a:off x="6289447" y="1679374"/>
            <a:ext cx="1761" cy="365184"/>
          </a:xfrm>
          <a:prstGeom prst="straightConnector1">
            <a:avLst/>
          </a:prstGeom>
          <a:noFill/>
          <a:ln w="19050" cap="flat" cmpd="sng">
            <a:solidFill>
              <a:srgbClr val="000000"/>
            </a:solidFill>
            <a:prstDash val="solid"/>
            <a:round/>
            <a:headEnd type="none" w="med" len="med"/>
            <a:tailEnd type="none" w="med" len="med"/>
          </a:ln>
        </p:spPr>
      </p:cxnSp>
      <p:cxnSp>
        <p:nvCxnSpPr>
          <p:cNvPr id="5139" name="Google Shape;5139;p85"/>
          <p:cNvCxnSpPr/>
          <p:nvPr/>
        </p:nvCxnSpPr>
        <p:spPr>
          <a:xfrm rot="10800000">
            <a:off x="6150711" y="2804662"/>
            <a:ext cx="0" cy="392112"/>
          </a:xfrm>
          <a:prstGeom prst="straightConnector1">
            <a:avLst/>
          </a:prstGeom>
          <a:noFill/>
          <a:ln w="12700" cap="flat" cmpd="sng">
            <a:solidFill>
              <a:srgbClr val="000000"/>
            </a:solidFill>
            <a:prstDash val="solid"/>
            <a:round/>
            <a:headEnd type="none" w="med" len="med"/>
            <a:tailEnd type="none" w="med" len="med"/>
          </a:ln>
        </p:spPr>
      </p:cxnSp>
      <p:cxnSp>
        <p:nvCxnSpPr>
          <p:cNvPr id="5140" name="Google Shape;5140;p85"/>
          <p:cNvCxnSpPr/>
          <p:nvPr/>
        </p:nvCxnSpPr>
        <p:spPr>
          <a:xfrm rot="10800000">
            <a:off x="5992924" y="2809424"/>
            <a:ext cx="0" cy="392113"/>
          </a:xfrm>
          <a:prstGeom prst="straightConnector1">
            <a:avLst/>
          </a:prstGeom>
          <a:noFill/>
          <a:ln w="12700" cap="flat" cmpd="sng">
            <a:solidFill>
              <a:srgbClr val="000000"/>
            </a:solidFill>
            <a:prstDash val="solid"/>
            <a:round/>
            <a:headEnd type="none" w="med" len="med"/>
            <a:tailEnd type="none" w="med" len="med"/>
          </a:ln>
        </p:spPr>
      </p:cxnSp>
      <p:cxnSp>
        <p:nvCxnSpPr>
          <p:cNvPr id="5141" name="Google Shape;5141;p85"/>
          <p:cNvCxnSpPr/>
          <p:nvPr/>
        </p:nvCxnSpPr>
        <p:spPr>
          <a:xfrm rot="10800000">
            <a:off x="5830374" y="2809424"/>
            <a:ext cx="0" cy="392113"/>
          </a:xfrm>
          <a:prstGeom prst="straightConnector1">
            <a:avLst/>
          </a:prstGeom>
          <a:noFill/>
          <a:ln w="12700" cap="flat" cmpd="sng">
            <a:solidFill>
              <a:srgbClr val="000000"/>
            </a:solidFill>
            <a:prstDash val="solid"/>
            <a:round/>
            <a:headEnd type="none" w="med" len="med"/>
            <a:tailEnd type="none" w="med" len="med"/>
          </a:ln>
        </p:spPr>
      </p:cxnSp>
      <p:grpSp>
        <p:nvGrpSpPr>
          <p:cNvPr id="5142" name="Google Shape;5142;p85"/>
          <p:cNvGrpSpPr/>
          <p:nvPr/>
        </p:nvGrpSpPr>
        <p:grpSpPr>
          <a:xfrm>
            <a:off x="172543" y="2863949"/>
            <a:ext cx="6190466" cy="2660551"/>
            <a:chOff x="172543" y="2863949"/>
            <a:chExt cx="6190466" cy="2660551"/>
          </a:xfrm>
        </p:grpSpPr>
        <p:sp>
          <p:nvSpPr>
            <p:cNvPr id="5143" name="Google Shape;5143;p85"/>
            <p:cNvSpPr txBox="1"/>
            <p:nvPr/>
          </p:nvSpPr>
          <p:spPr>
            <a:xfrm>
              <a:off x="172543" y="4822769"/>
              <a:ext cx="3419248" cy="7017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RST, SYN, FIN: </a:t>
              </a:r>
              <a:r>
                <a:rPr lang="en-US" sz="2000" b="0" i="0" u="none" strike="noStrike" cap="none">
                  <a:solidFill>
                    <a:srgbClr val="000000"/>
                  </a:solidFill>
                  <a:latin typeface="Calibri"/>
                  <a:ea typeface="Calibri"/>
                  <a:cs typeface="Calibri"/>
                  <a:sym typeface="Calibri"/>
                </a:rPr>
                <a:t>connection management</a:t>
              </a:r>
              <a:endParaRPr sz="2400" b="0" i="0" u="none" strike="noStrike" cap="none">
                <a:solidFill>
                  <a:srgbClr val="000000"/>
                </a:solidFill>
                <a:latin typeface="Calibri"/>
                <a:ea typeface="Calibri"/>
                <a:cs typeface="Calibri"/>
                <a:sym typeface="Calibri"/>
              </a:endParaRPr>
            </a:p>
          </p:txBody>
        </p:sp>
        <p:sp>
          <p:nvSpPr>
            <p:cNvPr id="5144" name="Google Shape;5144;p85"/>
            <p:cNvSpPr/>
            <p:nvPr/>
          </p:nvSpPr>
          <p:spPr>
            <a:xfrm>
              <a:off x="3558336" y="3152325"/>
              <a:ext cx="2678659" cy="2026938"/>
            </a:xfrm>
            <a:custGeom>
              <a:avLst/>
              <a:gdLst/>
              <a:ahLst/>
              <a:cxnLst/>
              <a:rect l="l" t="t" r="r" b="b"/>
              <a:pathLst>
                <a:path w="11573" h="28757" extrusionOk="0">
                  <a:moveTo>
                    <a:pt x="0" y="28757"/>
                  </a:moveTo>
                  <a:lnTo>
                    <a:pt x="10147" y="0"/>
                  </a:lnTo>
                  <a:lnTo>
                    <a:pt x="11573" y="0"/>
                  </a:ln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145" name="Google Shape;5145;p85"/>
            <p:cNvGrpSpPr/>
            <p:nvPr/>
          </p:nvGrpSpPr>
          <p:grpSpPr>
            <a:xfrm>
              <a:off x="5775299" y="2863949"/>
              <a:ext cx="587710" cy="339181"/>
              <a:chOff x="5775299" y="2863949"/>
              <a:chExt cx="587710" cy="339181"/>
            </a:xfrm>
          </p:grpSpPr>
          <p:sp>
            <p:nvSpPr>
              <p:cNvPr id="5146" name="Google Shape;5146;p85"/>
              <p:cNvSpPr txBox="1"/>
              <p:nvPr/>
            </p:nvSpPr>
            <p:spPr>
              <a:xfrm>
                <a:off x="6083766" y="2864576"/>
                <a:ext cx="27924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F</a:t>
                </a:r>
                <a:endParaRPr sz="2400" b="0" i="0" u="none" strike="noStrike" cap="none">
                  <a:solidFill>
                    <a:srgbClr val="000000"/>
                  </a:solidFill>
                  <a:latin typeface="Calibri"/>
                  <a:ea typeface="Calibri"/>
                  <a:cs typeface="Calibri"/>
                  <a:sym typeface="Calibri"/>
                </a:endParaRPr>
              </a:p>
            </p:txBody>
          </p:sp>
          <p:sp>
            <p:nvSpPr>
              <p:cNvPr id="5147" name="Google Shape;5147;p85"/>
              <p:cNvSpPr txBox="1"/>
              <p:nvPr/>
            </p:nvSpPr>
            <p:spPr>
              <a:xfrm>
                <a:off x="5939184" y="2863949"/>
                <a:ext cx="27924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S</a:t>
                </a:r>
                <a:endParaRPr sz="2400" b="0" i="0" u="none" strike="noStrike" cap="none">
                  <a:solidFill>
                    <a:srgbClr val="000000"/>
                  </a:solidFill>
                  <a:latin typeface="Calibri"/>
                  <a:ea typeface="Calibri"/>
                  <a:cs typeface="Calibri"/>
                  <a:sym typeface="Calibri"/>
                </a:endParaRPr>
              </a:p>
            </p:txBody>
          </p:sp>
          <p:sp>
            <p:nvSpPr>
              <p:cNvPr id="5148" name="Google Shape;5148;p85"/>
              <p:cNvSpPr txBox="1"/>
              <p:nvPr/>
            </p:nvSpPr>
            <p:spPr>
              <a:xfrm>
                <a:off x="5775299" y="2863950"/>
                <a:ext cx="29687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R</a:t>
                </a:r>
                <a:endParaRPr sz="2400" b="0" i="0" u="none" strike="noStrike" cap="none">
                  <a:solidFill>
                    <a:srgbClr val="000000"/>
                  </a:solidFill>
                  <a:latin typeface="Calibri"/>
                  <a:ea typeface="Calibri"/>
                  <a:cs typeface="Calibri"/>
                  <a:sym typeface="Calibri"/>
                </a:endParaRPr>
              </a:p>
            </p:txBody>
          </p:sp>
        </p:grpSp>
      </p:grpSp>
      <p:grpSp>
        <p:nvGrpSpPr>
          <p:cNvPr id="5149" name="Google Shape;5149;p85"/>
          <p:cNvGrpSpPr/>
          <p:nvPr/>
        </p:nvGrpSpPr>
        <p:grpSpPr>
          <a:xfrm>
            <a:off x="5277007" y="2859957"/>
            <a:ext cx="2976178" cy="719405"/>
            <a:chOff x="5277007" y="2859957"/>
            <a:chExt cx="2976178" cy="719405"/>
          </a:xfrm>
        </p:grpSpPr>
        <p:sp>
          <p:nvSpPr>
            <p:cNvPr id="5150" name="Google Shape;5150;p85"/>
            <p:cNvSpPr txBox="1"/>
            <p:nvPr/>
          </p:nvSpPr>
          <p:spPr>
            <a:xfrm>
              <a:off x="6430735" y="3212649"/>
              <a:ext cx="18224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BFBFBF"/>
                </a:buClr>
                <a:buSzPts val="1800"/>
                <a:buFont typeface="Arial"/>
                <a:buNone/>
              </a:pPr>
              <a:r>
                <a:rPr lang="en-US" sz="1800" b="0" i="0" u="none" strike="noStrike" cap="none">
                  <a:solidFill>
                    <a:srgbClr val="BFBFBF"/>
                  </a:solidFill>
                  <a:latin typeface="Arial"/>
                  <a:ea typeface="Arial"/>
                  <a:cs typeface="Arial"/>
                  <a:sym typeface="Arial"/>
                </a:rPr>
                <a:t>Urg data pointer</a:t>
              </a:r>
              <a:endParaRPr/>
            </a:p>
          </p:txBody>
        </p:sp>
        <p:grpSp>
          <p:nvGrpSpPr>
            <p:cNvPr id="5151" name="Google Shape;5151;p85"/>
            <p:cNvGrpSpPr/>
            <p:nvPr/>
          </p:nvGrpSpPr>
          <p:grpSpPr>
            <a:xfrm>
              <a:off x="5277007" y="2859957"/>
              <a:ext cx="627836" cy="345695"/>
              <a:chOff x="5527528" y="3067992"/>
              <a:chExt cx="627836" cy="345695"/>
            </a:xfrm>
          </p:grpSpPr>
          <p:sp>
            <p:nvSpPr>
              <p:cNvPr id="5152" name="Google Shape;5152;p85"/>
              <p:cNvSpPr txBox="1"/>
              <p:nvPr/>
            </p:nvSpPr>
            <p:spPr>
              <a:xfrm>
                <a:off x="5864900" y="3067992"/>
                <a:ext cx="29046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5A5A5"/>
                  </a:buClr>
                  <a:buSzPts val="1600"/>
                  <a:buFont typeface="Calibri"/>
                  <a:buNone/>
                </a:pPr>
                <a:r>
                  <a:rPr lang="en-US" sz="1600" b="0" i="0" u="none" strike="noStrike" cap="none">
                    <a:solidFill>
                      <a:srgbClr val="A5A5A5"/>
                    </a:solidFill>
                    <a:latin typeface="Calibri"/>
                    <a:ea typeface="Calibri"/>
                    <a:cs typeface="Calibri"/>
                    <a:sym typeface="Calibri"/>
                  </a:rPr>
                  <a:t>P</a:t>
                </a:r>
                <a:endParaRPr sz="2400" b="0" i="0" u="none" strike="noStrike" cap="none">
                  <a:solidFill>
                    <a:srgbClr val="A5A5A5"/>
                  </a:solidFill>
                  <a:latin typeface="Calibri"/>
                  <a:ea typeface="Calibri"/>
                  <a:cs typeface="Calibri"/>
                  <a:sym typeface="Calibri"/>
                </a:endParaRPr>
              </a:p>
            </p:txBody>
          </p:sp>
          <p:sp>
            <p:nvSpPr>
              <p:cNvPr id="5153" name="Google Shape;5153;p85"/>
              <p:cNvSpPr txBox="1"/>
              <p:nvPr/>
            </p:nvSpPr>
            <p:spPr>
              <a:xfrm>
                <a:off x="5527528" y="3075133"/>
                <a:ext cx="31611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5A5A5"/>
                  </a:buClr>
                  <a:buSzPts val="1600"/>
                  <a:buFont typeface="Calibri"/>
                  <a:buNone/>
                </a:pPr>
                <a:r>
                  <a:rPr lang="en-US" sz="1600" b="0" i="0" u="none" strike="noStrike" cap="none">
                    <a:solidFill>
                      <a:srgbClr val="A5A5A5"/>
                    </a:solidFill>
                    <a:latin typeface="Calibri"/>
                    <a:ea typeface="Calibri"/>
                    <a:cs typeface="Calibri"/>
                    <a:sym typeface="Calibri"/>
                  </a:rPr>
                  <a:t>U</a:t>
                </a:r>
                <a:endParaRPr sz="2400" b="0" i="0" u="none" strike="noStrike" cap="none">
                  <a:solidFill>
                    <a:srgbClr val="A5A5A5"/>
                  </a:solidFill>
                  <a:latin typeface="Calibri"/>
                  <a:ea typeface="Calibri"/>
                  <a:cs typeface="Calibri"/>
                  <a:sym typeface="Calibri"/>
                </a:endParaRPr>
              </a:p>
            </p:txBody>
          </p:sp>
        </p:grpSp>
      </p:grpSp>
      <p:cxnSp>
        <p:nvCxnSpPr>
          <p:cNvPr id="5154" name="Google Shape;5154;p85"/>
          <p:cNvCxnSpPr/>
          <p:nvPr/>
        </p:nvCxnSpPr>
        <p:spPr>
          <a:xfrm rot="10800000">
            <a:off x="5038305" y="2821148"/>
            <a:ext cx="0" cy="392113"/>
          </a:xfrm>
          <a:prstGeom prst="straightConnector1">
            <a:avLst/>
          </a:prstGeom>
          <a:noFill/>
          <a:ln w="12700" cap="flat" cmpd="sng">
            <a:solidFill>
              <a:srgbClr val="000000"/>
            </a:solidFill>
            <a:prstDash val="solid"/>
            <a:round/>
            <a:headEnd type="none" w="med" len="med"/>
            <a:tailEnd type="none" w="med" len="med"/>
          </a:ln>
        </p:spPr>
      </p:cxnSp>
      <p:cxnSp>
        <p:nvCxnSpPr>
          <p:cNvPr id="5155" name="Google Shape;5155;p85"/>
          <p:cNvCxnSpPr/>
          <p:nvPr/>
        </p:nvCxnSpPr>
        <p:spPr>
          <a:xfrm rot="10800000">
            <a:off x="5198693" y="2812182"/>
            <a:ext cx="0" cy="392113"/>
          </a:xfrm>
          <a:prstGeom prst="straightConnector1">
            <a:avLst/>
          </a:prstGeom>
          <a:noFill/>
          <a:ln w="12700" cap="flat" cmpd="sng">
            <a:solidFill>
              <a:srgbClr val="000000"/>
            </a:solidFill>
            <a:prstDash val="solid"/>
            <a:round/>
            <a:headEnd type="none" w="med" len="med"/>
            <a:tailEnd type="none" w="med" len="med"/>
          </a:ln>
        </p:spPr>
      </p:cxnSp>
      <p:grpSp>
        <p:nvGrpSpPr>
          <p:cNvPr id="5156" name="Google Shape;5156;p85"/>
          <p:cNvGrpSpPr/>
          <p:nvPr/>
        </p:nvGrpSpPr>
        <p:grpSpPr>
          <a:xfrm>
            <a:off x="182880" y="2863950"/>
            <a:ext cx="5235245" cy="1390074"/>
            <a:chOff x="182880" y="2863950"/>
            <a:chExt cx="5235245" cy="1390074"/>
          </a:xfrm>
        </p:grpSpPr>
        <p:grpSp>
          <p:nvGrpSpPr>
            <p:cNvPr id="5157" name="Google Shape;5157;p85"/>
            <p:cNvGrpSpPr/>
            <p:nvPr/>
          </p:nvGrpSpPr>
          <p:grpSpPr>
            <a:xfrm>
              <a:off x="4962499" y="2863950"/>
              <a:ext cx="455626" cy="338554"/>
              <a:chOff x="4962499" y="2863950"/>
              <a:chExt cx="455626" cy="338554"/>
            </a:xfrm>
          </p:grpSpPr>
          <p:sp>
            <p:nvSpPr>
              <p:cNvPr id="5158" name="Google Shape;5158;p85"/>
              <p:cNvSpPr txBox="1"/>
              <p:nvPr/>
            </p:nvSpPr>
            <p:spPr>
              <a:xfrm>
                <a:off x="4962499" y="2863950"/>
                <a:ext cx="29687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C</a:t>
                </a:r>
                <a:endParaRPr sz="2400" b="0" i="0" u="none" strike="noStrike" cap="none">
                  <a:solidFill>
                    <a:srgbClr val="000000"/>
                  </a:solidFill>
                  <a:latin typeface="Calibri"/>
                  <a:ea typeface="Calibri"/>
                  <a:cs typeface="Calibri"/>
                  <a:sym typeface="Calibri"/>
                </a:endParaRPr>
              </a:p>
            </p:txBody>
          </p:sp>
          <p:sp>
            <p:nvSpPr>
              <p:cNvPr id="5159" name="Google Shape;5159;p85"/>
              <p:cNvSpPr txBox="1"/>
              <p:nvPr/>
            </p:nvSpPr>
            <p:spPr>
              <a:xfrm>
                <a:off x="5121249" y="2863950"/>
                <a:ext cx="29687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E</a:t>
                </a:r>
                <a:endParaRPr sz="2400" b="0" i="0" u="none" strike="noStrike" cap="none">
                  <a:solidFill>
                    <a:srgbClr val="000000"/>
                  </a:solidFill>
                  <a:latin typeface="Calibri"/>
                  <a:ea typeface="Calibri"/>
                  <a:cs typeface="Calibri"/>
                  <a:sym typeface="Calibri"/>
                </a:endParaRPr>
              </a:p>
            </p:txBody>
          </p:sp>
        </p:grpSp>
        <p:sp>
          <p:nvSpPr>
            <p:cNvPr id="5160" name="Google Shape;5160;p85"/>
            <p:cNvSpPr txBox="1"/>
            <p:nvPr/>
          </p:nvSpPr>
          <p:spPr>
            <a:xfrm>
              <a:off x="182880" y="3829292"/>
              <a:ext cx="3384479" cy="4247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C, E: </a:t>
              </a:r>
              <a:r>
                <a:rPr lang="en-US" sz="2000" b="0" i="0" u="none" strike="noStrike" cap="none">
                  <a:solidFill>
                    <a:srgbClr val="000000"/>
                  </a:solidFill>
                  <a:latin typeface="Calibri"/>
                  <a:ea typeface="Calibri"/>
                  <a:cs typeface="Calibri"/>
                  <a:sym typeface="Calibri"/>
                </a:rPr>
                <a:t>congestion notification</a:t>
              </a:r>
              <a:endParaRPr sz="2400" b="0" i="0" u="none" strike="noStrike" cap="none">
                <a:solidFill>
                  <a:srgbClr val="000000"/>
                </a:solidFill>
                <a:latin typeface="Calibri"/>
                <a:ea typeface="Calibri"/>
                <a:cs typeface="Calibri"/>
                <a:sym typeface="Calibri"/>
              </a:endParaRPr>
            </a:p>
          </p:txBody>
        </p:sp>
        <p:sp>
          <p:nvSpPr>
            <p:cNvPr id="5161" name="Google Shape;5161;p85"/>
            <p:cNvSpPr/>
            <p:nvPr/>
          </p:nvSpPr>
          <p:spPr>
            <a:xfrm>
              <a:off x="3573195" y="3136684"/>
              <a:ext cx="1749482" cy="914811"/>
            </a:xfrm>
            <a:custGeom>
              <a:avLst/>
              <a:gdLst/>
              <a:ahLst/>
              <a:cxnLst/>
              <a:rect l="l" t="t" r="r" b="b"/>
              <a:pathLst>
                <a:path w="10062" h="10017" extrusionOk="0">
                  <a:moveTo>
                    <a:pt x="0" y="10017"/>
                  </a:moveTo>
                  <a:lnTo>
                    <a:pt x="8853" y="17"/>
                  </a:lnTo>
                  <a:lnTo>
                    <a:pt x="10062" y="0"/>
                  </a:ln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162" name="Google Shape;5162;p8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80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88"/>
                                        </p:tgtEl>
                                        <p:attrNameLst>
                                          <p:attrName>style.visibility</p:attrName>
                                        </p:attrNameLst>
                                      </p:cBhvr>
                                      <p:to>
                                        <p:strVal val="visible"/>
                                      </p:to>
                                    </p:set>
                                    <p:animEffect transition="in" filter="fade">
                                      <p:cBhvr>
                                        <p:cTn id="7" dur="500"/>
                                        <p:tgtEl>
                                          <p:spTgt spid="50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11"/>
                                        </p:tgtEl>
                                        <p:attrNameLst>
                                          <p:attrName>style.visibility</p:attrName>
                                        </p:attrNameLst>
                                      </p:cBhvr>
                                      <p:to>
                                        <p:strVal val="visible"/>
                                      </p:to>
                                    </p:set>
                                    <p:animEffect transition="in" filter="fade">
                                      <p:cBhvr>
                                        <p:cTn id="12" dur="500"/>
                                        <p:tgtEl>
                                          <p:spTgt spid="51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19"/>
                                        </p:tgtEl>
                                        <p:attrNameLst>
                                          <p:attrName>style.visibility</p:attrName>
                                        </p:attrNameLst>
                                      </p:cBhvr>
                                      <p:to>
                                        <p:strVal val="visible"/>
                                      </p:to>
                                    </p:set>
                                    <p:animEffect transition="in" filter="fade">
                                      <p:cBhvr>
                                        <p:cTn id="17" dur="500"/>
                                        <p:tgtEl>
                                          <p:spTgt spid="51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15"/>
                                        </p:tgtEl>
                                        <p:attrNameLst>
                                          <p:attrName>style.visibility</p:attrName>
                                        </p:attrNameLst>
                                      </p:cBhvr>
                                      <p:to>
                                        <p:strVal val="visible"/>
                                      </p:to>
                                    </p:set>
                                    <p:animEffect transition="in" filter="fade">
                                      <p:cBhvr>
                                        <p:cTn id="22" dur="500"/>
                                        <p:tgtEl>
                                          <p:spTgt spid="51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34"/>
                                        </p:tgtEl>
                                        <p:attrNameLst>
                                          <p:attrName>style.visibility</p:attrName>
                                        </p:attrNameLst>
                                      </p:cBhvr>
                                      <p:to>
                                        <p:strVal val="visible"/>
                                      </p:to>
                                    </p:set>
                                    <p:animEffect transition="in" filter="fade">
                                      <p:cBhvr>
                                        <p:cTn id="27" dur="500"/>
                                        <p:tgtEl>
                                          <p:spTgt spid="51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6"/>
                                        </p:tgtEl>
                                        <p:attrNameLst>
                                          <p:attrName>style.visibility</p:attrName>
                                        </p:attrNameLst>
                                      </p:cBhvr>
                                      <p:to>
                                        <p:strVal val="visible"/>
                                      </p:to>
                                    </p:set>
                                    <p:animEffect transition="in" filter="fade">
                                      <p:cBhvr>
                                        <p:cTn id="32" dur="500"/>
                                        <p:tgtEl>
                                          <p:spTgt spid="51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30"/>
                                        </p:tgtEl>
                                        <p:attrNameLst>
                                          <p:attrName>style.visibility</p:attrName>
                                        </p:attrNameLst>
                                      </p:cBhvr>
                                      <p:to>
                                        <p:strVal val="visible"/>
                                      </p:to>
                                    </p:set>
                                    <p:animEffect transition="in" filter="fade">
                                      <p:cBhvr>
                                        <p:cTn id="37" dur="500"/>
                                        <p:tgtEl>
                                          <p:spTgt spid="51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42"/>
                                        </p:tgtEl>
                                        <p:attrNameLst>
                                          <p:attrName>style.visibility</p:attrName>
                                        </p:attrNameLst>
                                      </p:cBhvr>
                                      <p:to>
                                        <p:strVal val="visible"/>
                                      </p:to>
                                    </p:set>
                                    <p:animEffect transition="in" filter="fade">
                                      <p:cBhvr>
                                        <p:cTn id="42" dur="500"/>
                                        <p:tgtEl>
                                          <p:spTgt spid="51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07"/>
                                        </p:tgtEl>
                                        <p:attrNameLst>
                                          <p:attrName>style.visibility</p:attrName>
                                        </p:attrNameLst>
                                      </p:cBhvr>
                                      <p:to>
                                        <p:strVal val="visible"/>
                                      </p:to>
                                    </p:set>
                                    <p:animEffect transition="in" filter="fade">
                                      <p:cBhvr>
                                        <p:cTn id="47" dur="500"/>
                                        <p:tgtEl>
                                          <p:spTgt spid="510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56"/>
                                        </p:tgtEl>
                                        <p:attrNameLst>
                                          <p:attrName>style.visibility</p:attrName>
                                        </p:attrNameLst>
                                      </p:cBhvr>
                                      <p:to>
                                        <p:strVal val="visible"/>
                                      </p:to>
                                    </p:set>
                                    <p:animEffect transition="in" filter="fade">
                                      <p:cBhvr>
                                        <p:cTn id="52" dur="500"/>
                                        <p:tgtEl>
                                          <p:spTgt spid="515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149"/>
                                        </p:tgtEl>
                                        <p:attrNameLst>
                                          <p:attrName>style.visibility</p:attrName>
                                        </p:attrNameLst>
                                      </p:cBhvr>
                                      <p:to>
                                        <p:strVal val="visible"/>
                                      </p:to>
                                    </p:set>
                                    <p:animEffect transition="in" filter="fade">
                                      <p:cBhvr>
                                        <p:cTn id="57" dur="500"/>
                                        <p:tgtEl>
                                          <p:spTgt spid="5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167"/>
        <p:cNvGrpSpPr/>
        <p:nvPr/>
      </p:nvGrpSpPr>
      <p:grpSpPr>
        <a:xfrm>
          <a:off x="0" y="0"/>
          <a:ext cx="0" cy="0"/>
          <a:chOff x="0" y="0"/>
          <a:chExt cx="0" cy="0"/>
        </a:xfrm>
      </p:grpSpPr>
      <p:sp>
        <p:nvSpPr>
          <p:cNvPr id="5168" name="Google Shape;5168;p86"/>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sequence numbers, ACKs</a:t>
            </a:r>
            <a:endParaRPr sz="4400" b="0"/>
          </a:p>
        </p:txBody>
      </p:sp>
      <p:sp>
        <p:nvSpPr>
          <p:cNvPr id="5169" name="Google Shape;5169;p86"/>
          <p:cNvSpPr txBox="1"/>
          <p:nvPr/>
        </p:nvSpPr>
        <p:spPr>
          <a:xfrm>
            <a:off x="715171" y="1355712"/>
            <a:ext cx="5096669" cy="1311288"/>
          </a:xfrm>
          <a:prstGeom prst="rect">
            <a:avLst/>
          </a:prstGeom>
          <a:noFill/>
          <a:ln>
            <a:noFill/>
          </a:ln>
        </p:spPr>
        <p:txBody>
          <a:bodyPr spcFirstLastPara="1" wrap="square" lIns="91425" tIns="45700" rIns="91425" bIns="45700" anchor="t" anchorCtr="0">
            <a:noAutofit/>
          </a:bodyPr>
          <a:lstStyle/>
          <a:p>
            <a:pPr marL="234950" marR="0" lvl="0" indent="-123825" algn="l" rtl="0">
              <a:lnSpc>
                <a:spcPct val="85000"/>
              </a:lnSpc>
              <a:spcBef>
                <a:spcPts val="0"/>
              </a:spcBef>
              <a:spcAft>
                <a:spcPts val="0"/>
              </a:spcAft>
              <a:buClr>
                <a:srgbClr val="000099"/>
              </a:buClr>
              <a:buSzPts val="2800"/>
              <a:buFont typeface="Noto Sans Symbols"/>
              <a:buNone/>
            </a:pPr>
            <a:r>
              <a:rPr lang="en-US" sz="2800" b="0" i="1" u="none" strike="noStrike" cap="none">
                <a:solidFill>
                  <a:srgbClr val="CC0000"/>
                </a:solidFill>
                <a:latin typeface="Calibri"/>
                <a:ea typeface="Calibri"/>
                <a:cs typeface="Calibri"/>
                <a:sym typeface="Calibri"/>
              </a:rPr>
              <a:t>Sequence numbers:</a:t>
            </a:r>
            <a:endParaRPr/>
          </a:p>
          <a:p>
            <a:pPr marL="635000" marR="0" lvl="1" indent="-277813" algn="l" rtl="0">
              <a:lnSpc>
                <a:spcPct val="85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byte stream “number” of first byte in segment’s data</a:t>
            </a:r>
            <a:endParaRPr sz="2400" b="0" i="0" u="none" strike="noStrike" cap="none">
              <a:solidFill>
                <a:srgbClr val="000000"/>
              </a:solidFill>
              <a:latin typeface="Calibri"/>
              <a:ea typeface="Calibri"/>
              <a:cs typeface="Calibri"/>
              <a:sym typeface="Calibri"/>
            </a:endParaRPr>
          </a:p>
        </p:txBody>
      </p:sp>
      <p:grpSp>
        <p:nvGrpSpPr>
          <p:cNvPr id="5170" name="Google Shape;5170;p86"/>
          <p:cNvGrpSpPr/>
          <p:nvPr/>
        </p:nvGrpSpPr>
        <p:grpSpPr>
          <a:xfrm>
            <a:off x="7783528" y="3989281"/>
            <a:ext cx="3086106" cy="2541588"/>
            <a:chOff x="3520" y="2404"/>
            <a:chExt cx="1944" cy="1601"/>
          </a:xfrm>
        </p:grpSpPr>
        <p:sp>
          <p:nvSpPr>
            <p:cNvPr id="5171" name="Google Shape;5171;p86"/>
            <p:cNvSpPr/>
            <p:nvPr/>
          </p:nvSpPr>
          <p:spPr>
            <a:xfrm>
              <a:off x="3755" y="3589"/>
              <a:ext cx="1202" cy="13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172" name="Google Shape;5172;p86"/>
            <p:cNvGrpSpPr/>
            <p:nvPr/>
          </p:nvGrpSpPr>
          <p:grpSpPr>
            <a:xfrm>
              <a:off x="3731" y="3291"/>
              <a:ext cx="1252" cy="714"/>
              <a:chOff x="1974" y="2984"/>
              <a:chExt cx="1252" cy="714"/>
            </a:xfrm>
          </p:grpSpPr>
          <p:sp>
            <p:nvSpPr>
              <p:cNvPr id="5173" name="Google Shape;5173;p86"/>
              <p:cNvSpPr/>
              <p:nvPr/>
            </p:nvSpPr>
            <p:spPr>
              <a:xfrm>
                <a:off x="1994" y="2995"/>
                <a:ext cx="1210" cy="703"/>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174" name="Google Shape;5174;p86"/>
              <p:cNvSpPr txBox="1"/>
              <p:nvPr/>
            </p:nvSpPr>
            <p:spPr>
              <a:xfrm>
                <a:off x="2001" y="2984"/>
                <a:ext cx="58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source port #</a:t>
                </a:r>
                <a:endParaRPr/>
              </a:p>
            </p:txBody>
          </p:sp>
          <p:sp>
            <p:nvSpPr>
              <p:cNvPr id="5175" name="Google Shape;5175;p86"/>
              <p:cNvSpPr txBox="1"/>
              <p:nvPr/>
            </p:nvSpPr>
            <p:spPr>
              <a:xfrm>
                <a:off x="2648" y="2987"/>
                <a:ext cx="491"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dest port #</a:t>
                </a:r>
                <a:endParaRPr/>
              </a:p>
            </p:txBody>
          </p:sp>
          <p:sp>
            <p:nvSpPr>
              <p:cNvPr id="5176" name="Google Shape;5176;p86"/>
              <p:cNvSpPr txBox="1"/>
              <p:nvPr/>
            </p:nvSpPr>
            <p:spPr>
              <a:xfrm>
                <a:off x="2154" y="3117"/>
                <a:ext cx="912"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sequence number</a:t>
                </a:r>
                <a:endParaRPr/>
              </a:p>
            </p:txBody>
          </p:sp>
          <p:sp>
            <p:nvSpPr>
              <p:cNvPr id="5177" name="Google Shape;5177;p86"/>
              <p:cNvSpPr txBox="1"/>
              <p:nvPr/>
            </p:nvSpPr>
            <p:spPr>
              <a:xfrm>
                <a:off x="1974" y="3257"/>
                <a:ext cx="1252"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acknowledgement number</a:t>
                </a:r>
                <a:endParaRPr/>
              </a:p>
            </p:txBody>
          </p:sp>
          <p:sp>
            <p:nvSpPr>
              <p:cNvPr id="5178" name="Google Shape;5178;p86"/>
              <p:cNvSpPr txBox="1"/>
              <p:nvPr/>
            </p:nvSpPr>
            <p:spPr>
              <a:xfrm>
                <a:off x="2053" y="3544"/>
                <a:ext cx="475"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checksum</a:t>
                </a:r>
                <a:endParaRPr/>
              </a:p>
            </p:txBody>
          </p:sp>
          <p:cxnSp>
            <p:nvCxnSpPr>
              <p:cNvPr id="5179" name="Google Shape;5179;p86"/>
              <p:cNvCxnSpPr/>
              <p:nvPr/>
            </p:nvCxnSpPr>
            <p:spPr>
              <a:xfrm>
                <a:off x="1994" y="3138"/>
                <a:ext cx="1212" cy="0"/>
              </a:xfrm>
              <a:prstGeom prst="straightConnector1">
                <a:avLst/>
              </a:prstGeom>
              <a:noFill/>
              <a:ln w="9525" cap="flat" cmpd="sng">
                <a:solidFill>
                  <a:srgbClr val="000000"/>
                </a:solidFill>
                <a:prstDash val="solid"/>
                <a:round/>
                <a:headEnd type="none" w="med" len="med"/>
                <a:tailEnd type="none" w="med" len="med"/>
              </a:ln>
            </p:spPr>
          </p:cxnSp>
          <p:cxnSp>
            <p:nvCxnSpPr>
              <p:cNvPr id="5180" name="Google Shape;5180;p86"/>
              <p:cNvCxnSpPr/>
              <p:nvPr/>
            </p:nvCxnSpPr>
            <p:spPr>
              <a:xfrm>
                <a:off x="1994" y="3274"/>
                <a:ext cx="1212" cy="0"/>
              </a:xfrm>
              <a:prstGeom prst="straightConnector1">
                <a:avLst/>
              </a:prstGeom>
              <a:noFill/>
              <a:ln w="9525" cap="flat" cmpd="sng">
                <a:solidFill>
                  <a:srgbClr val="000000"/>
                </a:solidFill>
                <a:prstDash val="solid"/>
                <a:round/>
                <a:headEnd type="none" w="med" len="med"/>
                <a:tailEnd type="none" w="med" len="med"/>
              </a:ln>
            </p:spPr>
          </p:cxnSp>
          <p:cxnSp>
            <p:nvCxnSpPr>
              <p:cNvPr id="5181" name="Google Shape;5181;p86"/>
              <p:cNvCxnSpPr/>
              <p:nvPr/>
            </p:nvCxnSpPr>
            <p:spPr>
              <a:xfrm>
                <a:off x="1992" y="3414"/>
                <a:ext cx="1212" cy="0"/>
              </a:xfrm>
              <a:prstGeom prst="straightConnector1">
                <a:avLst/>
              </a:prstGeom>
              <a:noFill/>
              <a:ln w="9525" cap="flat" cmpd="sng">
                <a:solidFill>
                  <a:srgbClr val="000000"/>
                </a:solidFill>
                <a:prstDash val="solid"/>
                <a:round/>
                <a:headEnd type="none" w="med" len="med"/>
                <a:tailEnd type="none" w="med" len="med"/>
              </a:ln>
            </p:spPr>
          </p:cxnSp>
          <p:cxnSp>
            <p:nvCxnSpPr>
              <p:cNvPr id="5182" name="Google Shape;5182;p86"/>
              <p:cNvCxnSpPr/>
              <p:nvPr/>
            </p:nvCxnSpPr>
            <p:spPr>
              <a:xfrm>
                <a:off x="2588" y="2994"/>
                <a:ext cx="0" cy="142"/>
              </a:xfrm>
              <a:prstGeom prst="straightConnector1">
                <a:avLst/>
              </a:prstGeom>
              <a:noFill/>
              <a:ln w="9525" cap="flat" cmpd="sng">
                <a:solidFill>
                  <a:srgbClr val="000000"/>
                </a:solidFill>
                <a:prstDash val="solid"/>
                <a:round/>
                <a:headEnd type="none" w="med" len="med"/>
                <a:tailEnd type="none" w="med" len="med"/>
              </a:ln>
            </p:spPr>
          </p:cxnSp>
          <p:cxnSp>
            <p:nvCxnSpPr>
              <p:cNvPr id="5183" name="Google Shape;5183;p86"/>
              <p:cNvCxnSpPr/>
              <p:nvPr/>
            </p:nvCxnSpPr>
            <p:spPr>
              <a:xfrm>
                <a:off x="2588" y="3416"/>
                <a:ext cx="0" cy="280"/>
              </a:xfrm>
              <a:prstGeom prst="straightConnector1">
                <a:avLst/>
              </a:prstGeom>
              <a:noFill/>
              <a:ln w="9525" cap="flat" cmpd="sng">
                <a:solidFill>
                  <a:srgbClr val="000000"/>
                </a:solidFill>
                <a:prstDash val="solid"/>
                <a:round/>
                <a:headEnd type="none" w="med" len="med"/>
                <a:tailEnd type="none" w="med" len="med"/>
              </a:ln>
            </p:spPr>
          </p:cxnSp>
          <p:cxnSp>
            <p:nvCxnSpPr>
              <p:cNvPr id="5184" name="Google Shape;5184;p86"/>
              <p:cNvCxnSpPr/>
              <p:nvPr/>
            </p:nvCxnSpPr>
            <p:spPr>
              <a:xfrm>
                <a:off x="1994" y="3548"/>
                <a:ext cx="1212" cy="0"/>
              </a:xfrm>
              <a:prstGeom prst="straightConnector1">
                <a:avLst/>
              </a:prstGeom>
              <a:noFill/>
              <a:ln w="9525" cap="flat" cmpd="sng">
                <a:solidFill>
                  <a:srgbClr val="000000"/>
                </a:solidFill>
                <a:prstDash val="solid"/>
                <a:round/>
                <a:headEnd type="none" w="med" len="med"/>
                <a:tailEnd type="none" w="med" len="med"/>
              </a:ln>
            </p:spPr>
          </p:cxnSp>
          <p:sp>
            <p:nvSpPr>
              <p:cNvPr id="5185" name="Google Shape;5185;p86"/>
              <p:cNvSpPr txBox="1"/>
              <p:nvPr/>
            </p:nvSpPr>
            <p:spPr>
              <a:xfrm>
                <a:off x="2708" y="3390"/>
                <a:ext cx="323"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rwnd</a:t>
                </a:r>
                <a:endParaRPr/>
              </a:p>
            </p:txBody>
          </p:sp>
          <p:sp>
            <p:nvSpPr>
              <p:cNvPr id="5186" name="Google Shape;5186;p86"/>
              <p:cNvSpPr txBox="1"/>
              <p:nvPr/>
            </p:nvSpPr>
            <p:spPr>
              <a:xfrm>
                <a:off x="2651" y="3544"/>
                <a:ext cx="496"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urg pointer</a:t>
                </a:r>
                <a:endParaRPr/>
              </a:p>
            </p:txBody>
          </p:sp>
          <p:cxnSp>
            <p:nvCxnSpPr>
              <p:cNvPr id="5187" name="Google Shape;5187;p86"/>
              <p:cNvCxnSpPr/>
              <p:nvPr/>
            </p:nvCxnSpPr>
            <p:spPr>
              <a:xfrm>
                <a:off x="2398" y="3413"/>
                <a:ext cx="0" cy="134"/>
              </a:xfrm>
              <a:prstGeom prst="straightConnector1">
                <a:avLst/>
              </a:prstGeom>
              <a:noFill/>
              <a:ln w="9525" cap="flat" cmpd="sng">
                <a:solidFill>
                  <a:srgbClr val="000000"/>
                </a:solidFill>
                <a:prstDash val="solid"/>
                <a:round/>
                <a:headEnd type="none" w="med" len="med"/>
                <a:tailEnd type="none" w="med" len="med"/>
              </a:ln>
            </p:spPr>
          </p:cxnSp>
          <p:cxnSp>
            <p:nvCxnSpPr>
              <p:cNvPr id="5188" name="Google Shape;5188;p86"/>
              <p:cNvCxnSpPr/>
              <p:nvPr/>
            </p:nvCxnSpPr>
            <p:spPr>
              <a:xfrm>
                <a:off x="2143" y="3412"/>
                <a:ext cx="0" cy="134"/>
              </a:xfrm>
              <a:prstGeom prst="straightConnector1">
                <a:avLst/>
              </a:prstGeom>
              <a:noFill/>
              <a:ln w="9525" cap="flat" cmpd="sng">
                <a:solidFill>
                  <a:srgbClr val="000000"/>
                </a:solidFill>
                <a:prstDash val="solid"/>
                <a:round/>
                <a:headEnd type="none" w="med" len="med"/>
                <a:tailEnd type="none" w="med" len="med"/>
              </a:ln>
            </p:spPr>
          </p:cxnSp>
        </p:grpSp>
        <p:sp>
          <p:nvSpPr>
            <p:cNvPr id="5189" name="Google Shape;5189;p86"/>
            <p:cNvSpPr txBox="1"/>
            <p:nvPr/>
          </p:nvSpPr>
          <p:spPr>
            <a:xfrm>
              <a:off x="3520" y="3092"/>
              <a:ext cx="1944" cy="2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outgoing segment from receiver</a:t>
              </a:r>
              <a:endParaRPr/>
            </a:p>
          </p:txBody>
        </p:sp>
        <p:sp>
          <p:nvSpPr>
            <p:cNvPr id="5190" name="Google Shape;5190;p86"/>
            <p:cNvSpPr/>
            <p:nvPr/>
          </p:nvSpPr>
          <p:spPr>
            <a:xfrm rot="10800000">
              <a:off x="3599" y="2404"/>
              <a:ext cx="107" cy="1194"/>
            </a:xfrm>
            <a:custGeom>
              <a:avLst/>
              <a:gdLst/>
              <a:ahLst/>
              <a:cxnLst/>
              <a:rect l="l" t="t" r="r" b="b"/>
              <a:pathLst>
                <a:path w="107" h="910" extrusionOk="0">
                  <a:moveTo>
                    <a:pt x="0" y="0"/>
                  </a:moveTo>
                  <a:lnTo>
                    <a:pt x="107" y="0"/>
                  </a:lnTo>
                  <a:lnTo>
                    <a:pt x="107" y="910"/>
                  </a:lnTo>
                </a:path>
              </a:pathLst>
            </a:custGeom>
            <a:noFill/>
            <a:ln w="952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5191" name="Google Shape;5191;p86"/>
          <p:cNvGrpSpPr/>
          <p:nvPr/>
        </p:nvGrpSpPr>
        <p:grpSpPr>
          <a:xfrm>
            <a:off x="8685214" y="6022869"/>
            <a:ext cx="358775" cy="304800"/>
            <a:chOff x="5144" y="3677"/>
            <a:chExt cx="226" cy="192"/>
          </a:xfrm>
        </p:grpSpPr>
        <p:sp>
          <p:nvSpPr>
            <p:cNvPr id="5192" name="Google Shape;5192;p86"/>
            <p:cNvSpPr/>
            <p:nvPr/>
          </p:nvSpPr>
          <p:spPr>
            <a:xfrm>
              <a:off x="5212" y="3716"/>
              <a:ext cx="88" cy="13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193" name="Google Shape;5193;p86"/>
            <p:cNvSpPr txBox="1"/>
            <p:nvPr/>
          </p:nvSpPr>
          <p:spPr>
            <a:xfrm>
              <a:off x="5144" y="3677"/>
              <a:ext cx="226"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Narrow"/>
                <a:buNone/>
              </a:pPr>
              <a:r>
                <a:rPr lang="en-US" sz="1400" b="0" i="0" u="none" strike="noStrike" cap="none">
                  <a:solidFill>
                    <a:srgbClr val="FFFFFF"/>
                  </a:solidFill>
                  <a:latin typeface="Arial Narrow"/>
                  <a:ea typeface="Arial Narrow"/>
                  <a:cs typeface="Arial Narrow"/>
                  <a:sym typeface="Arial Narrow"/>
                </a:rPr>
                <a:t>A</a:t>
              </a:r>
              <a:endParaRPr/>
            </a:p>
          </p:txBody>
        </p:sp>
      </p:grpSp>
      <p:sp>
        <p:nvSpPr>
          <p:cNvPr id="5194" name="Google Shape;5194;p86"/>
          <p:cNvSpPr/>
          <p:nvPr/>
        </p:nvSpPr>
        <p:spPr>
          <a:xfrm>
            <a:off x="6835777" y="3123626"/>
            <a:ext cx="65087" cy="622300"/>
          </a:xfrm>
          <a:prstGeom prst="rect">
            <a:avLst/>
          </a:prstGeom>
          <a:gradFill>
            <a:gsLst>
              <a:gs pos="0">
                <a:srgbClr val="FFFFFF"/>
              </a:gs>
              <a:gs pos="100000">
                <a:srgbClr val="33CC33"/>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195" name="Google Shape;5195;p86"/>
          <p:cNvSpPr/>
          <p:nvPr/>
        </p:nvSpPr>
        <p:spPr>
          <a:xfrm>
            <a:off x="6932614" y="3125214"/>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196" name="Google Shape;5196;p86"/>
          <p:cNvSpPr/>
          <p:nvPr/>
        </p:nvSpPr>
        <p:spPr>
          <a:xfrm>
            <a:off x="7031039" y="3123626"/>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197" name="Google Shape;5197;p86"/>
          <p:cNvSpPr/>
          <p:nvPr/>
        </p:nvSpPr>
        <p:spPr>
          <a:xfrm>
            <a:off x="7127877" y="3123626"/>
            <a:ext cx="65087"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198" name="Google Shape;5198;p86"/>
          <p:cNvSpPr/>
          <p:nvPr/>
        </p:nvSpPr>
        <p:spPr>
          <a:xfrm>
            <a:off x="7223127" y="3123626"/>
            <a:ext cx="65087"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199" name="Google Shape;5199;p86"/>
          <p:cNvSpPr/>
          <p:nvPr/>
        </p:nvSpPr>
        <p:spPr>
          <a:xfrm>
            <a:off x="7319964" y="3123626"/>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00" name="Google Shape;5200;p86"/>
          <p:cNvSpPr/>
          <p:nvPr/>
        </p:nvSpPr>
        <p:spPr>
          <a:xfrm>
            <a:off x="7412039" y="3123626"/>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01" name="Google Shape;5201;p86"/>
          <p:cNvSpPr/>
          <p:nvPr/>
        </p:nvSpPr>
        <p:spPr>
          <a:xfrm>
            <a:off x="7507289" y="3123626"/>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02" name="Google Shape;5202;p86"/>
          <p:cNvSpPr/>
          <p:nvPr/>
        </p:nvSpPr>
        <p:spPr>
          <a:xfrm>
            <a:off x="7602539" y="3123626"/>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03" name="Google Shape;5203;p86"/>
          <p:cNvSpPr/>
          <p:nvPr/>
        </p:nvSpPr>
        <p:spPr>
          <a:xfrm>
            <a:off x="7708902" y="3123626"/>
            <a:ext cx="65087"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04" name="Google Shape;5204;p86"/>
          <p:cNvSpPr/>
          <p:nvPr/>
        </p:nvSpPr>
        <p:spPr>
          <a:xfrm>
            <a:off x="7807327" y="3125214"/>
            <a:ext cx="65087"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05" name="Google Shape;5205;p86"/>
          <p:cNvSpPr/>
          <p:nvPr/>
        </p:nvSpPr>
        <p:spPr>
          <a:xfrm>
            <a:off x="7904164" y="3123626"/>
            <a:ext cx="65088"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06" name="Google Shape;5206;p86"/>
          <p:cNvSpPr/>
          <p:nvPr/>
        </p:nvSpPr>
        <p:spPr>
          <a:xfrm>
            <a:off x="8001002" y="3123626"/>
            <a:ext cx="65087"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07" name="Google Shape;5207;p86"/>
          <p:cNvSpPr/>
          <p:nvPr/>
        </p:nvSpPr>
        <p:spPr>
          <a:xfrm>
            <a:off x="8097839" y="3123626"/>
            <a:ext cx="65088"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08" name="Google Shape;5208;p86"/>
          <p:cNvSpPr/>
          <p:nvPr/>
        </p:nvSpPr>
        <p:spPr>
          <a:xfrm>
            <a:off x="8193089" y="3123626"/>
            <a:ext cx="65088"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09" name="Google Shape;5209;p86"/>
          <p:cNvSpPr/>
          <p:nvPr/>
        </p:nvSpPr>
        <p:spPr>
          <a:xfrm>
            <a:off x="8285164" y="3123626"/>
            <a:ext cx="65088"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10" name="Google Shape;5210;p86"/>
          <p:cNvSpPr/>
          <p:nvPr/>
        </p:nvSpPr>
        <p:spPr>
          <a:xfrm>
            <a:off x="8380414" y="3123626"/>
            <a:ext cx="65088"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11" name="Google Shape;5211;p86"/>
          <p:cNvSpPr/>
          <p:nvPr/>
        </p:nvSpPr>
        <p:spPr>
          <a:xfrm>
            <a:off x="8477252" y="3123626"/>
            <a:ext cx="65087"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12" name="Google Shape;5212;p86"/>
          <p:cNvSpPr/>
          <p:nvPr/>
        </p:nvSpPr>
        <p:spPr>
          <a:xfrm>
            <a:off x="8566152" y="3123626"/>
            <a:ext cx="65087"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13" name="Google Shape;5213;p86"/>
          <p:cNvSpPr/>
          <p:nvPr/>
        </p:nvSpPr>
        <p:spPr>
          <a:xfrm>
            <a:off x="8661402" y="3123626"/>
            <a:ext cx="65087"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14" name="Google Shape;5214;p86"/>
          <p:cNvSpPr/>
          <p:nvPr/>
        </p:nvSpPr>
        <p:spPr>
          <a:xfrm>
            <a:off x="8755064" y="3122039"/>
            <a:ext cx="65088"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15" name="Google Shape;5215;p86"/>
          <p:cNvSpPr/>
          <p:nvPr/>
        </p:nvSpPr>
        <p:spPr>
          <a:xfrm>
            <a:off x="8847139" y="3122039"/>
            <a:ext cx="65088"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16" name="Google Shape;5216;p86"/>
          <p:cNvSpPr/>
          <p:nvPr/>
        </p:nvSpPr>
        <p:spPr>
          <a:xfrm>
            <a:off x="8943977" y="3122039"/>
            <a:ext cx="65087"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17" name="Google Shape;5217;p86"/>
          <p:cNvSpPr/>
          <p:nvPr/>
        </p:nvSpPr>
        <p:spPr>
          <a:xfrm>
            <a:off x="9039227" y="3122039"/>
            <a:ext cx="65087"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18" name="Google Shape;5218;p86"/>
          <p:cNvSpPr/>
          <p:nvPr/>
        </p:nvSpPr>
        <p:spPr>
          <a:xfrm>
            <a:off x="9128127" y="3122039"/>
            <a:ext cx="65087"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19" name="Google Shape;5219;p86"/>
          <p:cNvSpPr/>
          <p:nvPr/>
        </p:nvSpPr>
        <p:spPr>
          <a:xfrm>
            <a:off x="9223377" y="3122039"/>
            <a:ext cx="65087"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20" name="Google Shape;5220;p86"/>
          <p:cNvSpPr/>
          <p:nvPr/>
        </p:nvSpPr>
        <p:spPr>
          <a:xfrm>
            <a:off x="9320214"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21" name="Google Shape;5221;p86"/>
          <p:cNvSpPr/>
          <p:nvPr/>
        </p:nvSpPr>
        <p:spPr>
          <a:xfrm>
            <a:off x="9417052" y="3125214"/>
            <a:ext cx="65087"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22" name="Google Shape;5222;p86"/>
          <p:cNvSpPr/>
          <p:nvPr/>
        </p:nvSpPr>
        <p:spPr>
          <a:xfrm>
            <a:off x="9513889"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23" name="Google Shape;5223;p86"/>
          <p:cNvSpPr/>
          <p:nvPr/>
        </p:nvSpPr>
        <p:spPr>
          <a:xfrm>
            <a:off x="9612314"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24" name="Google Shape;5224;p86"/>
          <p:cNvSpPr/>
          <p:nvPr/>
        </p:nvSpPr>
        <p:spPr>
          <a:xfrm>
            <a:off x="9707564"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25" name="Google Shape;5225;p86"/>
          <p:cNvSpPr/>
          <p:nvPr/>
        </p:nvSpPr>
        <p:spPr>
          <a:xfrm>
            <a:off x="9802814"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26" name="Google Shape;5226;p86"/>
          <p:cNvSpPr/>
          <p:nvPr/>
        </p:nvSpPr>
        <p:spPr>
          <a:xfrm>
            <a:off x="9894889"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27" name="Google Shape;5227;p86"/>
          <p:cNvSpPr/>
          <p:nvPr/>
        </p:nvSpPr>
        <p:spPr>
          <a:xfrm>
            <a:off x="9991727" y="3123626"/>
            <a:ext cx="65087"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28" name="Google Shape;5228;p86"/>
          <p:cNvSpPr/>
          <p:nvPr/>
        </p:nvSpPr>
        <p:spPr>
          <a:xfrm>
            <a:off x="10086977" y="3123626"/>
            <a:ext cx="65087" cy="622300"/>
          </a:xfrm>
          <a:prstGeom prst="rect">
            <a:avLst/>
          </a:prstGeom>
          <a:gradFill>
            <a:gsLst>
              <a:gs pos="0">
                <a:srgbClr val="B2B2B2"/>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29" name="Google Shape;5229;p86"/>
          <p:cNvSpPr/>
          <p:nvPr/>
        </p:nvSpPr>
        <p:spPr>
          <a:xfrm>
            <a:off x="6792914" y="3861814"/>
            <a:ext cx="3408363" cy="88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30" name="Google Shape;5230;p86"/>
          <p:cNvSpPr/>
          <p:nvPr/>
        </p:nvSpPr>
        <p:spPr>
          <a:xfrm>
            <a:off x="6878639" y="3014089"/>
            <a:ext cx="3408363" cy="88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5231" name="Google Shape;5231;p86"/>
          <p:cNvCxnSpPr/>
          <p:nvPr/>
        </p:nvCxnSpPr>
        <p:spPr>
          <a:xfrm>
            <a:off x="6900864" y="3976114"/>
            <a:ext cx="868363" cy="0"/>
          </a:xfrm>
          <a:prstGeom prst="straightConnector1">
            <a:avLst/>
          </a:prstGeom>
          <a:noFill/>
          <a:ln w="28575" cap="flat" cmpd="sng">
            <a:solidFill>
              <a:srgbClr val="CC0000"/>
            </a:solidFill>
            <a:prstDash val="solid"/>
            <a:round/>
            <a:headEnd type="none" w="med" len="med"/>
            <a:tailEnd type="none" w="med" len="med"/>
          </a:ln>
        </p:spPr>
      </p:cxnSp>
      <p:cxnSp>
        <p:nvCxnSpPr>
          <p:cNvPr id="5232" name="Google Shape;5232;p86"/>
          <p:cNvCxnSpPr/>
          <p:nvPr/>
        </p:nvCxnSpPr>
        <p:spPr>
          <a:xfrm>
            <a:off x="7835902" y="3977701"/>
            <a:ext cx="868362" cy="0"/>
          </a:xfrm>
          <a:prstGeom prst="straightConnector1">
            <a:avLst/>
          </a:prstGeom>
          <a:noFill/>
          <a:ln w="28575" cap="flat" cmpd="sng">
            <a:solidFill>
              <a:srgbClr val="CC0000"/>
            </a:solidFill>
            <a:prstDash val="solid"/>
            <a:round/>
            <a:headEnd type="none" w="med" len="med"/>
            <a:tailEnd type="none" w="med" len="med"/>
          </a:ln>
        </p:spPr>
      </p:cxnSp>
      <p:cxnSp>
        <p:nvCxnSpPr>
          <p:cNvPr id="5233" name="Google Shape;5233;p86"/>
          <p:cNvCxnSpPr/>
          <p:nvPr/>
        </p:nvCxnSpPr>
        <p:spPr>
          <a:xfrm>
            <a:off x="9329739" y="3976114"/>
            <a:ext cx="801688" cy="0"/>
          </a:xfrm>
          <a:prstGeom prst="straightConnector1">
            <a:avLst/>
          </a:prstGeom>
          <a:noFill/>
          <a:ln w="28575" cap="flat" cmpd="sng">
            <a:solidFill>
              <a:srgbClr val="CC0000"/>
            </a:solidFill>
            <a:prstDash val="solid"/>
            <a:round/>
            <a:headEnd type="none" w="med" len="med"/>
            <a:tailEnd type="none" w="med" len="med"/>
          </a:ln>
        </p:spPr>
      </p:cxnSp>
      <p:cxnSp>
        <p:nvCxnSpPr>
          <p:cNvPr id="5234" name="Google Shape;5234;p86"/>
          <p:cNvCxnSpPr/>
          <p:nvPr/>
        </p:nvCxnSpPr>
        <p:spPr>
          <a:xfrm>
            <a:off x="8759827" y="3977701"/>
            <a:ext cx="528637" cy="0"/>
          </a:xfrm>
          <a:prstGeom prst="straightConnector1">
            <a:avLst/>
          </a:prstGeom>
          <a:noFill/>
          <a:ln w="28575" cap="flat" cmpd="sng">
            <a:solidFill>
              <a:srgbClr val="CC0000"/>
            </a:solidFill>
            <a:prstDash val="solid"/>
            <a:round/>
            <a:headEnd type="none" w="med" len="med"/>
            <a:tailEnd type="none" w="med" len="med"/>
          </a:ln>
        </p:spPr>
      </p:cxnSp>
      <p:cxnSp>
        <p:nvCxnSpPr>
          <p:cNvPr id="5235" name="Google Shape;5235;p86"/>
          <p:cNvCxnSpPr/>
          <p:nvPr/>
        </p:nvCxnSpPr>
        <p:spPr>
          <a:xfrm>
            <a:off x="6992939" y="3999926"/>
            <a:ext cx="0" cy="233363"/>
          </a:xfrm>
          <a:prstGeom prst="straightConnector1">
            <a:avLst/>
          </a:prstGeom>
          <a:noFill/>
          <a:ln w="9525" cap="flat" cmpd="sng">
            <a:solidFill>
              <a:srgbClr val="CC0000"/>
            </a:solidFill>
            <a:prstDash val="solid"/>
            <a:round/>
            <a:headEnd type="none" w="med" len="med"/>
            <a:tailEnd type="none" w="med" len="med"/>
          </a:ln>
        </p:spPr>
      </p:cxnSp>
      <p:cxnSp>
        <p:nvCxnSpPr>
          <p:cNvPr id="5236" name="Google Shape;5236;p86"/>
          <p:cNvCxnSpPr/>
          <p:nvPr/>
        </p:nvCxnSpPr>
        <p:spPr>
          <a:xfrm>
            <a:off x="8221664" y="3995164"/>
            <a:ext cx="0" cy="233362"/>
          </a:xfrm>
          <a:prstGeom prst="straightConnector1">
            <a:avLst/>
          </a:prstGeom>
          <a:noFill/>
          <a:ln w="9525" cap="flat" cmpd="sng">
            <a:solidFill>
              <a:srgbClr val="CC0000"/>
            </a:solidFill>
            <a:prstDash val="solid"/>
            <a:round/>
            <a:headEnd type="none" w="med" len="med"/>
            <a:tailEnd type="none" w="med" len="med"/>
          </a:ln>
        </p:spPr>
      </p:cxnSp>
      <p:cxnSp>
        <p:nvCxnSpPr>
          <p:cNvPr id="5237" name="Google Shape;5237;p86"/>
          <p:cNvCxnSpPr/>
          <p:nvPr/>
        </p:nvCxnSpPr>
        <p:spPr>
          <a:xfrm>
            <a:off x="9040814" y="3995164"/>
            <a:ext cx="0" cy="233362"/>
          </a:xfrm>
          <a:prstGeom prst="straightConnector1">
            <a:avLst/>
          </a:prstGeom>
          <a:noFill/>
          <a:ln w="9525" cap="flat" cmpd="sng">
            <a:solidFill>
              <a:srgbClr val="CC0000"/>
            </a:solidFill>
            <a:prstDash val="solid"/>
            <a:round/>
            <a:headEnd type="none" w="med" len="med"/>
            <a:tailEnd type="none" w="med" len="med"/>
          </a:ln>
        </p:spPr>
      </p:cxnSp>
      <p:cxnSp>
        <p:nvCxnSpPr>
          <p:cNvPr id="5238" name="Google Shape;5238;p86"/>
          <p:cNvCxnSpPr/>
          <p:nvPr/>
        </p:nvCxnSpPr>
        <p:spPr>
          <a:xfrm>
            <a:off x="9698039" y="3995164"/>
            <a:ext cx="0" cy="233362"/>
          </a:xfrm>
          <a:prstGeom prst="straightConnector1">
            <a:avLst/>
          </a:prstGeom>
          <a:noFill/>
          <a:ln w="9525" cap="flat" cmpd="sng">
            <a:solidFill>
              <a:srgbClr val="CC0000"/>
            </a:solidFill>
            <a:prstDash val="solid"/>
            <a:round/>
            <a:headEnd type="none" w="med" len="med"/>
            <a:tailEnd type="none" w="med" len="med"/>
          </a:ln>
        </p:spPr>
      </p:cxnSp>
      <p:sp>
        <p:nvSpPr>
          <p:cNvPr id="5239" name="Google Shape;5239;p86"/>
          <p:cNvSpPr txBox="1"/>
          <p:nvPr/>
        </p:nvSpPr>
        <p:spPr>
          <a:xfrm>
            <a:off x="6869114" y="4223764"/>
            <a:ext cx="693738" cy="47625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sent </a:t>
            </a:r>
            <a:endParaRPr/>
          </a:p>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ACKed</a:t>
            </a:r>
            <a:endParaRPr/>
          </a:p>
        </p:txBody>
      </p:sp>
      <p:sp>
        <p:nvSpPr>
          <p:cNvPr id="5240" name="Google Shape;5240;p86"/>
          <p:cNvSpPr txBox="1"/>
          <p:nvPr/>
        </p:nvSpPr>
        <p:spPr>
          <a:xfrm>
            <a:off x="7850188" y="4230114"/>
            <a:ext cx="1139821" cy="68480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sent, not-yet ACKed</a:t>
            </a:r>
            <a:endParaRPr sz="1400" b="0" i="0" u="none" strike="noStrike" cap="none">
              <a:solidFill>
                <a:srgbClr val="000000"/>
              </a:solidFill>
              <a:latin typeface="Tahoma"/>
              <a:ea typeface="Tahoma"/>
              <a:cs typeface="Tahoma"/>
              <a:sym typeface="Tahoma"/>
            </a:endParaRPr>
          </a:p>
          <a:p>
            <a:pPr marL="0" marR="0" lvl="0" indent="0" algn="l" rtl="0">
              <a:lnSpc>
                <a:spcPct val="90000"/>
              </a:lnSpc>
              <a:spcBef>
                <a:spcPts val="30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(“in-flight”)</a:t>
            </a:r>
            <a:endParaRPr sz="1200" b="0" i="0" u="none" strike="noStrike" cap="none">
              <a:solidFill>
                <a:srgbClr val="000000"/>
              </a:solidFill>
              <a:latin typeface="Tahoma"/>
              <a:ea typeface="Tahoma"/>
              <a:cs typeface="Tahoma"/>
              <a:sym typeface="Tahoma"/>
            </a:endParaRPr>
          </a:p>
        </p:txBody>
      </p:sp>
      <p:sp>
        <p:nvSpPr>
          <p:cNvPr id="5241" name="Google Shape;5241;p86"/>
          <p:cNvSpPr txBox="1"/>
          <p:nvPr/>
        </p:nvSpPr>
        <p:spPr>
          <a:xfrm>
            <a:off x="8829677" y="4225351"/>
            <a:ext cx="1066800" cy="66833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usable</a:t>
            </a:r>
            <a:endParaRPr/>
          </a:p>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but not </a:t>
            </a:r>
            <a:endParaRPr/>
          </a:p>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yet sent</a:t>
            </a:r>
            <a:endParaRPr/>
          </a:p>
        </p:txBody>
      </p:sp>
      <p:sp>
        <p:nvSpPr>
          <p:cNvPr id="5242" name="Google Shape;5242;p86"/>
          <p:cNvSpPr txBox="1"/>
          <p:nvPr/>
        </p:nvSpPr>
        <p:spPr>
          <a:xfrm>
            <a:off x="9586914" y="4230114"/>
            <a:ext cx="819150" cy="47625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not </a:t>
            </a:r>
            <a:endParaRPr/>
          </a:p>
          <a:p>
            <a:pPr marL="0" marR="0" lvl="0" indent="0" algn="l"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usable</a:t>
            </a:r>
            <a:endParaRPr/>
          </a:p>
        </p:txBody>
      </p:sp>
      <p:sp>
        <p:nvSpPr>
          <p:cNvPr id="5243" name="Google Shape;5243;p86"/>
          <p:cNvSpPr txBox="1"/>
          <p:nvPr/>
        </p:nvSpPr>
        <p:spPr>
          <a:xfrm>
            <a:off x="7929564" y="2658489"/>
            <a:ext cx="1131888" cy="47625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window size</a:t>
            </a:r>
            <a:endParaRPr/>
          </a:p>
          <a:p>
            <a:pPr marL="0" marR="0" lvl="0" indent="0" algn="ctr" rtl="0">
              <a:lnSpc>
                <a:spcPct val="90000"/>
              </a:lnSpc>
              <a:spcBef>
                <a:spcPts val="0"/>
              </a:spcBef>
              <a:spcAft>
                <a:spcPts val="0"/>
              </a:spcAft>
              <a:buClr>
                <a:srgbClr val="000000"/>
              </a:buClr>
              <a:buSzPts val="1400"/>
              <a:buFont typeface="Tahoma"/>
              <a:buNone/>
            </a:pPr>
            <a:r>
              <a:rPr lang="en-US" sz="1400" b="0" i="1" u="none" strike="noStrike" cap="none">
                <a:solidFill>
                  <a:srgbClr val="000000"/>
                </a:solidFill>
                <a:latin typeface="Tahoma"/>
                <a:ea typeface="Tahoma"/>
                <a:cs typeface="Tahoma"/>
                <a:sym typeface="Tahoma"/>
              </a:rPr>
              <a:t> N</a:t>
            </a:r>
            <a:endParaRPr/>
          </a:p>
        </p:txBody>
      </p:sp>
      <p:grpSp>
        <p:nvGrpSpPr>
          <p:cNvPr id="5244" name="Google Shape;5244;p86"/>
          <p:cNvGrpSpPr/>
          <p:nvPr/>
        </p:nvGrpSpPr>
        <p:grpSpPr>
          <a:xfrm>
            <a:off x="8696327" y="2882326"/>
            <a:ext cx="593725" cy="136525"/>
            <a:chOff x="4250" y="1692"/>
            <a:chExt cx="374" cy="86"/>
          </a:xfrm>
        </p:grpSpPr>
        <p:cxnSp>
          <p:nvCxnSpPr>
            <p:cNvPr id="5245" name="Google Shape;5245;p86"/>
            <p:cNvCxnSpPr/>
            <p:nvPr/>
          </p:nvCxnSpPr>
          <p:spPr>
            <a:xfrm>
              <a:off x="4250" y="1738"/>
              <a:ext cx="374" cy="0"/>
            </a:xfrm>
            <a:prstGeom prst="straightConnector1">
              <a:avLst/>
            </a:prstGeom>
            <a:noFill/>
            <a:ln w="28575" cap="flat" cmpd="sng">
              <a:solidFill>
                <a:srgbClr val="CC0000"/>
              </a:solidFill>
              <a:prstDash val="solid"/>
              <a:round/>
              <a:headEnd type="none" w="med" len="med"/>
              <a:tailEnd type="triangle" w="med" len="med"/>
            </a:ln>
          </p:spPr>
        </p:cxnSp>
        <p:cxnSp>
          <p:nvCxnSpPr>
            <p:cNvPr id="5246" name="Google Shape;5246;p86"/>
            <p:cNvCxnSpPr/>
            <p:nvPr/>
          </p:nvCxnSpPr>
          <p:spPr>
            <a:xfrm>
              <a:off x="4622" y="1692"/>
              <a:ext cx="0" cy="86"/>
            </a:xfrm>
            <a:prstGeom prst="straightConnector1">
              <a:avLst/>
            </a:prstGeom>
            <a:noFill/>
            <a:ln w="9525" cap="flat" cmpd="sng">
              <a:solidFill>
                <a:srgbClr val="CC0000"/>
              </a:solidFill>
              <a:prstDash val="solid"/>
              <a:round/>
              <a:headEnd type="none" w="med" len="med"/>
              <a:tailEnd type="none" w="med" len="med"/>
            </a:ln>
          </p:spPr>
        </p:cxnSp>
      </p:grpSp>
      <p:grpSp>
        <p:nvGrpSpPr>
          <p:cNvPr id="5247" name="Google Shape;5247;p86"/>
          <p:cNvGrpSpPr/>
          <p:nvPr/>
        </p:nvGrpSpPr>
        <p:grpSpPr>
          <a:xfrm rot="10800000">
            <a:off x="7793040" y="2896614"/>
            <a:ext cx="593725" cy="136525"/>
            <a:chOff x="4257" y="1699"/>
            <a:chExt cx="374" cy="86"/>
          </a:xfrm>
        </p:grpSpPr>
        <p:cxnSp>
          <p:nvCxnSpPr>
            <p:cNvPr id="5248" name="Google Shape;5248;p86"/>
            <p:cNvCxnSpPr/>
            <p:nvPr/>
          </p:nvCxnSpPr>
          <p:spPr>
            <a:xfrm>
              <a:off x="4257" y="1745"/>
              <a:ext cx="374" cy="0"/>
            </a:xfrm>
            <a:prstGeom prst="straightConnector1">
              <a:avLst/>
            </a:prstGeom>
            <a:noFill/>
            <a:ln w="28575" cap="flat" cmpd="sng">
              <a:solidFill>
                <a:srgbClr val="CC0000"/>
              </a:solidFill>
              <a:prstDash val="solid"/>
              <a:round/>
              <a:headEnd type="none" w="med" len="med"/>
              <a:tailEnd type="triangle" w="med" len="med"/>
            </a:ln>
          </p:spPr>
        </p:cxnSp>
        <p:cxnSp>
          <p:nvCxnSpPr>
            <p:cNvPr id="5249" name="Google Shape;5249;p86"/>
            <p:cNvCxnSpPr/>
            <p:nvPr/>
          </p:nvCxnSpPr>
          <p:spPr>
            <a:xfrm>
              <a:off x="4629" y="1699"/>
              <a:ext cx="0" cy="86"/>
            </a:xfrm>
            <a:prstGeom prst="straightConnector1">
              <a:avLst/>
            </a:prstGeom>
            <a:noFill/>
            <a:ln w="9525" cap="flat" cmpd="sng">
              <a:solidFill>
                <a:srgbClr val="CC0000"/>
              </a:solidFill>
              <a:prstDash val="solid"/>
              <a:round/>
              <a:headEnd type="none" w="med" len="med"/>
              <a:tailEnd type="none" w="med" len="med"/>
            </a:ln>
          </p:spPr>
        </p:cxnSp>
      </p:grpSp>
      <p:sp>
        <p:nvSpPr>
          <p:cNvPr id="5250" name="Google Shape;5250;p86"/>
          <p:cNvSpPr txBox="1"/>
          <p:nvPr/>
        </p:nvSpPr>
        <p:spPr>
          <a:xfrm>
            <a:off x="7085014" y="3677664"/>
            <a:ext cx="3178175" cy="30480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000000"/>
              </a:buClr>
              <a:buSzPts val="1400"/>
              <a:buFont typeface="Tahoma"/>
              <a:buNone/>
            </a:pPr>
            <a:r>
              <a:rPr lang="en-US" sz="1400" b="0" i="1" u="none" strike="noStrike" cap="none">
                <a:solidFill>
                  <a:srgbClr val="000000"/>
                </a:solidFill>
                <a:latin typeface="Tahoma"/>
                <a:ea typeface="Tahoma"/>
                <a:cs typeface="Tahoma"/>
                <a:sym typeface="Tahoma"/>
              </a:rPr>
              <a:t>sender sequence number space </a:t>
            </a:r>
            <a:endParaRPr/>
          </a:p>
        </p:txBody>
      </p:sp>
      <p:grpSp>
        <p:nvGrpSpPr>
          <p:cNvPr id="5251" name="Google Shape;5251;p86"/>
          <p:cNvGrpSpPr/>
          <p:nvPr/>
        </p:nvGrpSpPr>
        <p:grpSpPr>
          <a:xfrm>
            <a:off x="6321427" y="1140839"/>
            <a:ext cx="2952750" cy="1966912"/>
            <a:chOff x="2600" y="665"/>
            <a:chExt cx="1860" cy="1239"/>
          </a:xfrm>
        </p:grpSpPr>
        <p:sp>
          <p:nvSpPr>
            <p:cNvPr id="5252" name="Google Shape;5252;p86"/>
            <p:cNvSpPr/>
            <p:nvPr/>
          </p:nvSpPr>
          <p:spPr>
            <a:xfrm>
              <a:off x="2840" y="1028"/>
              <a:ext cx="1202" cy="13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253" name="Google Shape;5253;p86"/>
            <p:cNvGrpSpPr/>
            <p:nvPr/>
          </p:nvGrpSpPr>
          <p:grpSpPr>
            <a:xfrm>
              <a:off x="2820" y="872"/>
              <a:ext cx="1252" cy="714"/>
              <a:chOff x="1976" y="2984"/>
              <a:chExt cx="1252" cy="714"/>
            </a:xfrm>
          </p:grpSpPr>
          <p:sp>
            <p:nvSpPr>
              <p:cNvPr id="5254" name="Google Shape;5254;p86"/>
              <p:cNvSpPr/>
              <p:nvPr/>
            </p:nvSpPr>
            <p:spPr>
              <a:xfrm>
                <a:off x="1994" y="2995"/>
                <a:ext cx="1210" cy="703"/>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255" name="Google Shape;5255;p86"/>
              <p:cNvSpPr txBox="1"/>
              <p:nvPr/>
            </p:nvSpPr>
            <p:spPr>
              <a:xfrm>
                <a:off x="2001" y="2984"/>
                <a:ext cx="58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source port #</a:t>
                </a:r>
                <a:endParaRPr/>
              </a:p>
            </p:txBody>
          </p:sp>
          <p:sp>
            <p:nvSpPr>
              <p:cNvPr id="5256" name="Google Shape;5256;p86"/>
              <p:cNvSpPr txBox="1"/>
              <p:nvPr/>
            </p:nvSpPr>
            <p:spPr>
              <a:xfrm>
                <a:off x="2648" y="2987"/>
                <a:ext cx="491"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dest port #</a:t>
                </a:r>
                <a:endParaRPr/>
              </a:p>
            </p:txBody>
          </p:sp>
          <p:sp>
            <p:nvSpPr>
              <p:cNvPr id="5257" name="Google Shape;5257;p86"/>
              <p:cNvSpPr txBox="1"/>
              <p:nvPr/>
            </p:nvSpPr>
            <p:spPr>
              <a:xfrm>
                <a:off x="2154" y="3117"/>
                <a:ext cx="912"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sequence number</a:t>
                </a:r>
                <a:endParaRPr/>
              </a:p>
            </p:txBody>
          </p:sp>
          <p:sp>
            <p:nvSpPr>
              <p:cNvPr id="5258" name="Google Shape;5258;p86"/>
              <p:cNvSpPr txBox="1"/>
              <p:nvPr/>
            </p:nvSpPr>
            <p:spPr>
              <a:xfrm>
                <a:off x="1976" y="3257"/>
                <a:ext cx="1252"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acknowledgement number</a:t>
                </a:r>
                <a:endParaRPr/>
              </a:p>
            </p:txBody>
          </p:sp>
          <p:sp>
            <p:nvSpPr>
              <p:cNvPr id="5259" name="Google Shape;5259;p86"/>
              <p:cNvSpPr txBox="1"/>
              <p:nvPr/>
            </p:nvSpPr>
            <p:spPr>
              <a:xfrm>
                <a:off x="2053" y="3544"/>
                <a:ext cx="475"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checksum</a:t>
                </a:r>
                <a:endParaRPr/>
              </a:p>
            </p:txBody>
          </p:sp>
          <p:cxnSp>
            <p:nvCxnSpPr>
              <p:cNvPr id="5260" name="Google Shape;5260;p86"/>
              <p:cNvCxnSpPr/>
              <p:nvPr/>
            </p:nvCxnSpPr>
            <p:spPr>
              <a:xfrm>
                <a:off x="1994" y="3138"/>
                <a:ext cx="1212" cy="0"/>
              </a:xfrm>
              <a:prstGeom prst="straightConnector1">
                <a:avLst/>
              </a:prstGeom>
              <a:noFill/>
              <a:ln w="9525" cap="flat" cmpd="sng">
                <a:solidFill>
                  <a:srgbClr val="000000"/>
                </a:solidFill>
                <a:prstDash val="solid"/>
                <a:round/>
                <a:headEnd type="none" w="med" len="med"/>
                <a:tailEnd type="none" w="med" len="med"/>
              </a:ln>
            </p:spPr>
          </p:cxnSp>
          <p:cxnSp>
            <p:nvCxnSpPr>
              <p:cNvPr id="5261" name="Google Shape;5261;p86"/>
              <p:cNvCxnSpPr/>
              <p:nvPr/>
            </p:nvCxnSpPr>
            <p:spPr>
              <a:xfrm>
                <a:off x="1994" y="3274"/>
                <a:ext cx="1212" cy="0"/>
              </a:xfrm>
              <a:prstGeom prst="straightConnector1">
                <a:avLst/>
              </a:prstGeom>
              <a:noFill/>
              <a:ln w="9525" cap="flat" cmpd="sng">
                <a:solidFill>
                  <a:srgbClr val="000000"/>
                </a:solidFill>
                <a:prstDash val="solid"/>
                <a:round/>
                <a:headEnd type="none" w="med" len="med"/>
                <a:tailEnd type="none" w="med" len="med"/>
              </a:ln>
            </p:spPr>
          </p:cxnSp>
          <p:cxnSp>
            <p:nvCxnSpPr>
              <p:cNvPr id="5262" name="Google Shape;5262;p86"/>
              <p:cNvCxnSpPr/>
              <p:nvPr/>
            </p:nvCxnSpPr>
            <p:spPr>
              <a:xfrm>
                <a:off x="1992" y="3414"/>
                <a:ext cx="1212" cy="0"/>
              </a:xfrm>
              <a:prstGeom prst="straightConnector1">
                <a:avLst/>
              </a:prstGeom>
              <a:noFill/>
              <a:ln w="9525" cap="flat" cmpd="sng">
                <a:solidFill>
                  <a:srgbClr val="000000"/>
                </a:solidFill>
                <a:prstDash val="solid"/>
                <a:round/>
                <a:headEnd type="none" w="med" len="med"/>
                <a:tailEnd type="none" w="med" len="med"/>
              </a:ln>
            </p:spPr>
          </p:cxnSp>
          <p:cxnSp>
            <p:nvCxnSpPr>
              <p:cNvPr id="5263" name="Google Shape;5263;p86"/>
              <p:cNvCxnSpPr/>
              <p:nvPr/>
            </p:nvCxnSpPr>
            <p:spPr>
              <a:xfrm>
                <a:off x="2588" y="2994"/>
                <a:ext cx="0" cy="142"/>
              </a:xfrm>
              <a:prstGeom prst="straightConnector1">
                <a:avLst/>
              </a:prstGeom>
              <a:noFill/>
              <a:ln w="9525" cap="flat" cmpd="sng">
                <a:solidFill>
                  <a:srgbClr val="000000"/>
                </a:solidFill>
                <a:prstDash val="solid"/>
                <a:round/>
                <a:headEnd type="none" w="med" len="med"/>
                <a:tailEnd type="none" w="med" len="med"/>
              </a:ln>
            </p:spPr>
          </p:cxnSp>
          <p:cxnSp>
            <p:nvCxnSpPr>
              <p:cNvPr id="5264" name="Google Shape;5264;p86"/>
              <p:cNvCxnSpPr/>
              <p:nvPr/>
            </p:nvCxnSpPr>
            <p:spPr>
              <a:xfrm>
                <a:off x="2588" y="3416"/>
                <a:ext cx="0" cy="280"/>
              </a:xfrm>
              <a:prstGeom prst="straightConnector1">
                <a:avLst/>
              </a:prstGeom>
              <a:noFill/>
              <a:ln w="9525" cap="flat" cmpd="sng">
                <a:solidFill>
                  <a:srgbClr val="000000"/>
                </a:solidFill>
                <a:prstDash val="solid"/>
                <a:round/>
                <a:headEnd type="none" w="med" len="med"/>
                <a:tailEnd type="none" w="med" len="med"/>
              </a:ln>
            </p:spPr>
          </p:cxnSp>
          <p:cxnSp>
            <p:nvCxnSpPr>
              <p:cNvPr id="5265" name="Google Shape;5265;p86"/>
              <p:cNvCxnSpPr/>
              <p:nvPr/>
            </p:nvCxnSpPr>
            <p:spPr>
              <a:xfrm>
                <a:off x="1994" y="3548"/>
                <a:ext cx="1212" cy="0"/>
              </a:xfrm>
              <a:prstGeom prst="straightConnector1">
                <a:avLst/>
              </a:prstGeom>
              <a:noFill/>
              <a:ln w="9525" cap="flat" cmpd="sng">
                <a:solidFill>
                  <a:srgbClr val="000000"/>
                </a:solidFill>
                <a:prstDash val="solid"/>
                <a:round/>
                <a:headEnd type="none" w="med" len="med"/>
                <a:tailEnd type="none" w="med" len="med"/>
              </a:ln>
            </p:spPr>
          </p:cxnSp>
          <p:sp>
            <p:nvSpPr>
              <p:cNvPr id="5266" name="Google Shape;5266;p86"/>
              <p:cNvSpPr txBox="1"/>
              <p:nvPr/>
            </p:nvSpPr>
            <p:spPr>
              <a:xfrm>
                <a:off x="2708" y="3390"/>
                <a:ext cx="323"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rwnd</a:t>
                </a:r>
                <a:endParaRPr/>
              </a:p>
            </p:txBody>
          </p:sp>
          <p:sp>
            <p:nvSpPr>
              <p:cNvPr id="5267" name="Google Shape;5267;p86"/>
              <p:cNvSpPr txBox="1"/>
              <p:nvPr/>
            </p:nvSpPr>
            <p:spPr>
              <a:xfrm>
                <a:off x="2651" y="3544"/>
                <a:ext cx="496"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urg pointer</a:t>
                </a:r>
                <a:endParaRPr/>
              </a:p>
            </p:txBody>
          </p:sp>
          <p:cxnSp>
            <p:nvCxnSpPr>
              <p:cNvPr id="5268" name="Google Shape;5268;p86"/>
              <p:cNvCxnSpPr/>
              <p:nvPr/>
            </p:nvCxnSpPr>
            <p:spPr>
              <a:xfrm>
                <a:off x="2398" y="3413"/>
                <a:ext cx="0" cy="134"/>
              </a:xfrm>
              <a:prstGeom prst="straightConnector1">
                <a:avLst/>
              </a:prstGeom>
              <a:noFill/>
              <a:ln w="9525" cap="flat" cmpd="sng">
                <a:solidFill>
                  <a:srgbClr val="000000"/>
                </a:solidFill>
                <a:prstDash val="solid"/>
                <a:round/>
                <a:headEnd type="none" w="med" len="med"/>
                <a:tailEnd type="none" w="med" len="med"/>
              </a:ln>
            </p:spPr>
          </p:cxnSp>
          <p:cxnSp>
            <p:nvCxnSpPr>
              <p:cNvPr id="5269" name="Google Shape;5269;p86"/>
              <p:cNvCxnSpPr/>
              <p:nvPr/>
            </p:nvCxnSpPr>
            <p:spPr>
              <a:xfrm>
                <a:off x="2143" y="3412"/>
                <a:ext cx="0" cy="134"/>
              </a:xfrm>
              <a:prstGeom prst="straightConnector1">
                <a:avLst/>
              </a:prstGeom>
              <a:noFill/>
              <a:ln w="9525" cap="flat" cmpd="sng">
                <a:solidFill>
                  <a:srgbClr val="000000"/>
                </a:solidFill>
                <a:prstDash val="solid"/>
                <a:round/>
                <a:headEnd type="none" w="med" len="med"/>
                <a:tailEnd type="none" w="med" len="med"/>
              </a:ln>
            </p:spPr>
          </p:cxnSp>
        </p:grpSp>
        <p:sp>
          <p:nvSpPr>
            <p:cNvPr id="5270" name="Google Shape;5270;p86"/>
            <p:cNvSpPr txBox="1"/>
            <p:nvPr/>
          </p:nvSpPr>
          <p:spPr>
            <a:xfrm>
              <a:off x="2600" y="665"/>
              <a:ext cx="1860"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outgoing segment from sender</a:t>
              </a:r>
              <a:endParaRPr/>
            </a:p>
          </p:txBody>
        </p:sp>
        <p:sp>
          <p:nvSpPr>
            <p:cNvPr id="5271" name="Google Shape;5271;p86"/>
            <p:cNvSpPr/>
            <p:nvPr/>
          </p:nvSpPr>
          <p:spPr>
            <a:xfrm>
              <a:off x="4050" y="1080"/>
              <a:ext cx="107" cy="824"/>
            </a:xfrm>
            <a:custGeom>
              <a:avLst/>
              <a:gdLst/>
              <a:ahLst/>
              <a:cxnLst/>
              <a:rect l="l" t="t" r="r" b="b"/>
              <a:pathLst>
                <a:path w="107" h="910" extrusionOk="0">
                  <a:moveTo>
                    <a:pt x="0" y="0"/>
                  </a:moveTo>
                  <a:lnTo>
                    <a:pt x="107" y="0"/>
                  </a:lnTo>
                  <a:lnTo>
                    <a:pt x="107" y="910"/>
                  </a:lnTo>
                </a:path>
              </a:pathLst>
            </a:custGeom>
            <a:noFill/>
            <a:ln w="952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272" name="Google Shape;5272;p86"/>
          <p:cNvSpPr txBox="1"/>
          <p:nvPr/>
        </p:nvSpPr>
        <p:spPr>
          <a:xfrm>
            <a:off x="740571" y="2803512"/>
            <a:ext cx="5096669" cy="1768488"/>
          </a:xfrm>
          <a:prstGeom prst="rect">
            <a:avLst/>
          </a:prstGeom>
          <a:noFill/>
          <a:ln>
            <a:noFill/>
          </a:ln>
        </p:spPr>
        <p:txBody>
          <a:bodyPr spcFirstLastPara="1" wrap="square" lIns="91425" tIns="45700" rIns="91425" bIns="45700" anchor="t" anchorCtr="0">
            <a:noAutofit/>
          </a:bodyPr>
          <a:lstStyle/>
          <a:p>
            <a:pPr marL="234950" marR="0" lvl="0" indent="-123825" algn="l" rtl="0">
              <a:lnSpc>
                <a:spcPct val="85000"/>
              </a:lnSpc>
              <a:spcBef>
                <a:spcPts val="0"/>
              </a:spcBef>
              <a:spcAft>
                <a:spcPts val="0"/>
              </a:spcAft>
              <a:buClr>
                <a:srgbClr val="000099"/>
              </a:buClr>
              <a:buSzPts val="2800"/>
              <a:buFont typeface="Noto Sans Symbols"/>
              <a:buNone/>
            </a:pPr>
            <a:r>
              <a:rPr lang="en-US" sz="2800" b="0" i="1" u="none" strike="noStrike" cap="none">
                <a:solidFill>
                  <a:srgbClr val="CC0000"/>
                </a:solidFill>
                <a:latin typeface="Calibri"/>
                <a:ea typeface="Calibri"/>
                <a:cs typeface="Calibri"/>
                <a:sym typeface="Calibri"/>
              </a:rPr>
              <a:t>Acknowledgements</a:t>
            </a:r>
            <a:r>
              <a:rPr lang="en-US" sz="2800" b="0" i="0" u="sng" strike="noStrike" cap="none">
                <a:solidFill>
                  <a:srgbClr val="CC0000"/>
                </a:solidFill>
                <a:latin typeface="Calibri"/>
                <a:ea typeface="Calibri"/>
                <a:cs typeface="Calibri"/>
                <a:sym typeface="Calibri"/>
              </a:rPr>
              <a:t>:</a:t>
            </a:r>
            <a:endParaRPr sz="2800" b="0" i="0" u="none" strike="noStrike" cap="none">
              <a:solidFill>
                <a:srgbClr val="CC0000"/>
              </a:solidFill>
              <a:latin typeface="Calibri"/>
              <a:ea typeface="Calibri"/>
              <a:cs typeface="Calibri"/>
              <a:sym typeface="Calibri"/>
            </a:endParaRPr>
          </a:p>
          <a:p>
            <a:pPr marL="635000" marR="0" lvl="1" indent="-285750" algn="l" rtl="0">
              <a:lnSpc>
                <a:spcPct val="85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seq # of next byte expected from other side</a:t>
            </a:r>
            <a:endParaRPr/>
          </a:p>
          <a:p>
            <a:pPr marL="635000" marR="0" lvl="1" indent="-285750" algn="l" rtl="0">
              <a:lnSpc>
                <a:spcPct val="85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cumulative ACK</a:t>
            </a:r>
            <a:endParaRPr/>
          </a:p>
        </p:txBody>
      </p:sp>
      <p:sp>
        <p:nvSpPr>
          <p:cNvPr id="5273" name="Google Shape;5273;p86"/>
          <p:cNvSpPr txBox="1"/>
          <p:nvPr/>
        </p:nvSpPr>
        <p:spPr>
          <a:xfrm>
            <a:off x="651671" y="4633906"/>
            <a:ext cx="5096669" cy="1730388"/>
          </a:xfrm>
          <a:prstGeom prst="rect">
            <a:avLst/>
          </a:prstGeom>
          <a:noFill/>
          <a:ln>
            <a:noFill/>
          </a:ln>
        </p:spPr>
        <p:txBody>
          <a:bodyPr spcFirstLastPara="1" wrap="square" lIns="91425" tIns="45700" rIns="91425" bIns="45700" anchor="t" anchorCtr="0">
            <a:noAutofit/>
          </a:bodyPr>
          <a:lstStyle/>
          <a:p>
            <a:pPr marL="234950" marR="0" lvl="0" indent="-123825" algn="l" rtl="0">
              <a:lnSpc>
                <a:spcPct val="85000"/>
              </a:lnSpc>
              <a:spcBef>
                <a:spcPts val="0"/>
              </a:spcBef>
              <a:spcAft>
                <a:spcPts val="0"/>
              </a:spcAft>
              <a:buClr>
                <a:srgbClr val="000099"/>
              </a:buClr>
              <a:buSzPts val="2800"/>
              <a:buFont typeface="Noto Sans Symbols"/>
              <a:buNone/>
            </a:pPr>
            <a:r>
              <a:rPr lang="en-US" sz="2800" b="0" i="1" u="sng" strike="noStrike" cap="none">
                <a:solidFill>
                  <a:srgbClr val="CC0000"/>
                </a:solidFill>
                <a:latin typeface="Calibri"/>
                <a:ea typeface="Calibri"/>
                <a:cs typeface="Calibri"/>
                <a:sym typeface="Calibri"/>
              </a:rPr>
              <a:t>Q</a:t>
            </a:r>
            <a:r>
              <a:rPr lang="en-US" sz="2800" b="0" i="0" u="none" strike="noStrike" cap="none">
                <a:solidFill>
                  <a:srgbClr val="CC0000"/>
                </a:solidFill>
                <a:latin typeface="Calibri"/>
                <a:ea typeface="Calibri"/>
                <a:cs typeface="Calibri"/>
                <a:sym typeface="Calibri"/>
              </a:rPr>
              <a:t>:</a:t>
            </a:r>
            <a:r>
              <a:rPr lang="en-US" sz="2800" b="0" i="0" u="none" strike="noStrike" cap="none">
                <a:solidFill>
                  <a:srgbClr val="000000"/>
                </a:solidFill>
                <a:latin typeface="Calibri"/>
                <a:ea typeface="Calibri"/>
                <a:cs typeface="Calibri"/>
                <a:sym typeface="Calibri"/>
              </a:rPr>
              <a:t> how receiver handles out-of-order segments</a:t>
            </a:r>
            <a:endParaRPr/>
          </a:p>
          <a:p>
            <a:pPr marL="635000" marR="0" lvl="1" indent="-285750" algn="l" rtl="0">
              <a:lnSpc>
                <a:spcPct val="85000"/>
              </a:lnSpc>
              <a:spcBef>
                <a:spcPts val="560"/>
              </a:spcBef>
              <a:spcAft>
                <a:spcPts val="0"/>
              </a:spcAft>
              <a:buClr>
                <a:srgbClr val="000099"/>
              </a:buClr>
              <a:buSzPts val="2800"/>
              <a:buFont typeface="Arial"/>
              <a:buChar char="•"/>
            </a:pPr>
            <a:r>
              <a:rPr lang="en-US" sz="2800" b="0" i="1" u="sng" strike="noStrike" cap="none">
                <a:solidFill>
                  <a:srgbClr val="C00000"/>
                </a:solidFill>
                <a:latin typeface="Calibri"/>
                <a:ea typeface="Calibri"/>
                <a:cs typeface="Calibri"/>
                <a:sym typeface="Calibri"/>
              </a:rPr>
              <a:t>A: </a:t>
            </a:r>
            <a:r>
              <a:rPr lang="en-US" sz="2800" b="0" i="0" u="none" strike="noStrike" cap="none">
                <a:solidFill>
                  <a:srgbClr val="000000"/>
                </a:solidFill>
                <a:latin typeface="Calibri"/>
                <a:ea typeface="Calibri"/>
                <a:cs typeface="Calibri"/>
                <a:sym typeface="Calibri"/>
              </a:rPr>
              <a:t>TCP spec doesn’t say, - up to implementor</a:t>
            </a:r>
            <a:endParaRPr sz="2800" b="0" i="0" u="none" strike="noStrike" cap="none">
              <a:solidFill>
                <a:srgbClr val="000000"/>
              </a:solidFill>
              <a:latin typeface="Calibri"/>
              <a:ea typeface="Calibri"/>
              <a:cs typeface="Calibri"/>
              <a:sym typeface="Calibri"/>
            </a:endParaRPr>
          </a:p>
        </p:txBody>
      </p:sp>
      <p:sp>
        <p:nvSpPr>
          <p:cNvPr id="5274" name="Google Shape;5274;p8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81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1"/>
                                        </p:tgtEl>
                                        <p:attrNameLst>
                                          <p:attrName>style.visibility</p:attrName>
                                        </p:attrNameLst>
                                      </p:cBhvr>
                                      <p:to>
                                        <p:strVal val="visible"/>
                                      </p:to>
                                    </p:set>
                                    <p:animEffect transition="in" filter="fade">
                                      <p:cBhvr>
                                        <p:cTn id="7" dur="500"/>
                                        <p:tgtEl>
                                          <p:spTgt spid="52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70"/>
                                        </p:tgtEl>
                                        <p:attrNameLst>
                                          <p:attrName>style.visibility</p:attrName>
                                        </p:attrNameLst>
                                      </p:cBhvr>
                                      <p:to>
                                        <p:strVal val="visible"/>
                                      </p:to>
                                    </p:set>
                                    <p:animEffect transition="in" filter="fade">
                                      <p:cBhvr>
                                        <p:cTn id="12" dur="500"/>
                                        <p:tgtEl>
                                          <p:spTgt spid="5170"/>
                                        </p:tgtEl>
                                      </p:cBhvr>
                                    </p:animEffect>
                                  </p:childTnLst>
                                </p:cTn>
                              </p:par>
                              <p:par>
                                <p:cTn id="13" presetID="10" presetClass="entr" presetSubtype="0" fill="hold" nodeType="withEffect">
                                  <p:stCondLst>
                                    <p:cond delay="0"/>
                                  </p:stCondLst>
                                  <p:childTnLst>
                                    <p:set>
                                      <p:cBhvr>
                                        <p:cTn id="14" dur="1" fill="hold">
                                          <p:stCondLst>
                                            <p:cond delay="0"/>
                                          </p:stCondLst>
                                        </p:cTn>
                                        <p:tgtEl>
                                          <p:spTgt spid="5191"/>
                                        </p:tgtEl>
                                        <p:attrNameLst>
                                          <p:attrName>style.visibility</p:attrName>
                                        </p:attrNameLst>
                                      </p:cBhvr>
                                      <p:to>
                                        <p:strVal val="visible"/>
                                      </p:to>
                                    </p:set>
                                    <p:animEffect transition="in" filter="fade">
                                      <p:cBhvr>
                                        <p:cTn id="15" dur="500"/>
                                        <p:tgtEl>
                                          <p:spTgt spid="5191"/>
                                        </p:tgtEl>
                                      </p:cBhvr>
                                    </p:animEffect>
                                  </p:childTnLst>
                                </p:cTn>
                              </p:par>
                              <p:par>
                                <p:cTn id="16" presetID="10" presetClass="entr" presetSubtype="0" fill="hold" nodeType="withEffect">
                                  <p:stCondLst>
                                    <p:cond delay="0"/>
                                  </p:stCondLst>
                                  <p:childTnLst>
                                    <p:set>
                                      <p:cBhvr>
                                        <p:cTn id="17" dur="1" fill="hold">
                                          <p:stCondLst>
                                            <p:cond delay="0"/>
                                          </p:stCondLst>
                                        </p:cTn>
                                        <p:tgtEl>
                                          <p:spTgt spid="5272"/>
                                        </p:tgtEl>
                                        <p:attrNameLst>
                                          <p:attrName>style.visibility</p:attrName>
                                        </p:attrNameLst>
                                      </p:cBhvr>
                                      <p:to>
                                        <p:strVal val="visible"/>
                                      </p:to>
                                    </p:set>
                                    <p:animEffect transition="in" filter="fade">
                                      <p:cBhvr>
                                        <p:cTn id="18" dur="500"/>
                                        <p:tgtEl>
                                          <p:spTgt spid="52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73"/>
                                        </p:tgtEl>
                                        <p:attrNameLst>
                                          <p:attrName>style.visibility</p:attrName>
                                        </p:attrNameLst>
                                      </p:cBhvr>
                                      <p:to>
                                        <p:strVal val="visible"/>
                                      </p:to>
                                    </p:set>
                                    <p:animEffect transition="in" filter="fade">
                                      <p:cBhvr>
                                        <p:cTn id="23" dur="500"/>
                                        <p:tgtEl>
                                          <p:spTgt spid="5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279"/>
        <p:cNvGrpSpPr/>
        <p:nvPr/>
      </p:nvGrpSpPr>
      <p:grpSpPr>
        <a:xfrm>
          <a:off x="0" y="0"/>
          <a:ext cx="0" cy="0"/>
          <a:chOff x="0" y="0"/>
          <a:chExt cx="0" cy="0"/>
        </a:xfrm>
      </p:grpSpPr>
      <p:sp>
        <p:nvSpPr>
          <p:cNvPr id="5280" name="Google Shape;5280;p87"/>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sequence numbers, ACKs</a:t>
            </a:r>
            <a:endParaRPr sz="4400" b="0"/>
          </a:p>
        </p:txBody>
      </p:sp>
      <p:sp>
        <p:nvSpPr>
          <p:cNvPr id="5281" name="Google Shape;5281;p87"/>
          <p:cNvSpPr txBox="1"/>
          <p:nvPr/>
        </p:nvSpPr>
        <p:spPr>
          <a:xfrm>
            <a:off x="1661117" y="4011734"/>
            <a:ext cx="2519185" cy="75713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host ACKs receipt of echoed ‘C’</a:t>
            </a:r>
            <a:endParaRPr sz="1200" b="0" i="0" u="none" strike="noStrike" cap="none">
              <a:solidFill>
                <a:srgbClr val="000000"/>
              </a:solidFill>
              <a:latin typeface="Calibri"/>
              <a:ea typeface="Calibri"/>
              <a:cs typeface="Calibri"/>
              <a:sym typeface="Calibri"/>
            </a:endParaRPr>
          </a:p>
        </p:txBody>
      </p:sp>
      <p:sp>
        <p:nvSpPr>
          <p:cNvPr id="5282" name="Google Shape;5282;p87"/>
          <p:cNvSpPr txBox="1"/>
          <p:nvPr/>
        </p:nvSpPr>
        <p:spPr>
          <a:xfrm>
            <a:off x="7229477" y="3001865"/>
            <a:ext cx="318721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host ACKs receipt of‘C’, echoes back ‘C’</a:t>
            </a:r>
            <a:endParaRPr sz="2400" b="0" i="0" u="none" strike="noStrike" cap="none">
              <a:solidFill>
                <a:srgbClr val="000000"/>
              </a:solidFill>
              <a:latin typeface="Calibri"/>
              <a:ea typeface="Calibri"/>
              <a:cs typeface="Calibri"/>
              <a:sym typeface="Calibri"/>
            </a:endParaRPr>
          </a:p>
        </p:txBody>
      </p:sp>
      <p:sp>
        <p:nvSpPr>
          <p:cNvPr id="5283" name="Google Shape;5283;p87"/>
          <p:cNvSpPr txBox="1"/>
          <p:nvPr/>
        </p:nvSpPr>
        <p:spPr>
          <a:xfrm>
            <a:off x="3961011" y="5644479"/>
            <a:ext cx="340189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simple telnet scenario</a:t>
            </a:r>
            <a:endParaRPr sz="1200" b="0" i="0" u="none" strike="noStrike" cap="none">
              <a:solidFill>
                <a:srgbClr val="000099"/>
              </a:solidFill>
              <a:latin typeface="Calibri"/>
              <a:ea typeface="Calibri"/>
              <a:cs typeface="Calibri"/>
              <a:sym typeface="Calibri"/>
            </a:endParaRPr>
          </a:p>
        </p:txBody>
      </p:sp>
      <p:sp>
        <p:nvSpPr>
          <p:cNvPr id="5284" name="Google Shape;5284;p87"/>
          <p:cNvSpPr txBox="1"/>
          <p:nvPr/>
        </p:nvSpPr>
        <p:spPr>
          <a:xfrm>
            <a:off x="7129672" y="1492971"/>
            <a:ext cx="99738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Host B</a:t>
            </a:r>
            <a:endParaRPr/>
          </a:p>
        </p:txBody>
      </p:sp>
      <p:sp>
        <p:nvSpPr>
          <p:cNvPr id="5285" name="Google Shape;5285;p87"/>
          <p:cNvSpPr txBox="1"/>
          <p:nvPr/>
        </p:nvSpPr>
        <p:spPr>
          <a:xfrm>
            <a:off x="3204390" y="1459336"/>
            <a:ext cx="100861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Host A</a:t>
            </a:r>
            <a:endParaRPr/>
          </a:p>
        </p:txBody>
      </p:sp>
      <p:grpSp>
        <p:nvGrpSpPr>
          <p:cNvPr id="5286" name="Google Shape;5286;p87"/>
          <p:cNvGrpSpPr/>
          <p:nvPr/>
        </p:nvGrpSpPr>
        <p:grpSpPr>
          <a:xfrm>
            <a:off x="1499000" y="2541021"/>
            <a:ext cx="5581275" cy="780392"/>
            <a:chOff x="1499000" y="2541021"/>
            <a:chExt cx="5581275" cy="780392"/>
          </a:xfrm>
        </p:grpSpPr>
        <p:cxnSp>
          <p:nvCxnSpPr>
            <p:cNvPr id="5287" name="Google Shape;5287;p87"/>
            <p:cNvCxnSpPr/>
            <p:nvPr/>
          </p:nvCxnSpPr>
          <p:spPr>
            <a:xfrm>
              <a:off x="4354237" y="2749913"/>
              <a:ext cx="2586037" cy="571500"/>
            </a:xfrm>
            <a:prstGeom prst="straightConnector1">
              <a:avLst/>
            </a:prstGeom>
            <a:noFill/>
            <a:ln w="28575" cap="flat" cmpd="sng">
              <a:solidFill>
                <a:srgbClr val="3333CC"/>
              </a:solidFill>
              <a:prstDash val="solid"/>
              <a:round/>
              <a:headEnd type="none" w="med" len="med"/>
              <a:tailEnd type="triangle" w="med" len="med"/>
            </a:ln>
          </p:spPr>
        </p:cxnSp>
        <p:sp>
          <p:nvSpPr>
            <p:cNvPr id="5288" name="Google Shape;5288;p87"/>
            <p:cNvSpPr txBox="1"/>
            <p:nvPr/>
          </p:nvSpPr>
          <p:spPr>
            <a:xfrm>
              <a:off x="1499000" y="2541021"/>
              <a:ext cx="2725007" cy="4247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User types‘C’</a:t>
              </a:r>
              <a:endParaRPr sz="1200" b="0" i="0" u="none" strike="noStrike" cap="none">
                <a:solidFill>
                  <a:srgbClr val="000000"/>
                </a:solidFill>
                <a:latin typeface="Calibri"/>
                <a:ea typeface="Calibri"/>
                <a:cs typeface="Calibri"/>
                <a:sym typeface="Calibri"/>
              </a:endParaRPr>
            </a:p>
          </p:txBody>
        </p:sp>
        <p:sp>
          <p:nvSpPr>
            <p:cNvPr id="5289" name="Google Shape;5289;p87"/>
            <p:cNvSpPr/>
            <p:nvPr/>
          </p:nvSpPr>
          <p:spPr>
            <a:xfrm>
              <a:off x="5167037" y="2841988"/>
              <a:ext cx="814387" cy="37941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5290" name="Google Shape;5290;p87"/>
            <p:cNvSpPr txBox="1"/>
            <p:nvPr/>
          </p:nvSpPr>
          <p:spPr>
            <a:xfrm>
              <a:off x="4260272" y="2854620"/>
              <a:ext cx="282000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Seq=42, ACK=79, data = ‘C’</a:t>
              </a:r>
              <a:endParaRPr sz="1800" b="0" i="0" u="none" strike="noStrike" cap="none">
                <a:solidFill>
                  <a:srgbClr val="000000"/>
                </a:solidFill>
                <a:latin typeface="Calibri"/>
                <a:ea typeface="Calibri"/>
                <a:cs typeface="Calibri"/>
                <a:sym typeface="Calibri"/>
              </a:endParaRPr>
            </a:p>
          </p:txBody>
        </p:sp>
      </p:grpSp>
      <p:grpSp>
        <p:nvGrpSpPr>
          <p:cNvPr id="5291" name="Google Shape;5291;p87"/>
          <p:cNvGrpSpPr/>
          <p:nvPr/>
        </p:nvGrpSpPr>
        <p:grpSpPr>
          <a:xfrm>
            <a:off x="4264368" y="3523026"/>
            <a:ext cx="2813399" cy="800100"/>
            <a:chOff x="4264368" y="3523026"/>
            <a:chExt cx="2813399" cy="800100"/>
          </a:xfrm>
        </p:grpSpPr>
        <p:cxnSp>
          <p:nvCxnSpPr>
            <p:cNvPr id="5292" name="Google Shape;5292;p87"/>
            <p:cNvCxnSpPr/>
            <p:nvPr/>
          </p:nvCxnSpPr>
          <p:spPr>
            <a:xfrm flipH="1">
              <a:off x="4344712" y="3523026"/>
              <a:ext cx="2554287" cy="800100"/>
            </a:xfrm>
            <a:prstGeom prst="straightConnector1">
              <a:avLst/>
            </a:prstGeom>
            <a:noFill/>
            <a:ln w="28575" cap="flat" cmpd="sng">
              <a:solidFill>
                <a:srgbClr val="3333CC"/>
              </a:solidFill>
              <a:prstDash val="solid"/>
              <a:round/>
              <a:headEnd type="none" w="med" len="med"/>
              <a:tailEnd type="triangle" w="med" len="med"/>
            </a:ln>
          </p:spPr>
        </p:cxnSp>
        <p:sp>
          <p:nvSpPr>
            <p:cNvPr id="5293" name="Google Shape;5293;p87"/>
            <p:cNvSpPr/>
            <p:nvPr/>
          </p:nvSpPr>
          <p:spPr>
            <a:xfrm>
              <a:off x="5201962" y="3800838"/>
              <a:ext cx="823912" cy="2460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5294" name="Google Shape;5294;p87"/>
            <p:cNvSpPr txBox="1"/>
            <p:nvPr/>
          </p:nvSpPr>
          <p:spPr>
            <a:xfrm>
              <a:off x="4264368" y="3736718"/>
              <a:ext cx="281339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Seq=79, ACK=43, data = ‘C’</a:t>
              </a:r>
              <a:endParaRPr sz="1100" b="0" i="0" u="none" strike="noStrike" cap="none">
                <a:solidFill>
                  <a:srgbClr val="000000"/>
                </a:solidFill>
                <a:latin typeface="Calibri"/>
                <a:ea typeface="Calibri"/>
                <a:cs typeface="Calibri"/>
                <a:sym typeface="Calibri"/>
              </a:endParaRPr>
            </a:p>
          </p:txBody>
        </p:sp>
      </p:grpSp>
      <p:grpSp>
        <p:nvGrpSpPr>
          <p:cNvPr id="5295" name="Google Shape;5295;p87"/>
          <p:cNvGrpSpPr/>
          <p:nvPr/>
        </p:nvGrpSpPr>
        <p:grpSpPr>
          <a:xfrm>
            <a:off x="4339949" y="4518388"/>
            <a:ext cx="2590800" cy="506413"/>
            <a:chOff x="4339949" y="4518388"/>
            <a:chExt cx="2590800" cy="506413"/>
          </a:xfrm>
        </p:grpSpPr>
        <p:cxnSp>
          <p:nvCxnSpPr>
            <p:cNvPr id="5296" name="Google Shape;5296;p87"/>
            <p:cNvCxnSpPr/>
            <p:nvPr/>
          </p:nvCxnSpPr>
          <p:spPr>
            <a:xfrm>
              <a:off x="4339949" y="4518388"/>
              <a:ext cx="2590800" cy="506413"/>
            </a:xfrm>
            <a:prstGeom prst="straightConnector1">
              <a:avLst/>
            </a:prstGeom>
            <a:noFill/>
            <a:ln w="28575" cap="flat" cmpd="sng">
              <a:solidFill>
                <a:srgbClr val="3333CC"/>
              </a:solidFill>
              <a:prstDash val="solid"/>
              <a:round/>
              <a:headEnd type="none" w="med" len="med"/>
              <a:tailEnd type="triangle" w="med" len="med"/>
            </a:ln>
          </p:spPr>
        </p:cxnSp>
        <p:sp>
          <p:nvSpPr>
            <p:cNvPr id="5297" name="Google Shape;5297;p87"/>
            <p:cNvSpPr/>
            <p:nvPr/>
          </p:nvSpPr>
          <p:spPr>
            <a:xfrm>
              <a:off x="5268637" y="4648563"/>
              <a:ext cx="958850" cy="3571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5298" name="Google Shape;5298;p87"/>
            <p:cNvSpPr txBox="1"/>
            <p:nvPr/>
          </p:nvSpPr>
          <p:spPr>
            <a:xfrm>
              <a:off x="4934710" y="4609843"/>
              <a:ext cx="17122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Seq=43, ACK=80</a:t>
              </a:r>
              <a:endParaRPr sz="1100" b="0" i="0" u="none" strike="noStrike" cap="none">
                <a:solidFill>
                  <a:srgbClr val="000000"/>
                </a:solidFill>
                <a:latin typeface="Calibri"/>
                <a:ea typeface="Calibri"/>
                <a:cs typeface="Calibri"/>
                <a:sym typeface="Calibri"/>
              </a:endParaRPr>
            </a:p>
          </p:txBody>
        </p:sp>
      </p:grpSp>
      <p:cxnSp>
        <p:nvCxnSpPr>
          <p:cNvPr id="5299" name="Google Shape;5299;p87"/>
          <p:cNvCxnSpPr/>
          <p:nvPr/>
        </p:nvCxnSpPr>
        <p:spPr>
          <a:xfrm>
            <a:off x="4332012" y="2508613"/>
            <a:ext cx="0" cy="2587625"/>
          </a:xfrm>
          <a:prstGeom prst="straightConnector1">
            <a:avLst/>
          </a:prstGeom>
          <a:noFill/>
          <a:ln w="9525" cap="flat" cmpd="sng">
            <a:solidFill>
              <a:srgbClr val="808080"/>
            </a:solidFill>
            <a:prstDash val="solid"/>
            <a:round/>
            <a:headEnd type="none" w="med" len="med"/>
            <a:tailEnd type="none" w="med" len="med"/>
          </a:ln>
        </p:spPr>
      </p:cxnSp>
      <p:cxnSp>
        <p:nvCxnSpPr>
          <p:cNvPr id="5300" name="Google Shape;5300;p87"/>
          <p:cNvCxnSpPr/>
          <p:nvPr/>
        </p:nvCxnSpPr>
        <p:spPr>
          <a:xfrm>
            <a:off x="6994249" y="2561001"/>
            <a:ext cx="0" cy="2587625"/>
          </a:xfrm>
          <a:prstGeom prst="straightConnector1">
            <a:avLst/>
          </a:prstGeom>
          <a:noFill/>
          <a:ln w="9525" cap="flat" cmpd="sng">
            <a:solidFill>
              <a:srgbClr val="808080"/>
            </a:solidFill>
            <a:prstDash val="solid"/>
            <a:round/>
            <a:headEnd type="none" w="med" len="med"/>
            <a:tailEnd type="none" w="med" len="med"/>
          </a:ln>
        </p:spPr>
      </p:cxnSp>
      <p:grpSp>
        <p:nvGrpSpPr>
          <p:cNvPr id="5301" name="Google Shape;5301;p87"/>
          <p:cNvGrpSpPr/>
          <p:nvPr/>
        </p:nvGrpSpPr>
        <p:grpSpPr>
          <a:xfrm>
            <a:off x="3824012" y="1687876"/>
            <a:ext cx="755650" cy="782637"/>
            <a:chOff x="-44" y="1473"/>
            <a:chExt cx="981" cy="1105"/>
          </a:xfrm>
        </p:grpSpPr>
        <p:pic>
          <p:nvPicPr>
            <p:cNvPr id="5302" name="Google Shape;5302;p8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303" name="Google Shape;5303;p8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304" name="Google Shape;5304;p87"/>
          <p:cNvGrpSpPr/>
          <p:nvPr/>
        </p:nvGrpSpPr>
        <p:grpSpPr>
          <a:xfrm flipH="1">
            <a:off x="6686274" y="1727563"/>
            <a:ext cx="788988" cy="862013"/>
            <a:chOff x="-44" y="1473"/>
            <a:chExt cx="981" cy="1105"/>
          </a:xfrm>
        </p:grpSpPr>
        <p:pic>
          <p:nvPicPr>
            <p:cNvPr id="5305" name="Google Shape;5305;p8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306" name="Google Shape;5306;p8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307" name="Google Shape;5307;p87"/>
          <p:cNvGrpSpPr/>
          <p:nvPr/>
        </p:nvGrpSpPr>
        <p:grpSpPr>
          <a:xfrm>
            <a:off x="4692316" y="2815389"/>
            <a:ext cx="1388485" cy="1371600"/>
            <a:chOff x="4692316" y="2815389"/>
            <a:chExt cx="1388485" cy="1371600"/>
          </a:xfrm>
        </p:grpSpPr>
        <p:sp>
          <p:nvSpPr>
            <p:cNvPr id="5308" name="Google Shape;5308;p87"/>
            <p:cNvSpPr/>
            <p:nvPr/>
          </p:nvSpPr>
          <p:spPr>
            <a:xfrm>
              <a:off x="5566610" y="3721768"/>
              <a:ext cx="514191" cy="465221"/>
            </a:xfrm>
            <a:prstGeom prst="ellipse">
              <a:avLst/>
            </a:prstGeom>
            <a:noFill/>
            <a:ln w="349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09" name="Google Shape;5309;p87"/>
            <p:cNvSpPr/>
            <p:nvPr/>
          </p:nvSpPr>
          <p:spPr>
            <a:xfrm>
              <a:off x="4692316" y="2815389"/>
              <a:ext cx="514191" cy="465221"/>
            </a:xfrm>
            <a:prstGeom prst="ellipse">
              <a:avLst/>
            </a:prstGeom>
            <a:noFill/>
            <a:ln w="349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310" name="Google Shape;5310;p87"/>
            <p:cNvCxnSpPr/>
            <p:nvPr/>
          </p:nvCxnSpPr>
          <p:spPr>
            <a:xfrm rot="10800000">
              <a:off x="5117431" y="3224463"/>
              <a:ext cx="513348" cy="513348"/>
            </a:xfrm>
            <a:prstGeom prst="straightConnector1">
              <a:avLst/>
            </a:prstGeom>
            <a:noFill/>
            <a:ln w="22225" cap="flat" cmpd="sng">
              <a:solidFill>
                <a:srgbClr val="C00000"/>
              </a:solidFill>
              <a:prstDash val="solid"/>
              <a:miter lim="800000"/>
              <a:headEnd type="none" w="sm" len="sm"/>
              <a:tailEnd type="triangle" w="med" len="med"/>
            </a:ln>
          </p:spPr>
        </p:cxnSp>
      </p:grpSp>
      <p:grpSp>
        <p:nvGrpSpPr>
          <p:cNvPr id="5311" name="Google Shape;5311;p87"/>
          <p:cNvGrpSpPr/>
          <p:nvPr/>
        </p:nvGrpSpPr>
        <p:grpSpPr>
          <a:xfrm>
            <a:off x="4684295" y="3737810"/>
            <a:ext cx="1982043" cy="1307432"/>
            <a:chOff x="4692316" y="2815389"/>
            <a:chExt cx="1982043" cy="1307432"/>
          </a:xfrm>
        </p:grpSpPr>
        <p:sp>
          <p:nvSpPr>
            <p:cNvPr id="5312" name="Google Shape;5312;p87"/>
            <p:cNvSpPr/>
            <p:nvPr/>
          </p:nvSpPr>
          <p:spPr>
            <a:xfrm>
              <a:off x="6160168" y="3657600"/>
              <a:ext cx="514191" cy="465221"/>
            </a:xfrm>
            <a:prstGeom prst="ellipse">
              <a:avLst/>
            </a:prstGeom>
            <a:noFill/>
            <a:ln w="349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13" name="Google Shape;5313;p87"/>
            <p:cNvSpPr/>
            <p:nvPr/>
          </p:nvSpPr>
          <p:spPr>
            <a:xfrm>
              <a:off x="4692316" y="2815389"/>
              <a:ext cx="514191" cy="465221"/>
            </a:xfrm>
            <a:prstGeom prst="ellipse">
              <a:avLst/>
            </a:prstGeom>
            <a:noFill/>
            <a:ln w="349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314" name="Google Shape;5314;p87"/>
            <p:cNvCxnSpPr/>
            <p:nvPr/>
          </p:nvCxnSpPr>
          <p:spPr>
            <a:xfrm rot="10800000">
              <a:off x="5165557" y="3224463"/>
              <a:ext cx="970548" cy="521369"/>
            </a:xfrm>
            <a:prstGeom prst="straightConnector1">
              <a:avLst/>
            </a:prstGeom>
            <a:noFill/>
            <a:ln w="22225" cap="flat" cmpd="sng">
              <a:solidFill>
                <a:srgbClr val="C00000"/>
              </a:solidFill>
              <a:prstDash val="solid"/>
              <a:miter lim="800000"/>
              <a:headEnd type="none" w="sm" len="sm"/>
              <a:tailEnd type="triangle" w="med" len="med"/>
            </a:ln>
          </p:spPr>
        </p:cxnSp>
      </p:grpSp>
      <p:sp>
        <p:nvSpPr>
          <p:cNvPr id="5315" name="Google Shape;5315;p8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82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6"/>
                                        </p:tgtEl>
                                        <p:attrNameLst>
                                          <p:attrName>style.visibility</p:attrName>
                                        </p:attrNameLst>
                                      </p:cBhvr>
                                      <p:to>
                                        <p:strVal val="visible"/>
                                      </p:to>
                                    </p:set>
                                    <p:animEffect transition="in" filter="fade">
                                      <p:cBhvr>
                                        <p:cTn id="7" dur="500"/>
                                        <p:tgtEl>
                                          <p:spTgt spid="52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82"/>
                                        </p:tgtEl>
                                        <p:attrNameLst>
                                          <p:attrName>style.visibility</p:attrName>
                                        </p:attrNameLst>
                                      </p:cBhvr>
                                      <p:to>
                                        <p:strVal val="visible"/>
                                      </p:to>
                                    </p:set>
                                    <p:animEffect transition="in" filter="fade">
                                      <p:cBhvr>
                                        <p:cTn id="11" dur="500"/>
                                        <p:tgtEl>
                                          <p:spTgt spid="528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291"/>
                                        </p:tgtEl>
                                        <p:attrNameLst>
                                          <p:attrName>style.visibility</p:attrName>
                                        </p:attrNameLst>
                                      </p:cBhvr>
                                      <p:to>
                                        <p:strVal val="visible"/>
                                      </p:to>
                                    </p:set>
                                    <p:animEffect transition="in" filter="fade">
                                      <p:cBhvr>
                                        <p:cTn id="15" dur="500"/>
                                        <p:tgtEl>
                                          <p:spTgt spid="529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281"/>
                                        </p:tgtEl>
                                        <p:attrNameLst>
                                          <p:attrName>style.visibility</p:attrName>
                                        </p:attrNameLst>
                                      </p:cBhvr>
                                      <p:to>
                                        <p:strVal val="visible"/>
                                      </p:to>
                                    </p:set>
                                    <p:animEffect transition="in" filter="fade">
                                      <p:cBhvr>
                                        <p:cTn id="19" dur="500"/>
                                        <p:tgtEl>
                                          <p:spTgt spid="528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295"/>
                                        </p:tgtEl>
                                        <p:attrNameLst>
                                          <p:attrName>style.visibility</p:attrName>
                                        </p:attrNameLst>
                                      </p:cBhvr>
                                      <p:to>
                                        <p:strVal val="visible"/>
                                      </p:to>
                                    </p:set>
                                    <p:animEffect transition="in" filter="fade">
                                      <p:cBhvr>
                                        <p:cTn id="23" dur="500"/>
                                        <p:tgtEl>
                                          <p:spTgt spid="529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307"/>
                                        </p:tgtEl>
                                        <p:attrNameLst>
                                          <p:attrName>style.visibility</p:attrName>
                                        </p:attrNameLst>
                                      </p:cBhvr>
                                      <p:to>
                                        <p:strVal val="visible"/>
                                      </p:to>
                                    </p:set>
                                    <p:animEffect transition="in" filter="fade">
                                      <p:cBhvr>
                                        <p:cTn id="28" dur="500"/>
                                        <p:tgtEl>
                                          <p:spTgt spid="530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5307"/>
                                        </p:tgtEl>
                                      </p:cBhvr>
                                    </p:animEffect>
                                    <p:set>
                                      <p:cBhvr>
                                        <p:cTn id="33" dur="1" fill="hold">
                                          <p:stCondLst>
                                            <p:cond delay="500"/>
                                          </p:stCondLst>
                                        </p:cTn>
                                        <p:tgtEl>
                                          <p:spTgt spid="5307"/>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5311"/>
                                        </p:tgtEl>
                                        <p:attrNameLst>
                                          <p:attrName>style.visibility</p:attrName>
                                        </p:attrNameLst>
                                      </p:cBhvr>
                                      <p:to>
                                        <p:strVal val="visible"/>
                                      </p:to>
                                    </p:set>
                                    <p:animEffect transition="in" filter="fade">
                                      <p:cBhvr>
                                        <p:cTn id="36" dur="500"/>
                                        <p:tgtEl>
                                          <p:spTgt spid="5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320"/>
        <p:cNvGrpSpPr/>
        <p:nvPr/>
      </p:nvGrpSpPr>
      <p:grpSpPr>
        <a:xfrm>
          <a:off x="0" y="0"/>
          <a:ext cx="0" cy="0"/>
          <a:chOff x="0" y="0"/>
          <a:chExt cx="0" cy="0"/>
        </a:xfrm>
      </p:grpSpPr>
      <p:sp>
        <p:nvSpPr>
          <p:cNvPr id="5321" name="Google Shape;5321;p88"/>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round trip time, timeout</a:t>
            </a:r>
            <a:endParaRPr sz="4400" b="0"/>
          </a:p>
        </p:txBody>
      </p:sp>
      <p:sp>
        <p:nvSpPr>
          <p:cNvPr id="5322" name="Google Shape;5322;p88"/>
          <p:cNvSpPr txBox="1"/>
          <p:nvPr/>
        </p:nvSpPr>
        <p:spPr>
          <a:xfrm>
            <a:off x="673789" y="1393136"/>
            <a:ext cx="5213444"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1" u="sng" strike="noStrike" cap="none">
                <a:solidFill>
                  <a:srgbClr val="C00000"/>
                </a:solidFill>
                <a:latin typeface="Calibri"/>
                <a:ea typeface="Calibri"/>
                <a:cs typeface="Calibri"/>
                <a:sym typeface="Calibri"/>
              </a:rPr>
              <a:t>Q:</a:t>
            </a:r>
            <a:r>
              <a:rPr lang="en-US" sz="3200" b="0" i="1" u="none" strike="noStrike" cap="none">
                <a:solidFill>
                  <a:srgbClr val="C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how to set TCP timeout value?</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longer than RTT, but RTT varies!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00000"/>
                </a:solidFill>
                <a:latin typeface="Calibri"/>
                <a:ea typeface="Calibri"/>
                <a:cs typeface="Calibri"/>
                <a:sym typeface="Calibri"/>
              </a:rPr>
              <a:t>too short:</a:t>
            </a:r>
            <a:r>
              <a:rPr lang="en-US" sz="2800" b="0" i="0" u="none" strike="noStrike" cap="none">
                <a:solidFill>
                  <a:srgbClr val="C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premature timeout, unnecessary retransmissions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00000"/>
                </a:solidFill>
                <a:latin typeface="Calibri"/>
                <a:ea typeface="Calibri"/>
                <a:cs typeface="Calibri"/>
                <a:sym typeface="Calibri"/>
              </a:rPr>
              <a:t>too long:</a:t>
            </a:r>
            <a:r>
              <a:rPr lang="en-US" sz="2800" b="0" i="0" u="none" strike="noStrike" cap="none">
                <a:solidFill>
                  <a:srgbClr val="C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slow reaction to segment loss</a:t>
            </a:r>
            <a:endParaRPr/>
          </a:p>
        </p:txBody>
      </p:sp>
      <p:sp>
        <p:nvSpPr>
          <p:cNvPr id="5323" name="Google Shape;5323;p88"/>
          <p:cNvSpPr txBox="1"/>
          <p:nvPr/>
        </p:nvSpPr>
        <p:spPr>
          <a:xfrm>
            <a:off x="6258838" y="1393136"/>
            <a:ext cx="5565913"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1" u="sng" strike="noStrike" cap="none">
                <a:solidFill>
                  <a:srgbClr val="C00000"/>
                </a:solidFill>
                <a:latin typeface="Calibri"/>
                <a:ea typeface="Calibri"/>
                <a:cs typeface="Calibri"/>
                <a:sym typeface="Calibri"/>
              </a:rPr>
              <a:t>Q</a:t>
            </a:r>
            <a:r>
              <a:rPr lang="en-US" sz="3200" b="0" i="0" u="sng" strike="noStrike" cap="none">
                <a:solidFill>
                  <a:srgbClr val="C00000"/>
                </a:solidFill>
                <a:latin typeface="Calibri"/>
                <a:ea typeface="Calibri"/>
                <a:cs typeface="Calibri"/>
                <a:sym typeface="Calibri"/>
              </a:rPr>
              <a:t>:</a:t>
            </a:r>
            <a:r>
              <a:rPr lang="en-US" sz="3200" b="0" i="0" u="none" strike="noStrike" cap="none">
                <a:solidFill>
                  <a:srgbClr val="C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how to estimate RTT?</a:t>
            </a:r>
            <a:endParaRPr/>
          </a:p>
          <a:p>
            <a:pPr marL="352425" marR="0" lvl="0" indent="-222250" algn="l" rtl="0">
              <a:lnSpc>
                <a:spcPct val="90000"/>
              </a:lnSpc>
              <a:spcBef>
                <a:spcPts val="600"/>
              </a:spcBef>
              <a:spcAft>
                <a:spcPts val="0"/>
              </a:spcAft>
              <a:buClr>
                <a:srgbClr val="0000A3"/>
              </a:buClr>
              <a:buSzPts val="2800"/>
              <a:buFont typeface="Noto Sans Symbols"/>
              <a:buChar char="▪"/>
            </a:pPr>
            <a:r>
              <a:rPr lang="en-US" sz="2800" b="0" i="0" u="none" strike="noStrike" cap="none">
                <a:solidFill>
                  <a:srgbClr val="000099"/>
                </a:solidFill>
                <a:latin typeface="Courier New"/>
                <a:ea typeface="Courier New"/>
                <a:cs typeface="Courier New"/>
                <a:sym typeface="Courier New"/>
              </a:rPr>
              <a:t>SampleRTT:</a:t>
            </a:r>
            <a:r>
              <a:rPr lang="en-US" sz="2800" b="0" i="0" u="none" strike="noStrike" cap="none">
                <a:solidFill>
                  <a:srgbClr val="000000"/>
                </a:solidFill>
                <a:latin typeface="Calibri"/>
                <a:ea typeface="Calibri"/>
                <a:cs typeface="Calibri"/>
                <a:sym typeface="Calibri"/>
              </a:rPr>
              <a:t>measured time from segment transmission until ACK receipt</a:t>
            </a:r>
            <a:endParaRPr/>
          </a:p>
          <a:p>
            <a:pPr marL="695325" marR="0" lvl="1" indent="-231775" algn="l" rtl="0">
              <a:lnSpc>
                <a:spcPct val="90000"/>
              </a:lnSpc>
              <a:spcBef>
                <a:spcPts val="6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ignore retransmissions</a:t>
            </a:r>
            <a:endParaRPr/>
          </a:p>
          <a:p>
            <a:pPr marL="352425" marR="0" lvl="0" indent="-222250" algn="l" rtl="0">
              <a:lnSpc>
                <a:spcPct val="90000"/>
              </a:lnSpc>
              <a:spcBef>
                <a:spcPts val="600"/>
              </a:spcBef>
              <a:spcAft>
                <a:spcPts val="0"/>
              </a:spcAft>
              <a:buClr>
                <a:srgbClr val="0000A3"/>
              </a:buClr>
              <a:buSzPts val="2800"/>
              <a:buFont typeface="Noto Sans Symbols"/>
              <a:buChar char="▪"/>
            </a:pPr>
            <a:r>
              <a:rPr lang="en-US" sz="2800" b="0" i="0" u="none" strike="noStrike" cap="none">
                <a:solidFill>
                  <a:srgbClr val="0000A3"/>
                </a:solidFill>
                <a:latin typeface="Courier New"/>
                <a:ea typeface="Courier New"/>
                <a:cs typeface="Courier New"/>
                <a:sym typeface="Courier New"/>
              </a:rPr>
              <a:t>SampleRTT</a:t>
            </a:r>
            <a:r>
              <a:rPr lang="en-US" sz="2800" b="0" i="0" u="none" strike="noStrike" cap="none">
                <a:solidFill>
                  <a:srgbClr val="0000A8"/>
                </a:solidFill>
                <a:latin typeface="Courier New"/>
                <a:ea typeface="Courier New"/>
                <a:cs typeface="Courier New"/>
                <a:sym typeface="Courier New"/>
              </a:rPr>
              <a:t> </a:t>
            </a:r>
            <a:r>
              <a:rPr lang="en-US" sz="2800" b="0" i="0" u="none" strike="noStrike" cap="none">
                <a:solidFill>
                  <a:srgbClr val="000000"/>
                </a:solidFill>
                <a:latin typeface="Calibri"/>
                <a:ea typeface="Calibri"/>
                <a:cs typeface="Calibri"/>
                <a:sym typeface="Calibri"/>
              </a:rPr>
              <a:t>will vary, want estimated RTT “smoother</a:t>
            </a:r>
            <a:r>
              <a:rPr lang="en-US" sz="2400" b="0" i="0" u="none" strike="noStrike" cap="none">
                <a:solidFill>
                  <a:srgbClr val="000000"/>
                </a:solidFill>
                <a:latin typeface="Calibri"/>
                <a:ea typeface="Calibri"/>
                <a:cs typeface="Calibri"/>
                <a:sym typeface="Calibri"/>
              </a:rPr>
              <a:t>”</a:t>
            </a:r>
            <a:endParaRPr sz="2800" b="0" i="0" u="none" strike="noStrike" cap="none">
              <a:solidFill>
                <a:srgbClr val="000000"/>
              </a:solidFill>
              <a:latin typeface="Calibri"/>
              <a:ea typeface="Calibri"/>
              <a:cs typeface="Calibri"/>
              <a:sym typeface="Calibri"/>
            </a:endParaRPr>
          </a:p>
          <a:p>
            <a:pPr marL="695325" marR="0" lvl="1" indent="-231775" algn="l" rtl="0">
              <a:lnSpc>
                <a:spcPct val="90000"/>
              </a:lnSpc>
              <a:spcBef>
                <a:spcPts val="6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average several </a:t>
            </a:r>
            <a:r>
              <a:rPr lang="en-US" sz="2400" b="0" i="1" u="none" strike="noStrike" cap="none">
                <a:solidFill>
                  <a:srgbClr val="000000"/>
                </a:solidFill>
                <a:latin typeface="Calibri"/>
                <a:ea typeface="Calibri"/>
                <a:cs typeface="Calibri"/>
                <a:sym typeface="Calibri"/>
              </a:rPr>
              <a:t>recent</a:t>
            </a:r>
            <a:r>
              <a:rPr lang="en-US" sz="2400" b="0" i="0" u="none" strike="noStrike" cap="none">
                <a:solidFill>
                  <a:srgbClr val="000000"/>
                </a:solidFill>
                <a:latin typeface="Calibri"/>
                <a:ea typeface="Calibri"/>
                <a:cs typeface="Calibri"/>
                <a:sym typeface="Calibri"/>
              </a:rPr>
              <a:t> measurements, not just current </a:t>
            </a:r>
            <a:r>
              <a:rPr lang="en-US" sz="2400" b="0" i="0" u="none" strike="noStrike" cap="none">
                <a:solidFill>
                  <a:srgbClr val="0000A3"/>
                </a:solidFill>
                <a:latin typeface="Courier New"/>
                <a:ea typeface="Courier New"/>
                <a:cs typeface="Courier New"/>
                <a:sym typeface="Courier New"/>
              </a:rPr>
              <a:t>SampleRTT</a:t>
            </a:r>
            <a:endParaRPr sz="2400" b="0" i="0" u="none" strike="noStrike" cap="none">
              <a:solidFill>
                <a:srgbClr val="0000A3"/>
              </a:solidFill>
              <a:latin typeface="Courier New"/>
              <a:ea typeface="Courier New"/>
              <a:cs typeface="Courier New"/>
              <a:sym typeface="Courier New"/>
            </a:endParaRPr>
          </a:p>
        </p:txBody>
      </p:sp>
      <p:sp>
        <p:nvSpPr>
          <p:cNvPr id="5324" name="Google Shape;5324;p8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83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3"/>
                                        </p:tgtEl>
                                        <p:attrNameLst>
                                          <p:attrName>style.visibility</p:attrName>
                                        </p:attrNameLst>
                                      </p:cBhvr>
                                      <p:to>
                                        <p:strVal val="visible"/>
                                      </p:to>
                                    </p:set>
                                    <p:animEffect transition="in" filter="fade">
                                      <p:cBhvr>
                                        <p:cTn id="7" dur="500"/>
                                        <p:tgtEl>
                                          <p:spTgt spid="5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329"/>
        <p:cNvGrpSpPr/>
        <p:nvPr/>
      </p:nvGrpSpPr>
      <p:grpSpPr>
        <a:xfrm>
          <a:off x="0" y="0"/>
          <a:ext cx="0" cy="0"/>
          <a:chOff x="0" y="0"/>
          <a:chExt cx="0" cy="0"/>
        </a:xfrm>
      </p:grpSpPr>
      <p:sp>
        <p:nvSpPr>
          <p:cNvPr id="5330" name="Google Shape;5330;p89"/>
          <p:cNvSpPr/>
          <p:nvPr/>
        </p:nvSpPr>
        <p:spPr>
          <a:xfrm>
            <a:off x="876300" y="1261543"/>
            <a:ext cx="8974869" cy="461665"/>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31" name="Google Shape;5331;p89"/>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round trip time, timeout</a:t>
            </a:r>
            <a:endParaRPr sz="4400" b="0"/>
          </a:p>
        </p:txBody>
      </p:sp>
      <p:sp>
        <p:nvSpPr>
          <p:cNvPr id="5332" name="Google Shape;5332;p89"/>
          <p:cNvSpPr txBox="1"/>
          <p:nvPr/>
        </p:nvSpPr>
        <p:spPr>
          <a:xfrm>
            <a:off x="876300" y="1246817"/>
            <a:ext cx="905247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ourier New"/>
              <a:buNone/>
            </a:pPr>
            <a:r>
              <a:rPr lang="en-US" sz="2400" b="1" i="0" u="none" strike="noStrike" cap="none">
                <a:solidFill>
                  <a:srgbClr val="000000"/>
                </a:solidFill>
                <a:latin typeface="Courier New"/>
                <a:ea typeface="Courier New"/>
                <a:cs typeface="Courier New"/>
                <a:sym typeface="Courier New"/>
              </a:rPr>
              <a:t>EstimatedRTT = (1- α)*EstimatedRTT + α*SampleRTT</a:t>
            </a:r>
            <a:endParaRPr sz="2400" b="1" i="0" u="none" strike="noStrike" cap="none">
              <a:solidFill>
                <a:srgbClr val="000000"/>
              </a:solidFill>
              <a:latin typeface="Courier New"/>
              <a:ea typeface="Courier New"/>
              <a:cs typeface="Courier New"/>
              <a:sym typeface="Courier New"/>
            </a:endParaRPr>
          </a:p>
        </p:txBody>
      </p:sp>
      <p:sp>
        <p:nvSpPr>
          <p:cNvPr id="5333" name="Google Shape;5333;p89"/>
          <p:cNvSpPr/>
          <p:nvPr/>
        </p:nvSpPr>
        <p:spPr>
          <a:xfrm>
            <a:off x="951602" y="1857328"/>
            <a:ext cx="7067550" cy="1424491"/>
          </a:xfrm>
          <a:prstGeom prst="rect">
            <a:avLst/>
          </a:prstGeom>
          <a:noFill/>
          <a:ln>
            <a:noFill/>
          </a:ln>
        </p:spPr>
        <p:txBody>
          <a:bodyPr spcFirstLastPara="1" wrap="square" lIns="91425" tIns="45700" rIns="91425" bIns="45700" anchor="t" anchorCtr="0">
            <a:noAutofit/>
          </a:bodyPr>
          <a:lstStyle/>
          <a:p>
            <a:pPr marL="292100" marR="0" lvl="0" indent="-292100" algn="l" rtl="0">
              <a:lnSpc>
                <a:spcPct val="85000"/>
              </a:lnSpc>
              <a:spcBef>
                <a:spcPts val="0"/>
              </a:spcBef>
              <a:spcAft>
                <a:spcPts val="0"/>
              </a:spcAft>
              <a:buClr>
                <a:srgbClr val="000099"/>
              </a:buClr>
              <a:buSzPts val="2400"/>
              <a:buFont typeface="Noto Sans Symbols"/>
              <a:buChar char="▪"/>
            </a:pPr>
            <a:r>
              <a:rPr lang="en-US" sz="2400" b="0" i="0" u="sng" strike="noStrike" cap="none">
                <a:solidFill>
                  <a:srgbClr val="000000"/>
                </a:solidFill>
                <a:latin typeface="Calibri"/>
                <a:ea typeface="Calibri"/>
                <a:cs typeface="Calibri"/>
                <a:sym typeface="Calibri"/>
              </a:rPr>
              <a:t>e</a:t>
            </a:r>
            <a:r>
              <a:rPr lang="en-US" sz="2400" b="0" i="0" u="none" strike="noStrike" cap="none">
                <a:solidFill>
                  <a:srgbClr val="000000"/>
                </a:solidFill>
                <a:latin typeface="Calibri"/>
                <a:ea typeface="Calibri"/>
                <a:cs typeface="Calibri"/>
                <a:sym typeface="Calibri"/>
              </a:rPr>
              <a:t>xponential </a:t>
            </a:r>
            <a:r>
              <a:rPr lang="en-US" sz="2400" b="0" i="0" u="sng" strike="noStrike" cap="none">
                <a:solidFill>
                  <a:srgbClr val="000000"/>
                </a:solidFill>
                <a:latin typeface="Calibri"/>
                <a:ea typeface="Calibri"/>
                <a:cs typeface="Calibri"/>
                <a:sym typeface="Calibri"/>
              </a:rPr>
              <a:t>w</a:t>
            </a:r>
            <a:r>
              <a:rPr lang="en-US" sz="2400" b="0" i="0" u="none" strike="noStrike" cap="none">
                <a:solidFill>
                  <a:srgbClr val="000000"/>
                </a:solidFill>
                <a:latin typeface="Calibri"/>
                <a:ea typeface="Calibri"/>
                <a:cs typeface="Calibri"/>
                <a:sym typeface="Calibri"/>
              </a:rPr>
              <a:t>eighted </a:t>
            </a:r>
            <a:r>
              <a:rPr lang="en-US" sz="2400" b="0" i="0" u="sng" strike="noStrike" cap="none">
                <a:solidFill>
                  <a:srgbClr val="000000"/>
                </a:solidFill>
                <a:latin typeface="Calibri"/>
                <a:ea typeface="Calibri"/>
                <a:cs typeface="Calibri"/>
                <a:sym typeface="Calibri"/>
              </a:rPr>
              <a:t>m</a:t>
            </a:r>
            <a:r>
              <a:rPr lang="en-US" sz="2400" b="0" i="0" u="none" strike="noStrike" cap="none">
                <a:solidFill>
                  <a:srgbClr val="000000"/>
                </a:solidFill>
                <a:latin typeface="Calibri"/>
                <a:ea typeface="Calibri"/>
                <a:cs typeface="Calibri"/>
                <a:sym typeface="Calibri"/>
              </a:rPr>
              <a:t>oving </a:t>
            </a:r>
            <a:r>
              <a:rPr lang="en-US" sz="2400" b="0" i="0" u="sng" strike="noStrike" cap="none">
                <a:solidFill>
                  <a:srgbClr val="000000"/>
                </a:solidFill>
                <a:latin typeface="Calibri"/>
                <a:ea typeface="Calibri"/>
                <a:cs typeface="Calibri"/>
                <a:sym typeface="Calibri"/>
              </a:rPr>
              <a:t>a</a:t>
            </a:r>
            <a:r>
              <a:rPr lang="en-US" sz="2400" b="0" i="0" u="none" strike="noStrike" cap="none">
                <a:solidFill>
                  <a:srgbClr val="000000"/>
                </a:solidFill>
                <a:latin typeface="Calibri"/>
                <a:ea typeface="Calibri"/>
                <a:cs typeface="Calibri"/>
                <a:sym typeface="Calibri"/>
              </a:rPr>
              <a:t>verage (EWMA)</a:t>
            </a:r>
            <a:endParaRPr/>
          </a:p>
          <a:p>
            <a:pPr marL="292100" marR="0" lvl="0" indent="-2921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influence of past sample decreases exponentially fast</a:t>
            </a:r>
            <a:endParaRPr/>
          </a:p>
          <a:p>
            <a:pPr marL="292100" marR="0" lvl="0" indent="-2921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typical value: α </a:t>
            </a:r>
            <a:r>
              <a:rPr lang="en-US" sz="2400" b="1" i="0" u="none" strike="noStrike" cap="none">
                <a:solidFill>
                  <a:srgbClr val="000000"/>
                </a:solidFill>
                <a:latin typeface="Calibri"/>
                <a:ea typeface="Calibri"/>
                <a:cs typeface="Calibri"/>
                <a:sym typeface="Calibri"/>
              </a:rPr>
              <a:t>=</a:t>
            </a:r>
            <a:r>
              <a:rPr lang="en-US" sz="2400" b="0" i="0" u="none" strike="noStrike" cap="none">
                <a:solidFill>
                  <a:srgbClr val="000000"/>
                </a:solidFill>
                <a:latin typeface="Calibri"/>
                <a:ea typeface="Calibri"/>
                <a:cs typeface="Calibri"/>
                <a:sym typeface="Calibri"/>
              </a:rPr>
              <a:t> 0.125</a:t>
            </a:r>
            <a:endParaRPr/>
          </a:p>
        </p:txBody>
      </p:sp>
      <p:grpSp>
        <p:nvGrpSpPr>
          <p:cNvPr id="5334" name="Google Shape;5334;p89"/>
          <p:cNvGrpSpPr/>
          <p:nvPr/>
        </p:nvGrpSpPr>
        <p:grpSpPr>
          <a:xfrm>
            <a:off x="4673229" y="2443135"/>
            <a:ext cx="6448425" cy="4292600"/>
            <a:chOff x="1531938" y="2565400"/>
            <a:chExt cx="6448425" cy="4292600"/>
          </a:xfrm>
        </p:grpSpPr>
        <p:grpSp>
          <p:nvGrpSpPr>
            <p:cNvPr id="5335" name="Google Shape;5335;p89"/>
            <p:cNvGrpSpPr/>
            <p:nvPr/>
          </p:nvGrpSpPr>
          <p:grpSpPr>
            <a:xfrm>
              <a:off x="1708150" y="2565400"/>
              <a:ext cx="6272213" cy="4292600"/>
              <a:chOff x="782" y="1865"/>
              <a:chExt cx="3951" cy="2704"/>
            </a:xfrm>
          </p:grpSpPr>
          <p:pic>
            <p:nvPicPr>
              <p:cNvPr id="5336" name="Google Shape;5336;p89"/>
              <p:cNvPicPr preferRelativeResize="0"/>
              <p:nvPr/>
            </p:nvPicPr>
            <p:blipFill rotWithShape="1">
              <a:blip r:embed="rId3">
                <a:alphaModFix/>
              </a:blip>
              <a:srcRect/>
              <a:stretch/>
            </p:blipFill>
            <p:spPr>
              <a:xfrm>
                <a:off x="782" y="1865"/>
                <a:ext cx="3951" cy="2704"/>
              </a:xfrm>
              <a:prstGeom prst="rect">
                <a:avLst/>
              </a:prstGeom>
              <a:noFill/>
              <a:ln>
                <a:noFill/>
              </a:ln>
            </p:spPr>
          </p:pic>
          <p:sp>
            <p:nvSpPr>
              <p:cNvPr id="5337" name="Google Shape;5337;p89"/>
              <p:cNvSpPr/>
              <p:nvPr/>
            </p:nvSpPr>
            <p:spPr>
              <a:xfrm>
                <a:off x="2070" y="1926"/>
                <a:ext cx="1404" cy="16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338" name="Google Shape;5338;p89"/>
            <p:cNvSpPr txBox="1"/>
            <p:nvPr/>
          </p:nvSpPr>
          <p:spPr>
            <a:xfrm rot="-5400000">
              <a:off x="872332" y="4194969"/>
              <a:ext cx="1747837" cy="428625"/>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RTT (milliseconds)</a:t>
              </a:r>
              <a:endParaRPr/>
            </a:p>
          </p:txBody>
        </p:sp>
        <p:sp>
          <p:nvSpPr>
            <p:cNvPr id="5339" name="Google Shape;5339;p89"/>
            <p:cNvSpPr txBox="1"/>
            <p:nvPr/>
          </p:nvSpPr>
          <p:spPr>
            <a:xfrm>
              <a:off x="2265363" y="3168650"/>
              <a:ext cx="3867150"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RTT:</a:t>
              </a:r>
              <a:r>
                <a:rPr lang="en-US" sz="1400" b="0" i="0" u="none" strike="noStrike" cap="none">
                  <a:solidFill>
                    <a:srgbClr val="FFFFFF"/>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gaia.cs.umass.edu</a:t>
              </a:r>
              <a:r>
                <a:rPr lang="en-US" sz="1400" b="0" i="0" u="none" strike="noStrike" cap="none">
                  <a:solidFill>
                    <a:srgbClr val="FFFFFF"/>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to</a:t>
              </a:r>
              <a:r>
                <a:rPr lang="en-US" sz="1400" b="0" i="0" u="none" strike="noStrike" cap="none">
                  <a:solidFill>
                    <a:srgbClr val="FFFFFF"/>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fantasia.eurecom.fr</a:t>
              </a:r>
              <a:endParaRPr/>
            </a:p>
          </p:txBody>
        </p:sp>
        <p:sp>
          <p:nvSpPr>
            <p:cNvPr id="5340" name="Google Shape;5340;p89"/>
            <p:cNvSpPr txBox="1"/>
            <p:nvPr/>
          </p:nvSpPr>
          <p:spPr>
            <a:xfrm>
              <a:off x="6221413" y="5230813"/>
              <a:ext cx="11811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sampleRTT</a:t>
              </a:r>
              <a:endParaRPr/>
            </a:p>
          </p:txBody>
        </p:sp>
        <p:sp>
          <p:nvSpPr>
            <p:cNvPr id="5341" name="Google Shape;5341;p89"/>
            <p:cNvSpPr txBox="1"/>
            <p:nvPr/>
          </p:nvSpPr>
          <p:spPr>
            <a:xfrm>
              <a:off x="6215063" y="5548313"/>
              <a:ext cx="14319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EstimatedRTT</a:t>
              </a:r>
              <a:endParaRPr/>
            </a:p>
          </p:txBody>
        </p:sp>
        <p:sp>
          <p:nvSpPr>
            <p:cNvPr id="5342" name="Google Shape;5342;p89"/>
            <p:cNvSpPr/>
            <p:nvPr/>
          </p:nvSpPr>
          <p:spPr>
            <a:xfrm>
              <a:off x="6005513" y="5343525"/>
              <a:ext cx="147637" cy="142875"/>
            </a:xfrm>
            <a:prstGeom prst="diamond">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343" name="Google Shape;5343;p89"/>
            <p:cNvSpPr/>
            <p:nvPr/>
          </p:nvSpPr>
          <p:spPr>
            <a:xfrm rot="2776382">
              <a:off x="6011069" y="5633244"/>
              <a:ext cx="147637" cy="142875"/>
            </a:xfrm>
            <a:prstGeom prst="diamond">
              <a:avLst/>
            </a:prstGeom>
            <a:solidFill>
              <a:srgbClr val="FF6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344" name="Google Shape;5344;p89"/>
            <p:cNvSpPr/>
            <p:nvPr/>
          </p:nvSpPr>
          <p:spPr>
            <a:xfrm>
              <a:off x="4108450" y="6389688"/>
              <a:ext cx="1863725" cy="4683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345" name="Google Shape;5345;p89"/>
            <p:cNvGrpSpPr/>
            <p:nvPr/>
          </p:nvGrpSpPr>
          <p:grpSpPr>
            <a:xfrm>
              <a:off x="4041775" y="6386513"/>
              <a:ext cx="1512888" cy="336550"/>
              <a:chOff x="2343" y="3645"/>
              <a:chExt cx="953" cy="212"/>
            </a:xfrm>
          </p:grpSpPr>
          <p:sp>
            <p:nvSpPr>
              <p:cNvPr id="5346" name="Google Shape;5346;p89"/>
              <p:cNvSpPr/>
              <p:nvPr/>
            </p:nvSpPr>
            <p:spPr>
              <a:xfrm>
                <a:off x="2592" y="3695"/>
                <a:ext cx="527" cy="9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347" name="Google Shape;5347;p89"/>
              <p:cNvSpPr txBox="1"/>
              <p:nvPr/>
            </p:nvSpPr>
            <p:spPr>
              <a:xfrm>
                <a:off x="2343" y="3645"/>
                <a:ext cx="953"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time (seconds)</a:t>
                </a:r>
                <a:endParaRPr/>
              </a:p>
            </p:txBody>
          </p:sp>
        </p:grpSp>
      </p:grpSp>
      <p:sp>
        <p:nvSpPr>
          <p:cNvPr id="5348" name="Google Shape;5348;p8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84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34"/>
                                        </p:tgtEl>
                                        <p:attrNameLst>
                                          <p:attrName>style.visibility</p:attrName>
                                        </p:attrNameLst>
                                      </p:cBhvr>
                                      <p:to>
                                        <p:strVal val="visible"/>
                                      </p:to>
                                    </p:set>
                                    <p:animEffect transition="in" filter="fade">
                                      <p:cBhvr>
                                        <p:cTn id="7" dur="500"/>
                                        <p:tgtEl>
                                          <p:spTgt spid="5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353"/>
        <p:cNvGrpSpPr/>
        <p:nvPr/>
      </p:nvGrpSpPr>
      <p:grpSpPr>
        <a:xfrm>
          <a:off x="0" y="0"/>
          <a:ext cx="0" cy="0"/>
          <a:chOff x="0" y="0"/>
          <a:chExt cx="0" cy="0"/>
        </a:xfrm>
      </p:grpSpPr>
      <p:sp>
        <p:nvSpPr>
          <p:cNvPr id="5354" name="Google Shape;5354;p90"/>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round trip time, timeout</a:t>
            </a:r>
            <a:endParaRPr sz="4400" b="0"/>
          </a:p>
        </p:txBody>
      </p:sp>
      <p:sp>
        <p:nvSpPr>
          <p:cNvPr id="5355" name="Google Shape;5355;p90"/>
          <p:cNvSpPr txBox="1"/>
          <p:nvPr/>
        </p:nvSpPr>
        <p:spPr>
          <a:xfrm>
            <a:off x="635138" y="1537841"/>
            <a:ext cx="11327678" cy="112916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timeout interval:</a:t>
            </a:r>
            <a:r>
              <a:rPr lang="en-US" sz="2800" b="1" i="0" u="none" strike="noStrike" cap="none">
                <a:solidFill>
                  <a:srgbClr val="000000"/>
                </a:solidFill>
                <a:latin typeface="Calibri"/>
                <a:ea typeface="Calibri"/>
                <a:cs typeface="Calibri"/>
                <a:sym typeface="Calibri"/>
              </a:rPr>
              <a:t> </a:t>
            </a:r>
            <a:r>
              <a:rPr lang="en-US" sz="2800" b="1" i="0" u="none" strike="noStrike" cap="none">
                <a:solidFill>
                  <a:srgbClr val="000000"/>
                </a:solidFill>
                <a:latin typeface="Courier"/>
                <a:ea typeface="Courier"/>
                <a:cs typeface="Courier"/>
                <a:sym typeface="Courier"/>
              </a:rPr>
              <a:t>EstimatedRTT</a:t>
            </a:r>
            <a:r>
              <a:rPr lang="en-US" sz="2800" b="0" i="0" u="none" strike="noStrike" cap="none">
                <a:solidFill>
                  <a:srgbClr val="000000"/>
                </a:solidFill>
                <a:latin typeface="Calibri"/>
                <a:ea typeface="Calibri"/>
                <a:cs typeface="Calibri"/>
                <a:sym typeface="Calibri"/>
              </a:rPr>
              <a:t> plus “safety margin”</a:t>
            </a:r>
            <a:endParaRPr/>
          </a:p>
          <a:p>
            <a:pPr marL="695325" marR="0" lvl="1" indent="-231775" algn="l" rtl="0">
              <a:lnSpc>
                <a:spcPct val="90000"/>
              </a:lnSpc>
              <a:spcBef>
                <a:spcPts val="10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large variation in  </a:t>
            </a:r>
            <a:r>
              <a:rPr lang="en-US" sz="2800" b="1" i="0" u="none" strike="noStrike" cap="none">
                <a:solidFill>
                  <a:srgbClr val="000000"/>
                </a:solidFill>
                <a:latin typeface="Courier"/>
                <a:ea typeface="Courier"/>
                <a:cs typeface="Courier"/>
                <a:sym typeface="Courier"/>
              </a:rPr>
              <a:t>EstimatedRTT: </a:t>
            </a:r>
            <a:r>
              <a:rPr lang="en-US" sz="2800" b="0" i="0" u="none" strike="noStrike" cap="none">
                <a:solidFill>
                  <a:srgbClr val="000000"/>
                </a:solidFill>
                <a:latin typeface="Calibri"/>
                <a:ea typeface="Calibri"/>
                <a:cs typeface="Calibri"/>
                <a:sym typeface="Calibri"/>
              </a:rPr>
              <a:t>want a larger safety margin</a:t>
            </a:r>
            <a:endParaRPr/>
          </a:p>
        </p:txBody>
      </p:sp>
      <p:grpSp>
        <p:nvGrpSpPr>
          <p:cNvPr id="5356" name="Google Shape;5356;p90"/>
          <p:cNvGrpSpPr/>
          <p:nvPr/>
        </p:nvGrpSpPr>
        <p:grpSpPr>
          <a:xfrm>
            <a:off x="1061454" y="2679700"/>
            <a:ext cx="9532485" cy="1193800"/>
            <a:chOff x="858254" y="2667000"/>
            <a:chExt cx="9532485" cy="1193800"/>
          </a:xfrm>
        </p:grpSpPr>
        <p:sp>
          <p:nvSpPr>
            <p:cNvPr id="5357" name="Google Shape;5357;p90"/>
            <p:cNvSpPr/>
            <p:nvPr/>
          </p:nvSpPr>
          <p:spPr>
            <a:xfrm>
              <a:off x="858254" y="2667000"/>
              <a:ext cx="9532485" cy="461665"/>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58" name="Google Shape;5358;p90"/>
            <p:cNvSpPr/>
            <p:nvPr/>
          </p:nvSpPr>
          <p:spPr>
            <a:xfrm>
              <a:off x="859979" y="2701243"/>
              <a:ext cx="7918450" cy="6921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Courier New"/>
                <a:buNone/>
              </a:pPr>
              <a:r>
                <a:rPr lang="en-US" sz="2400" b="1" i="0" u="none" strike="noStrike" cap="none">
                  <a:solidFill>
                    <a:srgbClr val="000000"/>
                  </a:solidFill>
                  <a:latin typeface="Courier New"/>
                  <a:ea typeface="Courier New"/>
                  <a:cs typeface="Courier New"/>
                  <a:sym typeface="Courier New"/>
                </a:rPr>
                <a:t>TimeoutInterval = EstimatedRTT + 4*DevRTT</a:t>
              </a:r>
              <a:endParaRPr sz="2400" b="1" i="0" u="none" strike="noStrike" cap="none">
                <a:solidFill>
                  <a:srgbClr val="000000"/>
                </a:solidFill>
                <a:latin typeface="Courier New"/>
                <a:ea typeface="Courier New"/>
                <a:cs typeface="Courier New"/>
                <a:sym typeface="Courier New"/>
              </a:endParaRPr>
            </a:p>
          </p:txBody>
        </p:sp>
        <p:sp>
          <p:nvSpPr>
            <p:cNvPr id="5359" name="Google Shape;5359;p90"/>
            <p:cNvSpPr txBox="1"/>
            <p:nvPr/>
          </p:nvSpPr>
          <p:spPr>
            <a:xfrm>
              <a:off x="4304854" y="3442606"/>
              <a:ext cx="1811338"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Tahoma"/>
                <a:buNone/>
              </a:pPr>
              <a:r>
                <a:rPr lang="en-US" sz="2000" b="0" i="0" u="none" strike="noStrike" cap="none">
                  <a:solidFill>
                    <a:srgbClr val="000099"/>
                  </a:solidFill>
                  <a:latin typeface="Tahoma"/>
                  <a:ea typeface="Tahoma"/>
                  <a:cs typeface="Tahoma"/>
                  <a:sym typeface="Tahoma"/>
                </a:rPr>
                <a:t>estimated RTT</a:t>
              </a:r>
              <a:endParaRPr/>
            </a:p>
          </p:txBody>
        </p:sp>
        <p:sp>
          <p:nvSpPr>
            <p:cNvPr id="5360" name="Google Shape;5360;p90"/>
            <p:cNvSpPr txBox="1"/>
            <p:nvPr/>
          </p:nvSpPr>
          <p:spPr>
            <a:xfrm>
              <a:off x="6736904" y="3461656"/>
              <a:ext cx="19177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Tahoma"/>
                <a:buNone/>
              </a:pPr>
              <a:r>
                <a:rPr lang="en-US" sz="2000" b="0" i="0" u="none" strike="noStrike" cap="none">
                  <a:solidFill>
                    <a:srgbClr val="000099"/>
                  </a:solidFill>
                  <a:latin typeface="Tahoma"/>
                  <a:ea typeface="Tahoma"/>
                  <a:cs typeface="Tahoma"/>
                  <a:sym typeface="Tahoma"/>
                </a:rPr>
                <a:t>“safety margin”</a:t>
              </a:r>
              <a:endParaRPr sz="2000" b="0" i="0" u="none" strike="noStrike" cap="none">
                <a:solidFill>
                  <a:srgbClr val="000099"/>
                </a:solidFill>
                <a:latin typeface="Tahoma"/>
                <a:ea typeface="Tahoma"/>
                <a:cs typeface="Tahoma"/>
                <a:sym typeface="Tahoma"/>
              </a:endParaRPr>
            </a:p>
          </p:txBody>
        </p:sp>
        <p:cxnSp>
          <p:nvCxnSpPr>
            <p:cNvPr id="5361" name="Google Shape;5361;p90"/>
            <p:cNvCxnSpPr/>
            <p:nvPr/>
          </p:nvCxnSpPr>
          <p:spPr>
            <a:xfrm rot="10800000">
              <a:off x="5101779" y="3082243"/>
              <a:ext cx="0" cy="446088"/>
            </a:xfrm>
            <a:prstGeom prst="straightConnector1">
              <a:avLst/>
            </a:prstGeom>
            <a:noFill/>
            <a:ln w="19050" cap="flat" cmpd="sng">
              <a:solidFill>
                <a:srgbClr val="000099"/>
              </a:solidFill>
              <a:prstDash val="solid"/>
              <a:round/>
              <a:headEnd type="none" w="med" len="med"/>
              <a:tailEnd type="triangle" w="med" len="med"/>
            </a:ln>
          </p:spPr>
        </p:cxnSp>
        <p:cxnSp>
          <p:nvCxnSpPr>
            <p:cNvPr id="5362" name="Google Shape;5362;p90"/>
            <p:cNvCxnSpPr/>
            <p:nvPr/>
          </p:nvCxnSpPr>
          <p:spPr>
            <a:xfrm rot="10800000">
              <a:off x="7673529" y="3088593"/>
              <a:ext cx="0" cy="446088"/>
            </a:xfrm>
            <a:prstGeom prst="straightConnector1">
              <a:avLst/>
            </a:prstGeom>
            <a:noFill/>
            <a:ln w="19050" cap="flat" cmpd="sng">
              <a:solidFill>
                <a:srgbClr val="000099"/>
              </a:solidFill>
              <a:prstDash val="solid"/>
              <a:round/>
              <a:headEnd type="none" w="med" len="med"/>
              <a:tailEnd type="triangle" w="med" len="med"/>
            </a:ln>
          </p:spPr>
        </p:cxnSp>
        <p:pic>
          <p:nvPicPr>
            <p:cNvPr id="5363" name="Google Shape;5363;p90" descr="alarm_clock_ringing"/>
            <p:cNvPicPr preferRelativeResize="0"/>
            <p:nvPr/>
          </p:nvPicPr>
          <p:blipFill rotWithShape="1">
            <a:blip r:embed="rId3">
              <a:alphaModFix/>
            </a:blip>
            <a:srcRect/>
            <a:stretch/>
          </p:blipFill>
          <p:spPr>
            <a:xfrm>
              <a:off x="1995043" y="3238052"/>
              <a:ext cx="646558" cy="622748"/>
            </a:xfrm>
            <a:prstGeom prst="rect">
              <a:avLst/>
            </a:prstGeom>
            <a:noFill/>
            <a:ln>
              <a:noFill/>
            </a:ln>
          </p:spPr>
        </p:pic>
      </p:grpSp>
      <p:sp>
        <p:nvSpPr>
          <p:cNvPr id="5364" name="Google Shape;5364;p90"/>
          <p:cNvSpPr txBox="1"/>
          <p:nvPr/>
        </p:nvSpPr>
        <p:spPr>
          <a:xfrm>
            <a:off x="876300" y="6343507"/>
            <a:ext cx="1001864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Check out the online interactive exercises for more examples: h</a:t>
            </a:r>
            <a:r>
              <a:rPr lang="en-US" sz="1200" b="0" i="0" u="none" strike="noStrike" cap="none">
                <a:solidFill>
                  <a:srgbClr val="000000"/>
                </a:solidFill>
                <a:latin typeface="Arial"/>
                <a:ea typeface="Arial"/>
                <a:cs typeface="Arial"/>
                <a:sym typeface="Arial"/>
              </a:rPr>
              <a:t>ttp://gaia.cs.umass.edu/kurose_ross/interactive/</a:t>
            </a:r>
            <a:endParaRPr/>
          </a:p>
        </p:txBody>
      </p:sp>
      <p:grpSp>
        <p:nvGrpSpPr>
          <p:cNvPr id="5365" name="Google Shape;5365;p90"/>
          <p:cNvGrpSpPr/>
          <p:nvPr/>
        </p:nvGrpSpPr>
        <p:grpSpPr>
          <a:xfrm>
            <a:off x="1304479" y="4827690"/>
            <a:ext cx="10446405" cy="940044"/>
            <a:chOff x="1837879" y="3151290"/>
            <a:chExt cx="10446405" cy="940044"/>
          </a:xfrm>
        </p:grpSpPr>
        <p:sp>
          <p:nvSpPr>
            <p:cNvPr id="5366" name="Google Shape;5366;p90"/>
            <p:cNvSpPr/>
            <p:nvPr/>
          </p:nvSpPr>
          <p:spPr>
            <a:xfrm>
              <a:off x="1837879" y="3151290"/>
              <a:ext cx="9532486" cy="522287"/>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67" name="Google Shape;5367;p90"/>
            <p:cNvSpPr txBox="1"/>
            <p:nvPr/>
          </p:nvSpPr>
          <p:spPr>
            <a:xfrm>
              <a:off x="1837879" y="3151831"/>
              <a:ext cx="100186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DevRTT = </a:t>
              </a:r>
              <a:r>
                <a:rPr lang="en-US" sz="2400" b="1" i="0" u="none" strike="noStrike" cap="none">
                  <a:solidFill>
                    <a:srgbClr val="000000"/>
                  </a:solidFill>
                  <a:latin typeface="Courier New"/>
                  <a:ea typeface="Courier New"/>
                  <a:cs typeface="Courier New"/>
                  <a:sym typeface="Courier New"/>
                </a:rPr>
                <a:t>(1-β)*DevRTT + β*|SampleRTT-EstimatedRTT|</a:t>
              </a:r>
              <a:endParaRPr/>
            </a:p>
          </p:txBody>
        </p:sp>
        <p:sp>
          <p:nvSpPr>
            <p:cNvPr id="5368" name="Google Shape;5368;p90"/>
            <p:cNvSpPr txBox="1"/>
            <p:nvPr/>
          </p:nvSpPr>
          <p:spPr>
            <a:xfrm>
              <a:off x="8898147" y="3694459"/>
              <a:ext cx="3386137"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(typically, </a:t>
              </a:r>
              <a:r>
                <a:rPr lang="en-US" sz="2000" b="0" i="0" u="none" strike="noStrike" cap="none">
                  <a:solidFill>
                    <a:srgbClr val="000000"/>
                  </a:solidFill>
                  <a:latin typeface="Courier New"/>
                  <a:ea typeface="Courier New"/>
                  <a:cs typeface="Courier New"/>
                  <a:sym typeface="Courier New"/>
                </a:rPr>
                <a:t>β</a:t>
              </a:r>
              <a:r>
                <a:rPr lang="en-US" sz="2000" b="1" i="0" u="none" strike="noStrike" cap="none">
                  <a:solidFill>
                    <a:srgbClr val="000000"/>
                  </a:solidFill>
                  <a:latin typeface="Courier New"/>
                  <a:ea typeface="Courier New"/>
                  <a:cs typeface="Courier New"/>
                  <a:sym typeface="Courier New"/>
                </a:rPr>
                <a:t> </a:t>
              </a:r>
              <a:r>
                <a:rPr lang="en-US" sz="2000" b="0" i="0" u="none" strike="noStrike" cap="none">
                  <a:solidFill>
                    <a:srgbClr val="000000"/>
                  </a:solidFill>
                  <a:latin typeface="Calibri"/>
                  <a:ea typeface="Calibri"/>
                  <a:cs typeface="Calibri"/>
                  <a:sym typeface="Calibri"/>
                </a:rPr>
                <a:t>= 0.25)</a:t>
              </a:r>
              <a:endParaRPr/>
            </a:p>
          </p:txBody>
        </p:sp>
      </p:grpSp>
      <p:sp>
        <p:nvSpPr>
          <p:cNvPr id="5369" name="Google Shape;5369;p90"/>
          <p:cNvSpPr txBox="1"/>
          <p:nvPr/>
        </p:nvSpPr>
        <p:spPr>
          <a:xfrm>
            <a:off x="660538" y="4192141"/>
            <a:ext cx="11327678" cy="54496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1" i="0" u="none" strike="noStrike" cap="none">
                <a:solidFill>
                  <a:srgbClr val="000000"/>
                </a:solidFill>
                <a:latin typeface="Courier New"/>
                <a:ea typeface="Courier New"/>
                <a:cs typeface="Courier New"/>
                <a:sym typeface="Courier New"/>
              </a:rPr>
              <a:t>DevRTT</a:t>
            </a:r>
            <a:r>
              <a:rPr lang="en-US" sz="2800" b="0" i="0" u="none" strike="noStrike" cap="none">
                <a:solidFill>
                  <a:srgbClr val="000000"/>
                </a:solidFill>
                <a:latin typeface="Calibri"/>
                <a:ea typeface="Calibri"/>
                <a:cs typeface="Calibri"/>
                <a:sym typeface="Calibri"/>
              </a:rPr>
              <a:t>: EWMA of </a:t>
            </a:r>
            <a:r>
              <a:rPr lang="en-US" sz="2800" b="1" i="0" u="none" strike="noStrike" cap="none">
                <a:solidFill>
                  <a:srgbClr val="000000"/>
                </a:solidFill>
                <a:latin typeface="Courier"/>
                <a:ea typeface="Courier"/>
                <a:cs typeface="Courier"/>
                <a:sym typeface="Courier"/>
              </a:rPr>
              <a:t>SampleRTT </a:t>
            </a:r>
            <a:r>
              <a:rPr lang="en-US" sz="2800" b="0" i="0" u="none" strike="noStrike" cap="none">
                <a:solidFill>
                  <a:srgbClr val="000000"/>
                </a:solidFill>
                <a:latin typeface="Calibri"/>
                <a:ea typeface="Calibri"/>
                <a:cs typeface="Calibri"/>
                <a:sym typeface="Calibri"/>
              </a:rPr>
              <a:t>deviation from </a:t>
            </a:r>
            <a:r>
              <a:rPr lang="en-US" sz="2800" b="1" i="0" u="none" strike="noStrike" cap="none">
                <a:solidFill>
                  <a:srgbClr val="000000"/>
                </a:solidFill>
                <a:latin typeface="Courier"/>
                <a:ea typeface="Courier"/>
                <a:cs typeface="Courier"/>
                <a:sym typeface="Courier"/>
              </a:rPr>
              <a:t>EstimatedRTT</a:t>
            </a:r>
            <a:r>
              <a:rPr lang="en-US" sz="2800" b="0" i="0" u="none" strike="noStrike" cap="none">
                <a:solidFill>
                  <a:srgbClr val="000000"/>
                </a:solidFill>
                <a:latin typeface="Calibri"/>
                <a:ea typeface="Calibri"/>
                <a:cs typeface="Calibri"/>
                <a:sym typeface="Calibri"/>
              </a:rPr>
              <a:t>: </a:t>
            </a:r>
            <a:endParaRPr/>
          </a:p>
        </p:txBody>
      </p:sp>
      <p:sp>
        <p:nvSpPr>
          <p:cNvPr id="5370" name="Google Shape;5370;p9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85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6"/>
                                        </p:tgtEl>
                                        <p:attrNameLst>
                                          <p:attrName>style.visibility</p:attrName>
                                        </p:attrNameLst>
                                      </p:cBhvr>
                                      <p:to>
                                        <p:strVal val="visible"/>
                                      </p:to>
                                    </p:set>
                                    <p:animEffect transition="in" filter="fade">
                                      <p:cBhvr>
                                        <p:cTn id="7" dur="500"/>
                                        <p:tgtEl>
                                          <p:spTgt spid="53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69"/>
                                        </p:tgtEl>
                                        <p:attrNameLst>
                                          <p:attrName>style.visibility</p:attrName>
                                        </p:attrNameLst>
                                      </p:cBhvr>
                                      <p:to>
                                        <p:strVal val="visible"/>
                                      </p:to>
                                    </p:set>
                                    <p:animEffect transition="in" filter="fade">
                                      <p:cBhvr>
                                        <p:cTn id="12" dur="500"/>
                                        <p:tgtEl>
                                          <p:spTgt spid="53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65"/>
                                        </p:tgtEl>
                                        <p:attrNameLst>
                                          <p:attrName>style.visibility</p:attrName>
                                        </p:attrNameLst>
                                      </p:cBhvr>
                                      <p:to>
                                        <p:strVal val="visible"/>
                                      </p:to>
                                    </p:set>
                                    <p:animEffect transition="in" filter="fade">
                                      <p:cBhvr>
                                        <p:cTn id="17" dur="500"/>
                                        <p:tgtEl>
                                          <p:spTgt spid="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91"/>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Sender </a:t>
            </a:r>
            <a:r>
              <a:rPr lang="en-US" sz="3600"/>
              <a:t>(simplified)</a:t>
            </a:r>
            <a:endParaRPr sz="4400" b="0"/>
          </a:p>
        </p:txBody>
      </p:sp>
      <p:sp>
        <p:nvSpPr>
          <p:cNvPr id="5377" name="Google Shape;5377;p91"/>
          <p:cNvSpPr txBox="1"/>
          <p:nvPr/>
        </p:nvSpPr>
        <p:spPr>
          <a:xfrm>
            <a:off x="798690" y="1384386"/>
            <a:ext cx="4953000" cy="4648200"/>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CC0000"/>
                </a:solidFill>
                <a:latin typeface="Calibri"/>
                <a:ea typeface="Calibri"/>
                <a:cs typeface="Calibri"/>
                <a:sym typeface="Calibri"/>
              </a:rPr>
              <a:t>event: data received from application</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create segment with seq #</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seq # is byte-stream number of first data byte in  segment</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start timer if not already running </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think of timer as for oldest unACKed segment</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expiration interval: </a:t>
            </a:r>
            <a:r>
              <a:rPr lang="en-US" sz="2400" b="1" i="0" u="none" strike="noStrike" cap="none">
                <a:solidFill>
                  <a:srgbClr val="000000"/>
                </a:solidFill>
                <a:latin typeface="Courier New"/>
                <a:ea typeface="Courier New"/>
                <a:cs typeface="Courier New"/>
                <a:sym typeface="Courier New"/>
              </a:rPr>
              <a:t>TimeOutInterval</a:t>
            </a:r>
            <a:r>
              <a:rPr lang="en-US" sz="2400" b="0" i="0" u="none" strike="noStrike" cap="none">
                <a:solidFill>
                  <a:srgbClr val="000000"/>
                </a:solidFill>
                <a:latin typeface="Courier New"/>
                <a:ea typeface="Courier New"/>
                <a:cs typeface="Courier New"/>
                <a:sym typeface="Courier New"/>
              </a:rPr>
              <a:t> </a:t>
            </a:r>
            <a:endParaRPr sz="2400" b="0" i="0" u="none" strike="noStrike" cap="none">
              <a:solidFill>
                <a:srgbClr val="000000"/>
              </a:solidFill>
              <a:latin typeface="Calibri"/>
              <a:ea typeface="Calibri"/>
              <a:cs typeface="Calibri"/>
              <a:sym typeface="Calibri"/>
            </a:endParaRPr>
          </a:p>
        </p:txBody>
      </p:sp>
      <p:sp>
        <p:nvSpPr>
          <p:cNvPr id="5378" name="Google Shape;5378;p91"/>
          <p:cNvSpPr txBox="1"/>
          <p:nvPr/>
        </p:nvSpPr>
        <p:spPr>
          <a:xfrm>
            <a:off x="6728208" y="1446144"/>
            <a:ext cx="3810000" cy="1943100"/>
          </a:xfrm>
          <a:prstGeom prst="rect">
            <a:avLst/>
          </a:prstGeom>
          <a:noFill/>
          <a:ln>
            <a:noFill/>
          </a:ln>
        </p:spPr>
        <p:txBody>
          <a:bodyPr spcFirstLastPara="1" wrap="square" lIns="91425" tIns="45700" rIns="91425" bIns="45700" anchor="t" anchorCtr="0">
            <a:normAutofit fontScale="92500" lnSpcReduction="20000"/>
          </a:bodyPr>
          <a:lstStyle/>
          <a:p>
            <a:pPr marL="12700" marR="0" lvl="0" indent="0" algn="l" rtl="0">
              <a:lnSpc>
                <a:spcPct val="90000"/>
              </a:lnSpc>
              <a:spcBef>
                <a:spcPts val="0"/>
              </a:spcBef>
              <a:spcAft>
                <a:spcPts val="0"/>
              </a:spcAft>
              <a:buClr>
                <a:srgbClr val="0000A3"/>
              </a:buClr>
              <a:buSzPct val="100000"/>
              <a:buFont typeface="Noto Sans Symbols"/>
              <a:buNone/>
            </a:pPr>
            <a:r>
              <a:rPr lang="en-US" sz="3000" b="0" i="1" u="none" strike="noStrike" cap="none">
                <a:solidFill>
                  <a:srgbClr val="CC0000"/>
                </a:solidFill>
                <a:latin typeface="Calibri"/>
                <a:ea typeface="Calibri"/>
                <a:cs typeface="Calibri"/>
                <a:sym typeface="Calibri"/>
              </a:rPr>
              <a:t>event: timeout</a:t>
            </a:r>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b="0" i="0" u="none" strike="noStrike" cap="none">
                <a:solidFill>
                  <a:srgbClr val="000000"/>
                </a:solidFill>
                <a:latin typeface="Calibri"/>
                <a:ea typeface="Calibri"/>
                <a:cs typeface="Calibri"/>
                <a:sym typeface="Calibri"/>
              </a:rPr>
              <a:t>retransmit segment that caused timeout</a:t>
            </a:r>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b="0" i="0" u="none" strike="noStrike" cap="none">
                <a:solidFill>
                  <a:srgbClr val="000000"/>
                </a:solidFill>
                <a:latin typeface="Calibri"/>
                <a:ea typeface="Calibri"/>
                <a:cs typeface="Calibri"/>
                <a:sym typeface="Calibri"/>
              </a:rPr>
              <a:t>restart timer</a:t>
            </a:r>
            <a:endParaRPr/>
          </a:p>
          <a:p>
            <a:pPr marL="352425" marR="0" lvl="0" indent="-222250" algn="l" rtl="0">
              <a:lnSpc>
                <a:spcPct val="90000"/>
              </a:lnSpc>
              <a:spcBef>
                <a:spcPts val="1000"/>
              </a:spcBef>
              <a:spcAft>
                <a:spcPts val="0"/>
              </a:spcAft>
              <a:buClr>
                <a:srgbClr val="0000A3"/>
              </a:buClr>
              <a:buSzPct val="100000"/>
              <a:buFont typeface="Noto Sans Symbols"/>
              <a:buNone/>
            </a:pPr>
            <a:r>
              <a:rPr lang="en-US" sz="2800" b="0" i="0" u="none" strike="noStrike" cap="none">
                <a:solidFill>
                  <a:srgbClr val="000000"/>
                </a:solidFill>
                <a:latin typeface="Calibri"/>
                <a:ea typeface="Calibri"/>
                <a:cs typeface="Calibri"/>
                <a:sym typeface="Calibri"/>
              </a:rPr>
              <a:t> </a:t>
            </a:r>
            <a:endParaRPr/>
          </a:p>
        </p:txBody>
      </p:sp>
      <p:sp>
        <p:nvSpPr>
          <p:cNvPr id="5379" name="Google Shape;5379;p91"/>
          <p:cNvSpPr txBox="1"/>
          <p:nvPr/>
        </p:nvSpPr>
        <p:spPr>
          <a:xfrm>
            <a:off x="6728208" y="3392552"/>
            <a:ext cx="4920453" cy="3193774"/>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2800"/>
              <a:buFont typeface="Noto Sans Symbols"/>
              <a:buNone/>
            </a:pPr>
            <a:r>
              <a:rPr lang="en-US" sz="2800" b="0" i="1" u="none" strike="noStrike" cap="none">
                <a:solidFill>
                  <a:srgbClr val="CC0000"/>
                </a:solidFill>
                <a:latin typeface="Calibri"/>
                <a:ea typeface="Calibri"/>
                <a:cs typeface="Calibri"/>
                <a:sym typeface="Calibri"/>
              </a:rPr>
              <a:t>event: ACK received </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if ACK acknowledges previously unACKed segments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update what is known to be ACKed</a:t>
            </a:r>
            <a:endParaRPr sz="2400" b="0" i="0" u="none" strike="noStrike" cap="none">
              <a:solidFill>
                <a:srgbClr val="000000"/>
              </a:solidFill>
              <a:latin typeface="Calibri"/>
              <a:ea typeface="Calibri"/>
              <a:cs typeface="Calibri"/>
              <a:sym typeface="Calibri"/>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start timer if there are  still unACKed segments</a:t>
            </a:r>
            <a:endParaRPr/>
          </a:p>
          <a:p>
            <a:pPr marL="695325" marR="0" lvl="1" indent="-231775" algn="l" rtl="0">
              <a:lnSpc>
                <a:spcPct val="90000"/>
              </a:lnSpc>
              <a:spcBef>
                <a:spcPts val="500"/>
              </a:spcBef>
              <a:spcAft>
                <a:spcPts val="0"/>
              </a:spcAft>
              <a:buClr>
                <a:srgbClr val="0000A8"/>
              </a:buClr>
              <a:buSzPts val="2400"/>
              <a:buFont typeface="Noto Sans Symbols"/>
              <a:buNone/>
            </a:pPr>
            <a:endParaRPr sz="2400" b="0" i="0" u="none" strike="noStrike" cap="none">
              <a:solidFill>
                <a:srgbClr val="000000"/>
              </a:solidFill>
              <a:latin typeface="Calibri"/>
              <a:ea typeface="Calibri"/>
              <a:cs typeface="Calibri"/>
              <a:sym typeface="Calibri"/>
            </a:endParaRPr>
          </a:p>
        </p:txBody>
      </p:sp>
      <p:sp>
        <p:nvSpPr>
          <p:cNvPr id="5380" name="Google Shape;5380;p9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86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78"/>
                                        </p:tgtEl>
                                        <p:attrNameLst>
                                          <p:attrName>style.visibility</p:attrName>
                                        </p:attrNameLst>
                                      </p:cBhvr>
                                      <p:to>
                                        <p:strVal val="visible"/>
                                      </p:to>
                                    </p:set>
                                    <p:animEffect transition="in" filter="fade">
                                      <p:cBhvr>
                                        <p:cTn id="7" dur="500"/>
                                        <p:tgtEl>
                                          <p:spTgt spid="53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79"/>
                                        </p:tgtEl>
                                        <p:attrNameLst>
                                          <p:attrName>style.visibility</p:attrName>
                                        </p:attrNameLst>
                                      </p:cBhvr>
                                      <p:to>
                                        <p:strVal val="visible"/>
                                      </p:to>
                                    </p:set>
                                    <p:animEffect transition="in" filter="fade">
                                      <p:cBhvr>
                                        <p:cTn id="12" dur="500"/>
                                        <p:tgtEl>
                                          <p:spTgt spid="5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sp>
        <p:nvSpPr>
          <p:cNvPr id="5386" name="Google Shape;5386;p92"/>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Receiver: ACK generation </a:t>
            </a:r>
            <a:r>
              <a:rPr lang="en-US" sz="2400" b="0"/>
              <a:t>[RFC 5681]</a:t>
            </a:r>
            <a:endParaRPr sz="4400" b="0"/>
          </a:p>
        </p:txBody>
      </p:sp>
      <p:sp>
        <p:nvSpPr>
          <p:cNvPr id="5387" name="Google Shape;5387;p92"/>
          <p:cNvSpPr txBox="1"/>
          <p:nvPr/>
        </p:nvSpPr>
        <p:spPr>
          <a:xfrm>
            <a:off x="2143953" y="1439289"/>
            <a:ext cx="3496406" cy="506446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Event at receiver</a:t>
            </a:r>
            <a:endParaRPr sz="2000" b="0" i="1" u="none" strike="noStrike" cap="none">
              <a:solidFill>
                <a:srgbClr val="CC0000"/>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000"/>
              <a:buFont typeface="Tahoma"/>
              <a:buNone/>
            </a:pPr>
            <a:endParaRPr sz="2000" b="0" i="1" u="none" strike="noStrike" cap="none">
              <a:solidFill>
                <a:srgbClr val="CC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arrival of in-order segment with</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expected seq #. All data up to</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expected seq # already ACKed</a:t>
            </a: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000"/>
              <a:buFont typeface="Tahoma"/>
              <a:buNone/>
            </a:pP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arrival of in-order segment with</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expected seq #. One other </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segment has ACK pending</a:t>
            </a:r>
            <a:endParaRPr/>
          </a:p>
          <a:p>
            <a:pPr marL="0" marR="0" lvl="0" indent="0" algn="l" rtl="0">
              <a:lnSpc>
                <a:spcPct val="90000"/>
              </a:lnSpc>
              <a:spcBef>
                <a:spcPts val="0"/>
              </a:spcBef>
              <a:spcAft>
                <a:spcPts val="0"/>
              </a:spcAft>
              <a:buClr>
                <a:schemeClr val="dk1"/>
              </a:buClr>
              <a:buSzPts val="2000"/>
              <a:buFont typeface="Tahoma"/>
              <a:buNone/>
            </a:pP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arrival of out-of-order segment</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higher-than-expect seq. # .</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Gap detected</a:t>
            </a:r>
            <a:endParaRPr/>
          </a:p>
          <a:p>
            <a:pPr marL="0" marR="0" lvl="0" indent="0" algn="l" rtl="0">
              <a:lnSpc>
                <a:spcPct val="90000"/>
              </a:lnSpc>
              <a:spcBef>
                <a:spcPts val="0"/>
              </a:spcBef>
              <a:spcAft>
                <a:spcPts val="0"/>
              </a:spcAft>
              <a:buClr>
                <a:schemeClr val="dk1"/>
              </a:buClr>
              <a:buSzPts val="2000"/>
              <a:buFont typeface="Tahoma"/>
              <a:buNone/>
            </a:pP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arrival of segment that </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partially or completely fills gap</a:t>
            </a:r>
            <a:endParaRPr/>
          </a:p>
          <a:p>
            <a:pPr marL="0" marR="0" lvl="0" indent="0" algn="l" rtl="0">
              <a:lnSpc>
                <a:spcPct val="90000"/>
              </a:lnSpc>
              <a:spcBef>
                <a:spcPts val="0"/>
              </a:spcBef>
              <a:spcAft>
                <a:spcPts val="0"/>
              </a:spcAft>
              <a:buClr>
                <a:schemeClr val="dk1"/>
              </a:buClr>
              <a:buSzPts val="2000"/>
              <a:buFont typeface="Tahoma"/>
              <a:buNone/>
            </a:pP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050"/>
              <a:buFont typeface="Tahoma"/>
              <a:buNone/>
            </a:pPr>
            <a:endParaRPr sz="1050" b="0" i="0" u="none" strike="noStrike" cap="none">
              <a:solidFill>
                <a:srgbClr val="000000"/>
              </a:solidFill>
              <a:latin typeface="Calibri"/>
              <a:ea typeface="Calibri"/>
              <a:cs typeface="Calibri"/>
              <a:sym typeface="Calibri"/>
            </a:endParaRPr>
          </a:p>
        </p:txBody>
      </p:sp>
      <p:sp>
        <p:nvSpPr>
          <p:cNvPr id="5388" name="Google Shape;5388;p92"/>
          <p:cNvSpPr txBox="1"/>
          <p:nvPr/>
        </p:nvSpPr>
        <p:spPr>
          <a:xfrm>
            <a:off x="5906328" y="1429764"/>
            <a:ext cx="4189545" cy="506446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TCP receiver action</a:t>
            </a:r>
            <a:endParaRPr sz="2000" b="0" i="1" u="none" strike="noStrike" cap="none">
              <a:solidFill>
                <a:srgbClr val="CC0000"/>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000"/>
              <a:buFont typeface="Tahoma"/>
              <a:buNone/>
            </a:pPr>
            <a:endParaRPr sz="2000" b="0" i="1" u="none" strike="noStrike" cap="none">
              <a:solidFill>
                <a:srgbClr val="CC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delayed ACK. Wait up to 500ms</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for next segment. If no next segment,</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send ACK</a:t>
            </a:r>
            <a:endParaRPr/>
          </a:p>
          <a:p>
            <a:pPr marL="0" marR="0" lvl="0" indent="0" algn="l" rtl="0">
              <a:lnSpc>
                <a:spcPct val="90000"/>
              </a:lnSpc>
              <a:spcBef>
                <a:spcPts val="0"/>
              </a:spcBef>
              <a:spcAft>
                <a:spcPts val="0"/>
              </a:spcAft>
              <a:buClr>
                <a:schemeClr val="dk1"/>
              </a:buClr>
              <a:buSzPts val="2000"/>
              <a:buFont typeface="Tahoma"/>
              <a:buNone/>
            </a:pP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immediately send single cumulative </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ACK, ACKing both in-order segments </a:t>
            </a:r>
            <a:endParaRPr/>
          </a:p>
          <a:p>
            <a:pPr marL="0" marR="0" lvl="0" indent="0" algn="l" rtl="0">
              <a:lnSpc>
                <a:spcPct val="90000"/>
              </a:lnSpc>
              <a:spcBef>
                <a:spcPts val="0"/>
              </a:spcBef>
              <a:spcAft>
                <a:spcPts val="0"/>
              </a:spcAft>
              <a:buClr>
                <a:schemeClr val="dk1"/>
              </a:buClr>
              <a:buSzPts val="2000"/>
              <a:buFont typeface="Tahoma"/>
              <a:buNone/>
            </a:pP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000"/>
              <a:buFont typeface="Tahoma"/>
              <a:buNone/>
            </a:pP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immediately send </a:t>
            </a:r>
            <a:r>
              <a:rPr lang="en-US" sz="2000" b="0" i="1" u="none" strike="noStrike" cap="none">
                <a:solidFill>
                  <a:srgbClr val="CC0000"/>
                </a:solidFill>
                <a:latin typeface="Calibri"/>
                <a:ea typeface="Calibri"/>
                <a:cs typeface="Calibri"/>
                <a:sym typeface="Calibri"/>
              </a:rPr>
              <a:t>duplicate ACK</a:t>
            </a:r>
            <a:r>
              <a:rPr lang="en-US" sz="2000" b="0" i="0" u="none" strike="noStrike" cap="none">
                <a:solidFill>
                  <a:srgbClr val="CC0000"/>
                </a:solidFill>
                <a:latin typeface="Calibri"/>
                <a:ea typeface="Calibri"/>
                <a:cs typeface="Calibri"/>
                <a:sym typeface="Calibri"/>
              </a:rPr>
              <a:t>,</a:t>
            </a:r>
            <a:r>
              <a:rPr lang="en-US" sz="2000" b="0" i="0" u="none" strike="noStrike" cap="none">
                <a:solidFill>
                  <a:srgbClr val="000000"/>
                </a:solidFill>
                <a:latin typeface="Calibri"/>
                <a:ea typeface="Calibri"/>
                <a:cs typeface="Calibri"/>
                <a:sym typeface="Calibri"/>
              </a:rPr>
              <a:t> </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indicating seq. # of next expected byte</a:t>
            </a:r>
            <a:endParaRPr/>
          </a:p>
          <a:p>
            <a:pPr marL="0" marR="0" lvl="0" indent="0" algn="l" rtl="0">
              <a:lnSpc>
                <a:spcPct val="90000"/>
              </a:lnSpc>
              <a:spcBef>
                <a:spcPts val="0"/>
              </a:spcBef>
              <a:spcAft>
                <a:spcPts val="0"/>
              </a:spcAft>
              <a:buClr>
                <a:schemeClr val="dk1"/>
              </a:buClr>
              <a:buSzPts val="2000"/>
              <a:buFont typeface="Tahoma"/>
              <a:buNone/>
            </a:pP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000"/>
              <a:buFont typeface="Tahoma"/>
              <a:buNone/>
            </a:pP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immediate send ACK, provided that</a:t>
            </a:r>
            <a:endParaRPr/>
          </a:p>
          <a:p>
            <a:pPr marL="0" marR="0" lvl="0" indent="0" algn="l" rtl="0">
              <a:lnSpc>
                <a:spcPct val="9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segment starts at lower end of gap</a:t>
            </a:r>
            <a:endParaRPr/>
          </a:p>
          <a:p>
            <a:pPr marL="0" marR="0" lvl="0" indent="0" algn="l" rtl="0">
              <a:lnSpc>
                <a:spcPct val="90000"/>
              </a:lnSpc>
              <a:spcBef>
                <a:spcPts val="0"/>
              </a:spcBef>
              <a:spcAft>
                <a:spcPts val="0"/>
              </a:spcAft>
              <a:buClr>
                <a:schemeClr val="dk1"/>
              </a:buClr>
              <a:buSzPts val="2000"/>
              <a:buFont typeface="Tahoma"/>
              <a:buNone/>
            </a:pPr>
            <a:endParaRPr sz="2000"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050"/>
              <a:buFont typeface="Tahoma"/>
              <a:buNone/>
            </a:pPr>
            <a:endParaRPr sz="1050" b="0" i="0" u="none" strike="noStrike" cap="none">
              <a:solidFill>
                <a:srgbClr val="000000"/>
              </a:solidFill>
              <a:latin typeface="Calibri"/>
              <a:ea typeface="Calibri"/>
              <a:cs typeface="Calibri"/>
              <a:sym typeface="Calibri"/>
            </a:endParaRPr>
          </a:p>
        </p:txBody>
      </p:sp>
      <p:cxnSp>
        <p:nvCxnSpPr>
          <p:cNvPr id="5389" name="Google Shape;5389;p92"/>
          <p:cNvCxnSpPr/>
          <p:nvPr/>
        </p:nvCxnSpPr>
        <p:spPr>
          <a:xfrm>
            <a:off x="5715828" y="1590101"/>
            <a:ext cx="0" cy="4352925"/>
          </a:xfrm>
          <a:prstGeom prst="straightConnector1">
            <a:avLst/>
          </a:prstGeom>
          <a:noFill/>
          <a:ln w="28575" cap="flat" cmpd="sng">
            <a:solidFill>
              <a:srgbClr val="000099"/>
            </a:solidFill>
            <a:prstDash val="solid"/>
            <a:round/>
            <a:headEnd type="none" w="med" len="med"/>
            <a:tailEnd type="none" w="med" len="med"/>
          </a:ln>
        </p:spPr>
      </p:cxnSp>
      <p:cxnSp>
        <p:nvCxnSpPr>
          <p:cNvPr id="5390" name="Google Shape;5390;p92"/>
          <p:cNvCxnSpPr/>
          <p:nvPr/>
        </p:nvCxnSpPr>
        <p:spPr>
          <a:xfrm>
            <a:off x="2159828" y="2029839"/>
            <a:ext cx="7494588" cy="0"/>
          </a:xfrm>
          <a:prstGeom prst="straightConnector1">
            <a:avLst/>
          </a:prstGeom>
          <a:noFill/>
          <a:ln w="28575" cap="flat" cmpd="sng">
            <a:solidFill>
              <a:srgbClr val="000099"/>
            </a:solidFill>
            <a:prstDash val="solid"/>
            <a:round/>
            <a:headEnd type="none" w="med" len="med"/>
            <a:tailEnd type="none" w="med" len="med"/>
          </a:ln>
        </p:spPr>
      </p:cxnSp>
      <p:cxnSp>
        <p:nvCxnSpPr>
          <p:cNvPr id="5391" name="Google Shape;5391;p92"/>
          <p:cNvCxnSpPr/>
          <p:nvPr/>
        </p:nvCxnSpPr>
        <p:spPr>
          <a:xfrm>
            <a:off x="2143953" y="3083939"/>
            <a:ext cx="7494588" cy="0"/>
          </a:xfrm>
          <a:prstGeom prst="straightConnector1">
            <a:avLst/>
          </a:prstGeom>
          <a:noFill/>
          <a:ln w="28575" cap="flat" cmpd="sng">
            <a:solidFill>
              <a:srgbClr val="000099"/>
            </a:solidFill>
            <a:prstDash val="solid"/>
            <a:round/>
            <a:headEnd type="none" w="med" len="med"/>
            <a:tailEnd type="none" w="med" len="med"/>
          </a:ln>
        </p:spPr>
      </p:cxnSp>
      <p:cxnSp>
        <p:nvCxnSpPr>
          <p:cNvPr id="5392" name="Google Shape;5392;p92"/>
          <p:cNvCxnSpPr/>
          <p:nvPr/>
        </p:nvCxnSpPr>
        <p:spPr>
          <a:xfrm>
            <a:off x="2161416" y="4182489"/>
            <a:ext cx="7494587" cy="0"/>
          </a:xfrm>
          <a:prstGeom prst="straightConnector1">
            <a:avLst/>
          </a:prstGeom>
          <a:noFill/>
          <a:ln w="28575" cap="flat" cmpd="sng">
            <a:solidFill>
              <a:srgbClr val="000099"/>
            </a:solidFill>
            <a:prstDash val="solid"/>
            <a:round/>
            <a:headEnd type="none" w="med" len="med"/>
            <a:tailEnd type="none" w="med" len="med"/>
          </a:ln>
        </p:spPr>
      </p:cxnSp>
      <p:cxnSp>
        <p:nvCxnSpPr>
          <p:cNvPr id="5393" name="Google Shape;5393;p92"/>
          <p:cNvCxnSpPr/>
          <p:nvPr/>
        </p:nvCxnSpPr>
        <p:spPr>
          <a:xfrm>
            <a:off x="2155066" y="5271514"/>
            <a:ext cx="7494587" cy="0"/>
          </a:xfrm>
          <a:prstGeom prst="straightConnector1">
            <a:avLst/>
          </a:prstGeom>
          <a:noFill/>
          <a:ln w="28575" cap="flat" cmpd="sng">
            <a:solidFill>
              <a:srgbClr val="000099"/>
            </a:solidFill>
            <a:prstDash val="solid"/>
            <a:round/>
            <a:headEnd type="none" w="med" len="med"/>
            <a:tailEnd type="none" w="med" len="med"/>
          </a:ln>
        </p:spPr>
      </p:cxnSp>
      <p:sp>
        <p:nvSpPr>
          <p:cNvPr id="5394" name="Google Shape;5394;p92"/>
          <p:cNvSpPr/>
          <p:nvPr/>
        </p:nvSpPr>
        <p:spPr>
          <a:xfrm>
            <a:off x="2141951" y="2079321"/>
            <a:ext cx="7753611" cy="93945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5" name="Google Shape;5395;p92"/>
          <p:cNvSpPr/>
          <p:nvPr/>
        </p:nvSpPr>
        <p:spPr>
          <a:xfrm>
            <a:off x="2006253" y="3158647"/>
            <a:ext cx="7753611" cy="93945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6" name="Google Shape;5396;p92"/>
          <p:cNvSpPr/>
          <p:nvPr/>
        </p:nvSpPr>
        <p:spPr>
          <a:xfrm>
            <a:off x="2196231" y="4237973"/>
            <a:ext cx="7753611" cy="93945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7" name="Google Shape;5397;p92"/>
          <p:cNvSpPr/>
          <p:nvPr/>
        </p:nvSpPr>
        <p:spPr>
          <a:xfrm>
            <a:off x="2246335" y="5340264"/>
            <a:ext cx="7753611" cy="93945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8" name="Google Shape;5398;p9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87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394"/>
                                        </p:tgtEl>
                                      </p:cBhvr>
                                    </p:animEffect>
                                    <p:set>
                                      <p:cBhvr>
                                        <p:cTn id="7" dur="1" fill="hold">
                                          <p:stCondLst>
                                            <p:cond delay="500"/>
                                          </p:stCondLst>
                                        </p:cTn>
                                        <p:tgtEl>
                                          <p:spTgt spid="539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395"/>
                                        </p:tgtEl>
                                      </p:cBhvr>
                                    </p:animEffect>
                                    <p:set>
                                      <p:cBhvr>
                                        <p:cTn id="12" dur="1" fill="hold">
                                          <p:stCondLst>
                                            <p:cond delay="500"/>
                                          </p:stCondLst>
                                        </p:cTn>
                                        <p:tgtEl>
                                          <p:spTgt spid="53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396"/>
                                        </p:tgtEl>
                                      </p:cBhvr>
                                    </p:animEffect>
                                    <p:set>
                                      <p:cBhvr>
                                        <p:cTn id="17" dur="1" fill="hold">
                                          <p:stCondLst>
                                            <p:cond delay="500"/>
                                          </p:stCondLst>
                                        </p:cTn>
                                        <p:tgtEl>
                                          <p:spTgt spid="539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397"/>
                                        </p:tgtEl>
                                      </p:cBhvr>
                                    </p:animEffect>
                                    <p:set>
                                      <p:cBhvr>
                                        <p:cTn id="22" dur="1" fill="hold">
                                          <p:stCondLst>
                                            <p:cond delay="500"/>
                                          </p:stCondLst>
                                        </p:cTn>
                                        <p:tgtEl>
                                          <p:spTgt spid="53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403"/>
        <p:cNvGrpSpPr/>
        <p:nvPr/>
      </p:nvGrpSpPr>
      <p:grpSpPr>
        <a:xfrm>
          <a:off x="0" y="0"/>
          <a:ext cx="0" cy="0"/>
          <a:chOff x="0" y="0"/>
          <a:chExt cx="0" cy="0"/>
        </a:xfrm>
      </p:grpSpPr>
      <p:sp>
        <p:nvSpPr>
          <p:cNvPr id="5404" name="Google Shape;5404;p93"/>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retransmission scenarios</a:t>
            </a:r>
            <a:endParaRPr sz="4400" b="0"/>
          </a:p>
        </p:txBody>
      </p:sp>
      <p:sp>
        <p:nvSpPr>
          <p:cNvPr id="5405" name="Google Shape;5405;p93"/>
          <p:cNvSpPr txBox="1"/>
          <p:nvPr/>
        </p:nvSpPr>
        <p:spPr>
          <a:xfrm>
            <a:off x="2236856" y="5873422"/>
            <a:ext cx="1922463"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lost ACK scenario</a:t>
            </a:r>
            <a:endParaRPr sz="1000" b="0" i="0" u="none" strike="noStrike" cap="none">
              <a:solidFill>
                <a:srgbClr val="000000"/>
              </a:solidFill>
              <a:latin typeface="Tahoma"/>
              <a:ea typeface="Tahoma"/>
              <a:cs typeface="Tahoma"/>
              <a:sym typeface="Tahoma"/>
            </a:endParaRPr>
          </a:p>
        </p:txBody>
      </p:sp>
      <p:sp>
        <p:nvSpPr>
          <p:cNvPr id="5406" name="Google Shape;5406;p93"/>
          <p:cNvSpPr txBox="1"/>
          <p:nvPr/>
        </p:nvSpPr>
        <p:spPr>
          <a:xfrm>
            <a:off x="3970406" y="1183947"/>
            <a:ext cx="773113"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Host B</a:t>
            </a:r>
            <a:endParaRPr/>
          </a:p>
        </p:txBody>
      </p:sp>
      <p:sp>
        <p:nvSpPr>
          <p:cNvPr id="5407" name="Google Shape;5407;p93"/>
          <p:cNvSpPr txBox="1"/>
          <p:nvPr/>
        </p:nvSpPr>
        <p:spPr>
          <a:xfrm>
            <a:off x="1636781" y="1201410"/>
            <a:ext cx="776288"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Host A</a:t>
            </a:r>
            <a:endParaRPr/>
          </a:p>
        </p:txBody>
      </p:sp>
      <p:grpSp>
        <p:nvGrpSpPr>
          <p:cNvPr id="5408" name="Google Shape;5408;p93"/>
          <p:cNvGrpSpPr/>
          <p:nvPr/>
        </p:nvGrpSpPr>
        <p:grpSpPr>
          <a:xfrm>
            <a:off x="2032069" y="2342822"/>
            <a:ext cx="2346325" cy="571500"/>
            <a:chOff x="2032069" y="2342822"/>
            <a:chExt cx="2346325" cy="571500"/>
          </a:xfrm>
        </p:grpSpPr>
        <p:cxnSp>
          <p:nvCxnSpPr>
            <p:cNvPr id="5409" name="Google Shape;5409;p93"/>
            <p:cNvCxnSpPr/>
            <p:nvPr/>
          </p:nvCxnSpPr>
          <p:spPr>
            <a:xfrm>
              <a:off x="2032069" y="2342822"/>
              <a:ext cx="2346325" cy="571500"/>
            </a:xfrm>
            <a:prstGeom prst="straightConnector1">
              <a:avLst/>
            </a:prstGeom>
            <a:noFill/>
            <a:ln w="28575" cap="flat" cmpd="sng">
              <a:solidFill>
                <a:srgbClr val="3333CC"/>
              </a:solidFill>
              <a:prstDash val="solid"/>
              <a:round/>
              <a:headEnd type="none" w="med" len="med"/>
              <a:tailEnd type="triangle" w="med" len="med"/>
            </a:ln>
          </p:spPr>
        </p:cxnSp>
        <p:sp>
          <p:nvSpPr>
            <p:cNvPr id="5410" name="Google Shape;5410;p93"/>
            <p:cNvSpPr/>
            <p:nvPr/>
          </p:nvSpPr>
          <p:spPr>
            <a:xfrm>
              <a:off x="2735331" y="2423785"/>
              <a:ext cx="869950" cy="401637"/>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411" name="Google Shape;5411;p93"/>
            <p:cNvSpPr txBox="1"/>
            <p:nvPr/>
          </p:nvSpPr>
          <p:spPr>
            <a:xfrm>
              <a:off x="2176531" y="2476172"/>
              <a:ext cx="20859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Seq=92, 8 bytes of data</a:t>
              </a:r>
              <a:endParaRPr/>
            </a:p>
          </p:txBody>
        </p:sp>
      </p:grpSp>
      <p:cxnSp>
        <p:nvCxnSpPr>
          <p:cNvPr id="5412" name="Google Shape;5412;p93"/>
          <p:cNvCxnSpPr/>
          <p:nvPr/>
        </p:nvCxnSpPr>
        <p:spPr>
          <a:xfrm>
            <a:off x="2011431" y="2101522"/>
            <a:ext cx="0" cy="3525838"/>
          </a:xfrm>
          <a:prstGeom prst="straightConnector1">
            <a:avLst/>
          </a:prstGeom>
          <a:noFill/>
          <a:ln w="9525" cap="flat" cmpd="sng">
            <a:solidFill>
              <a:srgbClr val="808080"/>
            </a:solidFill>
            <a:prstDash val="solid"/>
            <a:round/>
            <a:headEnd type="none" w="med" len="med"/>
            <a:tailEnd type="none" w="med" len="med"/>
          </a:ln>
        </p:spPr>
      </p:cxnSp>
      <p:cxnSp>
        <p:nvCxnSpPr>
          <p:cNvPr id="5413" name="Google Shape;5413;p93"/>
          <p:cNvCxnSpPr/>
          <p:nvPr/>
        </p:nvCxnSpPr>
        <p:spPr>
          <a:xfrm>
            <a:off x="4438719" y="2096760"/>
            <a:ext cx="0" cy="3538537"/>
          </a:xfrm>
          <a:prstGeom prst="straightConnector1">
            <a:avLst/>
          </a:prstGeom>
          <a:noFill/>
          <a:ln w="9525" cap="flat" cmpd="sng">
            <a:solidFill>
              <a:srgbClr val="808080"/>
            </a:solidFill>
            <a:prstDash val="solid"/>
            <a:round/>
            <a:headEnd type="none" w="med" len="med"/>
            <a:tailEnd type="none" w="med" len="med"/>
          </a:ln>
        </p:spPr>
      </p:cxnSp>
      <p:grpSp>
        <p:nvGrpSpPr>
          <p:cNvPr id="5414" name="Google Shape;5414;p93"/>
          <p:cNvGrpSpPr/>
          <p:nvPr/>
        </p:nvGrpSpPr>
        <p:grpSpPr>
          <a:xfrm>
            <a:off x="2019369" y="4104947"/>
            <a:ext cx="2351087" cy="512763"/>
            <a:chOff x="2019369" y="4104947"/>
            <a:chExt cx="2351087" cy="512763"/>
          </a:xfrm>
        </p:grpSpPr>
        <p:cxnSp>
          <p:nvCxnSpPr>
            <p:cNvPr id="5415" name="Google Shape;5415;p93"/>
            <p:cNvCxnSpPr/>
            <p:nvPr/>
          </p:nvCxnSpPr>
          <p:spPr>
            <a:xfrm>
              <a:off x="2019369" y="4111297"/>
              <a:ext cx="2351087" cy="506413"/>
            </a:xfrm>
            <a:prstGeom prst="straightConnector1">
              <a:avLst/>
            </a:prstGeom>
            <a:noFill/>
            <a:ln w="28575" cap="flat" cmpd="sng">
              <a:solidFill>
                <a:srgbClr val="3333CC"/>
              </a:solidFill>
              <a:prstDash val="solid"/>
              <a:round/>
              <a:headEnd type="none" w="med" len="med"/>
              <a:tailEnd type="triangle" w="med" len="med"/>
            </a:ln>
          </p:spPr>
        </p:cxnSp>
        <p:sp>
          <p:nvSpPr>
            <p:cNvPr id="5416" name="Google Shape;5416;p93"/>
            <p:cNvSpPr/>
            <p:nvPr/>
          </p:nvSpPr>
          <p:spPr>
            <a:xfrm>
              <a:off x="2628969" y="4104947"/>
              <a:ext cx="989012" cy="43021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417" name="Google Shape;5417;p93"/>
            <p:cNvSpPr txBox="1"/>
            <p:nvPr/>
          </p:nvSpPr>
          <p:spPr>
            <a:xfrm>
              <a:off x="2165419" y="4185910"/>
              <a:ext cx="20859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Seq=92, 8 bytes of data</a:t>
              </a:r>
              <a:endParaRPr/>
            </a:p>
          </p:txBody>
        </p:sp>
      </p:grpSp>
      <p:grpSp>
        <p:nvGrpSpPr>
          <p:cNvPr id="5418" name="Google Shape;5418;p93"/>
          <p:cNvGrpSpPr/>
          <p:nvPr/>
        </p:nvGrpSpPr>
        <p:grpSpPr>
          <a:xfrm>
            <a:off x="2857569" y="3004810"/>
            <a:ext cx="1484312" cy="628650"/>
            <a:chOff x="2857569" y="3004810"/>
            <a:chExt cx="1484312" cy="628650"/>
          </a:xfrm>
        </p:grpSpPr>
        <p:cxnSp>
          <p:nvCxnSpPr>
            <p:cNvPr id="5419" name="Google Shape;5419;p93"/>
            <p:cNvCxnSpPr/>
            <p:nvPr/>
          </p:nvCxnSpPr>
          <p:spPr>
            <a:xfrm flipH="1">
              <a:off x="3068706" y="3004810"/>
              <a:ext cx="1273175" cy="427037"/>
            </a:xfrm>
            <a:prstGeom prst="straightConnector1">
              <a:avLst/>
            </a:prstGeom>
            <a:noFill/>
            <a:ln w="28575" cap="flat" cmpd="sng">
              <a:solidFill>
                <a:srgbClr val="3333CC"/>
              </a:solidFill>
              <a:prstDash val="solid"/>
              <a:round/>
              <a:headEnd type="none" w="med" len="med"/>
              <a:tailEnd type="triangle" w="med" len="med"/>
            </a:ln>
          </p:spPr>
        </p:cxnSp>
        <p:sp>
          <p:nvSpPr>
            <p:cNvPr id="5420" name="Google Shape;5420;p93"/>
            <p:cNvSpPr/>
            <p:nvPr/>
          </p:nvSpPr>
          <p:spPr>
            <a:xfrm>
              <a:off x="3303656" y="3090535"/>
              <a:ext cx="747713" cy="2460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421" name="Google Shape;5421;p93"/>
            <p:cNvSpPr txBox="1"/>
            <p:nvPr/>
          </p:nvSpPr>
          <p:spPr>
            <a:xfrm>
              <a:off x="3224281" y="3046085"/>
              <a:ext cx="94932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ACK=100</a:t>
              </a:r>
              <a:endParaRPr sz="1000" b="0" i="0" u="none" strike="noStrike" cap="none">
                <a:solidFill>
                  <a:srgbClr val="000000"/>
                </a:solidFill>
                <a:latin typeface="Times New Roman"/>
                <a:ea typeface="Times New Roman"/>
                <a:cs typeface="Times New Roman"/>
                <a:sym typeface="Times New Roman"/>
              </a:endParaRPr>
            </a:p>
          </p:txBody>
        </p:sp>
        <p:sp>
          <p:nvSpPr>
            <p:cNvPr id="5422" name="Google Shape;5422;p93"/>
            <p:cNvSpPr txBox="1"/>
            <p:nvPr/>
          </p:nvSpPr>
          <p:spPr>
            <a:xfrm>
              <a:off x="2857569" y="3236585"/>
              <a:ext cx="35877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000"/>
                <a:buFont typeface="Tahoma"/>
                <a:buNone/>
              </a:pPr>
              <a:r>
                <a:rPr lang="en-US" sz="2000" b="1" i="0" u="none" strike="noStrike" cap="none">
                  <a:solidFill>
                    <a:srgbClr val="FF0000"/>
                  </a:solidFill>
                  <a:latin typeface="Tahoma"/>
                  <a:ea typeface="Tahoma"/>
                  <a:cs typeface="Tahoma"/>
                  <a:sym typeface="Tahoma"/>
                </a:rPr>
                <a:t>X</a:t>
              </a:r>
              <a:endParaRPr/>
            </a:p>
          </p:txBody>
        </p:sp>
      </p:grpSp>
      <p:grpSp>
        <p:nvGrpSpPr>
          <p:cNvPr id="5423" name="Google Shape;5423;p93"/>
          <p:cNvGrpSpPr/>
          <p:nvPr/>
        </p:nvGrpSpPr>
        <p:grpSpPr>
          <a:xfrm>
            <a:off x="2008256" y="4703435"/>
            <a:ext cx="2338388" cy="782637"/>
            <a:chOff x="2008256" y="4703435"/>
            <a:chExt cx="2338388" cy="782637"/>
          </a:xfrm>
        </p:grpSpPr>
        <p:cxnSp>
          <p:nvCxnSpPr>
            <p:cNvPr id="5424" name="Google Shape;5424;p93"/>
            <p:cNvCxnSpPr/>
            <p:nvPr/>
          </p:nvCxnSpPr>
          <p:spPr>
            <a:xfrm flipH="1">
              <a:off x="2008256" y="4703435"/>
              <a:ext cx="2338388" cy="782637"/>
            </a:xfrm>
            <a:prstGeom prst="straightConnector1">
              <a:avLst/>
            </a:prstGeom>
            <a:noFill/>
            <a:ln w="28575" cap="flat" cmpd="sng">
              <a:solidFill>
                <a:srgbClr val="3333CC"/>
              </a:solidFill>
              <a:prstDash val="solid"/>
              <a:round/>
              <a:headEnd type="none" w="med" len="med"/>
              <a:tailEnd type="triangle" w="med" len="med"/>
            </a:ln>
          </p:spPr>
        </p:cxnSp>
        <p:sp>
          <p:nvSpPr>
            <p:cNvPr id="5425" name="Google Shape;5425;p93"/>
            <p:cNvSpPr/>
            <p:nvPr/>
          </p:nvSpPr>
          <p:spPr>
            <a:xfrm>
              <a:off x="2841694" y="4960610"/>
              <a:ext cx="747712" cy="2460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426" name="Google Shape;5426;p93"/>
            <p:cNvSpPr txBox="1"/>
            <p:nvPr/>
          </p:nvSpPr>
          <p:spPr>
            <a:xfrm>
              <a:off x="2762319" y="4916160"/>
              <a:ext cx="94932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ACK=100</a:t>
              </a:r>
              <a:endParaRPr sz="1000" b="0" i="0" u="none" strike="noStrike" cap="none">
                <a:solidFill>
                  <a:srgbClr val="000000"/>
                </a:solidFill>
                <a:latin typeface="Times New Roman"/>
                <a:ea typeface="Times New Roman"/>
                <a:cs typeface="Times New Roman"/>
                <a:sym typeface="Times New Roman"/>
              </a:endParaRPr>
            </a:p>
          </p:txBody>
        </p:sp>
      </p:grpSp>
      <p:grpSp>
        <p:nvGrpSpPr>
          <p:cNvPr id="5427" name="Google Shape;5427;p93"/>
          <p:cNvGrpSpPr/>
          <p:nvPr/>
        </p:nvGrpSpPr>
        <p:grpSpPr>
          <a:xfrm>
            <a:off x="1638369" y="2347585"/>
            <a:ext cx="396875" cy="1739900"/>
            <a:chOff x="1638369" y="2347585"/>
            <a:chExt cx="396875" cy="1739900"/>
          </a:xfrm>
        </p:grpSpPr>
        <p:sp>
          <p:nvSpPr>
            <p:cNvPr id="5428" name="Google Shape;5428;p93"/>
            <p:cNvSpPr txBox="1"/>
            <p:nvPr/>
          </p:nvSpPr>
          <p:spPr>
            <a:xfrm rot="-5400000">
              <a:off x="1492319" y="3036560"/>
              <a:ext cx="68897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timeout</a:t>
              </a:r>
              <a:endParaRPr/>
            </a:p>
          </p:txBody>
        </p:sp>
        <p:grpSp>
          <p:nvGrpSpPr>
            <p:cNvPr id="5429" name="Google Shape;5429;p93"/>
            <p:cNvGrpSpPr/>
            <p:nvPr/>
          </p:nvGrpSpPr>
          <p:grpSpPr>
            <a:xfrm>
              <a:off x="1779656" y="2347585"/>
              <a:ext cx="104775" cy="508000"/>
              <a:chOff x="3099" y="1749"/>
              <a:chExt cx="66" cy="320"/>
            </a:xfrm>
          </p:grpSpPr>
          <p:cxnSp>
            <p:nvCxnSpPr>
              <p:cNvPr id="5430" name="Google Shape;5430;p93"/>
              <p:cNvCxnSpPr/>
              <p:nvPr/>
            </p:nvCxnSpPr>
            <p:spPr>
              <a:xfrm rot="10800000">
                <a:off x="3129" y="1749"/>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431" name="Google Shape;5431;p93"/>
              <p:cNvCxnSpPr/>
              <p:nvPr/>
            </p:nvCxnSpPr>
            <p:spPr>
              <a:xfrm>
                <a:off x="3099" y="1752"/>
                <a:ext cx="66" cy="0"/>
              </a:xfrm>
              <a:prstGeom prst="straightConnector1">
                <a:avLst/>
              </a:prstGeom>
              <a:noFill/>
              <a:ln w="9525" cap="flat" cmpd="sng">
                <a:solidFill>
                  <a:srgbClr val="000000"/>
                </a:solidFill>
                <a:prstDash val="solid"/>
                <a:round/>
                <a:headEnd type="none" w="med" len="med"/>
                <a:tailEnd type="none" w="med" len="med"/>
              </a:ln>
            </p:spPr>
          </p:cxnSp>
        </p:grpSp>
        <p:grpSp>
          <p:nvGrpSpPr>
            <p:cNvPr id="5432" name="Google Shape;5432;p93"/>
            <p:cNvGrpSpPr/>
            <p:nvPr/>
          </p:nvGrpSpPr>
          <p:grpSpPr>
            <a:xfrm rot="10800000">
              <a:off x="1763782" y="3579485"/>
              <a:ext cx="104775" cy="508000"/>
              <a:chOff x="3106" y="1756"/>
              <a:chExt cx="66" cy="320"/>
            </a:xfrm>
          </p:grpSpPr>
          <p:cxnSp>
            <p:nvCxnSpPr>
              <p:cNvPr id="5433" name="Google Shape;5433;p93"/>
              <p:cNvCxnSpPr/>
              <p:nvPr/>
            </p:nvCxnSpPr>
            <p:spPr>
              <a:xfrm rot="10800000">
                <a:off x="3136" y="1756"/>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434" name="Google Shape;5434;p93"/>
              <p:cNvCxnSpPr/>
              <p:nvPr/>
            </p:nvCxnSpPr>
            <p:spPr>
              <a:xfrm>
                <a:off x="3106" y="1759"/>
                <a:ext cx="66" cy="0"/>
              </a:xfrm>
              <a:prstGeom prst="straightConnector1">
                <a:avLst/>
              </a:prstGeom>
              <a:noFill/>
              <a:ln w="9525" cap="flat" cmpd="sng">
                <a:solidFill>
                  <a:srgbClr val="000000"/>
                </a:solidFill>
                <a:prstDash val="solid"/>
                <a:round/>
                <a:headEnd type="none" w="med" len="med"/>
                <a:tailEnd type="none" w="med" len="med"/>
              </a:ln>
            </p:spPr>
          </p:cxnSp>
        </p:grpSp>
      </p:grpSp>
      <p:sp>
        <p:nvSpPr>
          <p:cNvPr id="5435" name="Google Shape;5435;p93"/>
          <p:cNvSpPr txBox="1"/>
          <p:nvPr/>
        </p:nvSpPr>
        <p:spPr>
          <a:xfrm>
            <a:off x="7759116" y="5873422"/>
            <a:ext cx="20732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premature timeout</a:t>
            </a:r>
            <a:endParaRPr sz="1000" b="0" i="0" u="none" strike="noStrike" cap="none">
              <a:solidFill>
                <a:srgbClr val="000000"/>
              </a:solidFill>
              <a:latin typeface="Tahoma"/>
              <a:ea typeface="Tahoma"/>
              <a:cs typeface="Tahoma"/>
              <a:sym typeface="Tahoma"/>
            </a:endParaRPr>
          </a:p>
        </p:txBody>
      </p:sp>
      <p:sp>
        <p:nvSpPr>
          <p:cNvPr id="5436" name="Google Shape;5436;p93"/>
          <p:cNvSpPr txBox="1"/>
          <p:nvPr/>
        </p:nvSpPr>
        <p:spPr>
          <a:xfrm>
            <a:off x="9567278" y="1183947"/>
            <a:ext cx="773113"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Host B</a:t>
            </a:r>
            <a:endParaRPr/>
          </a:p>
        </p:txBody>
      </p:sp>
      <p:sp>
        <p:nvSpPr>
          <p:cNvPr id="5437" name="Google Shape;5437;p93"/>
          <p:cNvSpPr txBox="1"/>
          <p:nvPr/>
        </p:nvSpPr>
        <p:spPr>
          <a:xfrm>
            <a:off x="7233653" y="1201410"/>
            <a:ext cx="776288"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Host A</a:t>
            </a:r>
            <a:endParaRPr/>
          </a:p>
        </p:txBody>
      </p:sp>
      <p:cxnSp>
        <p:nvCxnSpPr>
          <p:cNvPr id="5438" name="Google Shape;5438;p93"/>
          <p:cNvCxnSpPr/>
          <p:nvPr/>
        </p:nvCxnSpPr>
        <p:spPr>
          <a:xfrm>
            <a:off x="7608303" y="2101522"/>
            <a:ext cx="0" cy="3525838"/>
          </a:xfrm>
          <a:prstGeom prst="straightConnector1">
            <a:avLst/>
          </a:prstGeom>
          <a:noFill/>
          <a:ln w="9525" cap="flat" cmpd="sng">
            <a:solidFill>
              <a:srgbClr val="808080"/>
            </a:solidFill>
            <a:prstDash val="solid"/>
            <a:round/>
            <a:headEnd type="none" w="med" len="med"/>
            <a:tailEnd type="none" w="med" len="med"/>
          </a:ln>
        </p:spPr>
      </p:cxnSp>
      <p:cxnSp>
        <p:nvCxnSpPr>
          <p:cNvPr id="5439" name="Google Shape;5439;p93"/>
          <p:cNvCxnSpPr/>
          <p:nvPr/>
        </p:nvCxnSpPr>
        <p:spPr>
          <a:xfrm>
            <a:off x="10013366" y="2096760"/>
            <a:ext cx="0" cy="3538537"/>
          </a:xfrm>
          <a:prstGeom prst="straightConnector1">
            <a:avLst/>
          </a:prstGeom>
          <a:noFill/>
          <a:ln w="9525" cap="flat" cmpd="sng">
            <a:solidFill>
              <a:srgbClr val="808080"/>
            </a:solidFill>
            <a:prstDash val="solid"/>
            <a:round/>
            <a:headEnd type="none" w="med" len="med"/>
            <a:tailEnd type="none" w="med" len="med"/>
          </a:ln>
        </p:spPr>
      </p:cxnSp>
      <p:sp>
        <p:nvSpPr>
          <p:cNvPr id="5440" name="Google Shape;5440;p93"/>
          <p:cNvSpPr/>
          <p:nvPr/>
        </p:nvSpPr>
        <p:spPr>
          <a:xfrm>
            <a:off x="8621128" y="4228772"/>
            <a:ext cx="1057275" cy="50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441" name="Google Shape;5441;p93"/>
          <p:cNvGrpSpPr/>
          <p:nvPr/>
        </p:nvGrpSpPr>
        <p:grpSpPr>
          <a:xfrm>
            <a:off x="7595603" y="4111297"/>
            <a:ext cx="2441575" cy="668338"/>
            <a:chOff x="7595603" y="4111297"/>
            <a:chExt cx="2441575" cy="668338"/>
          </a:xfrm>
        </p:grpSpPr>
        <p:cxnSp>
          <p:nvCxnSpPr>
            <p:cNvPr id="5442" name="Google Shape;5442;p93"/>
            <p:cNvCxnSpPr/>
            <p:nvPr/>
          </p:nvCxnSpPr>
          <p:spPr>
            <a:xfrm>
              <a:off x="7595603" y="4111297"/>
              <a:ext cx="2441575" cy="665163"/>
            </a:xfrm>
            <a:prstGeom prst="straightConnector1">
              <a:avLst/>
            </a:prstGeom>
            <a:noFill/>
            <a:ln w="28575" cap="flat" cmpd="sng">
              <a:solidFill>
                <a:srgbClr val="3333CC"/>
              </a:solidFill>
              <a:prstDash val="solid"/>
              <a:round/>
              <a:headEnd type="none" w="med" len="med"/>
              <a:tailEnd type="triangle" w="med" len="med"/>
            </a:ln>
          </p:spPr>
        </p:cxnSp>
        <p:sp>
          <p:nvSpPr>
            <p:cNvPr id="5443" name="Google Shape;5443;p93"/>
            <p:cNvSpPr txBox="1"/>
            <p:nvPr/>
          </p:nvSpPr>
          <p:spPr>
            <a:xfrm>
              <a:off x="8541753" y="4262110"/>
              <a:ext cx="1212850"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Seq=92,  8</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bytes of data</a:t>
              </a:r>
              <a:endParaRPr/>
            </a:p>
          </p:txBody>
        </p:sp>
      </p:grpSp>
      <p:sp>
        <p:nvSpPr>
          <p:cNvPr id="5444" name="Google Shape;5444;p93"/>
          <p:cNvSpPr/>
          <p:nvPr/>
        </p:nvSpPr>
        <p:spPr>
          <a:xfrm>
            <a:off x="8460791" y="5071735"/>
            <a:ext cx="747712" cy="2460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445" name="Google Shape;5445;p93"/>
          <p:cNvGrpSpPr/>
          <p:nvPr/>
        </p:nvGrpSpPr>
        <p:grpSpPr>
          <a:xfrm>
            <a:off x="7627353" y="4814560"/>
            <a:ext cx="2338388" cy="782637"/>
            <a:chOff x="7627353" y="4814560"/>
            <a:chExt cx="2338388" cy="782637"/>
          </a:xfrm>
        </p:grpSpPr>
        <p:cxnSp>
          <p:nvCxnSpPr>
            <p:cNvPr id="5446" name="Google Shape;5446;p93"/>
            <p:cNvCxnSpPr/>
            <p:nvPr/>
          </p:nvCxnSpPr>
          <p:spPr>
            <a:xfrm flipH="1">
              <a:off x="7627353" y="4814560"/>
              <a:ext cx="2338388" cy="782637"/>
            </a:xfrm>
            <a:prstGeom prst="straightConnector1">
              <a:avLst/>
            </a:prstGeom>
            <a:noFill/>
            <a:ln w="28575" cap="flat" cmpd="sng">
              <a:solidFill>
                <a:srgbClr val="3333CC"/>
              </a:solidFill>
              <a:prstDash val="solid"/>
              <a:round/>
              <a:headEnd type="none" w="med" len="med"/>
              <a:tailEnd type="triangle" w="med" len="med"/>
            </a:ln>
          </p:spPr>
        </p:cxnSp>
        <p:sp>
          <p:nvSpPr>
            <p:cNvPr id="5447" name="Google Shape;5447;p93"/>
            <p:cNvSpPr txBox="1"/>
            <p:nvPr/>
          </p:nvSpPr>
          <p:spPr>
            <a:xfrm>
              <a:off x="8381416" y="5027285"/>
              <a:ext cx="94932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ACK=120</a:t>
              </a:r>
              <a:endParaRPr sz="1000" b="0" i="0" u="none" strike="noStrike" cap="none">
                <a:solidFill>
                  <a:srgbClr val="000000"/>
                </a:solidFill>
                <a:latin typeface="Times New Roman"/>
                <a:ea typeface="Times New Roman"/>
                <a:cs typeface="Times New Roman"/>
                <a:sym typeface="Times New Roman"/>
              </a:endParaRPr>
            </a:p>
          </p:txBody>
        </p:sp>
      </p:grpSp>
      <p:grpSp>
        <p:nvGrpSpPr>
          <p:cNvPr id="5448" name="Google Shape;5448;p93"/>
          <p:cNvGrpSpPr/>
          <p:nvPr/>
        </p:nvGrpSpPr>
        <p:grpSpPr>
          <a:xfrm>
            <a:off x="7235241" y="2347585"/>
            <a:ext cx="396875" cy="1739900"/>
            <a:chOff x="7235241" y="2347585"/>
            <a:chExt cx="396875" cy="1739900"/>
          </a:xfrm>
        </p:grpSpPr>
        <p:sp>
          <p:nvSpPr>
            <p:cNvPr id="5449" name="Google Shape;5449;p93"/>
            <p:cNvSpPr txBox="1"/>
            <p:nvPr/>
          </p:nvSpPr>
          <p:spPr>
            <a:xfrm rot="-5400000">
              <a:off x="7089191" y="3036560"/>
              <a:ext cx="68897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timeout</a:t>
              </a:r>
              <a:endParaRPr/>
            </a:p>
          </p:txBody>
        </p:sp>
        <p:grpSp>
          <p:nvGrpSpPr>
            <p:cNvPr id="5450" name="Google Shape;5450;p93"/>
            <p:cNvGrpSpPr/>
            <p:nvPr/>
          </p:nvGrpSpPr>
          <p:grpSpPr>
            <a:xfrm>
              <a:off x="7376528" y="2347585"/>
              <a:ext cx="104775" cy="508000"/>
              <a:chOff x="3099" y="1749"/>
              <a:chExt cx="66" cy="320"/>
            </a:xfrm>
          </p:grpSpPr>
          <p:cxnSp>
            <p:nvCxnSpPr>
              <p:cNvPr id="5451" name="Google Shape;5451;p93"/>
              <p:cNvCxnSpPr/>
              <p:nvPr/>
            </p:nvCxnSpPr>
            <p:spPr>
              <a:xfrm rot="10800000">
                <a:off x="3129" y="1749"/>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452" name="Google Shape;5452;p93"/>
              <p:cNvCxnSpPr/>
              <p:nvPr/>
            </p:nvCxnSpPr>
            <p:spPr>
              <a:xfrm>
                <a:off x="3099" y="1752"/>
                <a:ext cx="66" cy="0"/>
              </a:xfrm>
              <a:prstGeom prst="straightConnector1">
                <a:avLst/>
              </a:prstGeom>
              <a:noFill/>
              <a:ln w="9525" cap="flat" cmpd="sng">
                <a:solidFill>
                  <a:srgbClr val="000000"/>
                </a:solidFill>
                <a:prstDash val="solid"/>
                <a:round/>
                <a:headEnd type="none" w="med" len="med"/>
                <a:tailEnd type="none" w="med" len="med"/>
              </a:ln>
            </p:spPr>
          </p:cxnSp>
        </p:grpSp>
        <p:grpSp>
          <p:nvGrpSpPr>
            <p:cNvPr id="5453" name="Google Shape;5453;p93"/>
            <p:cNvGrpSpPr/>
            <p:nvPr/>
          </p:nvGrpSpPr>
          <p:grpSpPr>
            <a:xfrm rot="10800000">
              <a:off x="7359066" y="3579485"/>
              <a:ext cx="104775" cy="508000"/>
              <a:chOff x="3107" y="1756"/>
              <a:chExt cx="66" cy="320"/>
            </a:xfrm>
          </p:grpSpPr>
          <p:cxnSp>
            <p:nvCxnSpPr>
              <p:cNvPr id="5454" name="Google Shape;5454;p93"/>
              <p:cNvCxnSpPr/>
              <p:nvPr/>
            </p:nvCxnSpPr>
            <p:spPr>
              <a:xfrm rot="10800000">
                <a:off x="3137" y="1756"/>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455" name="Google Shape;5455;p93"/>
              <p:cNvCxnSpPr/>
              <p:nvPr/>
            </p:nvCxnSpPr>
            <p:spPr>
              <a:xfrm>
                <a:off x="3107" y="1759"/>
                <a:ext cx="66" cy="0"/>
              </a:xfrm>
              <a:prstGeom prst="straightConnector1">
                <a:avLst/>
              </a:prstGeom>
              <a:noFill/>
              <a:ln w="9525" cap="flat" cmpd="sng">
                <a:solidFill>
                  <a:srgbClr val="000000"/>
                </a:solidFill>
                <a:prstDash val="solid"/>
                <a:round/>
                <a:headEnd type="none" w="med" len="med"/>
                <a:tailEnd type="none" w="med" len="med"/>
              </a:ln>
            </p:spPr>
          </p:cxnSp>
        </p:grpSp>
      </p:grpSp>
      <p:grpSp>
        <p:nvGrpSpPr>
          <p:cNvPr id="5456" name="Google Shape;5456;p93"/>
          <p:cNvGrpSpPr/>
          <p:nvPr/>
        </p:nvGrpSpPr>
        <p:grpSpPr>
          <a:xfrm>
            <a:off x="7603541" y="3004810"/>
            <a:ext cx="2339975" cy="1944687"/>
            <a:chOff x="7603541" y="3004810"/>
            <a:chExt cx="2339975" cy="1944687"/>
          </a:xfrm>
        </p:grpSpPr>
        <p:cxnSp>
          <p:nvCxnSpPr>
            <p:cNvPr id="5457" name="Google Shape;5457;p93"/>
            <p:cNvCxnSpPr/>
            <p:nvPr/>
          </p:nvCxnSpPr>
          <p:spPr>
            <a:xfrm flipH="1">
              <a:off x="7603541" y="3004810"/>
              <a:ext cx="2335212" cy="1589087"/>
            </a:xfrm>
            <a:prstGeom prst="straightConnector1">
              <a:avLst/>
            </a:prstGeom>
            <a:noFill/>
            <a:ln w="28575" cap="flat" cmpd="sng">
              <a:solidFill>
                <a:srgbClr val="3333CC"/>
              </a:solidFill>
              <a:prstDash val="solid"/>
              <a:round/>
              <a:headEnd type="none" w="med" len="med"/>
              <a:tailEnd type="triangle" w="med" len="med"/>
            </a:ln>
          </p:spPr>
        </p:cxnSp>
        <p:grpSp>
          <p:nvGrpSpPr>
            <p:cNvPr id="5458" name="Google Shape;5458;p93"/>
            <p:cNvGrpSpPr/>
            <p:nvPr/>
          </p:nvGrpSpPr>
          <p:grpSpPr>
            <a:xfrm>
              <a:off x="8505241" y="3496935"/>
              <a:ext cx="949325" cy="304800"/>
              <a:chOff x="4215" y="2253"/>
              <a:chExt cx="598" cy="192"/>
            </a:xfrm>
          </p:grpSpPr>
          <p:sp>
            <p:nvSpPr>
              <p:cNvPr id="5459" name="Google Shape;5459;p93"/>
              <p:cNvSpPr/>
              <p:nvPr/>
            </p:nvSpPr>
            <p:spPr>
              <a:xfrm>
                <a:off x="4265" y="2274"/>
                <a:ext cx="471" cy="1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460" name="Google Shape;5460;p93"/>
              <p:cNvSpPr txBox="1"/>
              <p:nvPr/>
            </p:nvSpPr>
            <p:spPr>
              <a:xfrm>
                <a:off x="4215" y="2253"/>
                <a:ext cx="598"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ACK=100</a:t>
                </a:r>
                <a:endParaRPr sz="1000" b="0" i="0" u="none" strike="noStrike" cap="none">
                  <a:solidFill>
                    <a:srgbClr val="000000"/>
                  </a:solidFill>
                  <a:latin typeface="Times New Roman"/>
                  <a:ea typeface="Times New Roman"/>
                  <a:cs typeface="Times New Roman"/>
                  <a:sym typeface="Times New Roman"/>
                </a:endParaRPr>
              </a:p>
            </p:txBody>
          </p:sp>
        </p:grpSp>
        <p:cxnSp>
          <p:nvCxnSpPr>
            <p:cNvPr id="5461" name="Google Shape;5461;p93"/>
            <p:cNvCxnSpPr/>
            <p:nvPr/>
          </p:nvCxnSpPr>
          <p:spPr>
            <a:xfrm flipH="1">
              <a:off x="7608303" y="3360410"/>
              <a:ext cx="2335213" cy="1589087"/>
            </a:xfrm>
            <a:prstGeom prst="straightConnector1">
              <a:avLst/>
            </a:prstGeom>
            <a:noFill/>
            <a:ln w="28575" cap="flat" cmpd="sng">
              <a:solidFill>
                <a:srgbClr val="3333CC"/>
              </a:solidFill>
              <a:prstDash val="solid"/>
              <a:round/>
              <a:headEnd type="none" w="med" len="med"/>
              <a:tailEnd type="triangle" w="med" len="med"/>
            </a:ln>
          </p:spPr>
        </p:cxnSp>
        <p:grpSp>
          <p:nvGrpSpPr>
            <p:cNvPr id="5462" name="Google Shape;5462;p93"/>
            <p:cNvGrpSpPr/>
            <p:nvPr/>
          </p:nvGrpSpPr>
          <p:grpSpPr>
            <a:xfrm>
              <a:off x="8744953" y="3773160"/>
              <a:ext cx="949325" cy="304800"/>
              <a:chOff x="4215" y="2253"/>
              <a:chExt cx="598" cy="192"/>
            </a:xfrm>
          </p:grpSpPr>
          <p:sp>
            <p:nvSpPr>
              <p:cNvPr id="5463" name="Google Shape;5463;p93"/>
              <p:cNvSpPr/>
              <p:nvPr/>
            </p:nvSpPr>
            <p:spPr>
              <a:xfrm>
                <a:off x="4265" y="2274"/>
                <a:ext cx="471" cy="1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464" name="Google Shape;5464;p93"/>
              <p:cNvSpPr txBox="1"/>
              <p:nvPr/>
            </p:nvSpPr>
            <p:spPr>
              <a:xfrm>
                <a:off x="4215" y="2253"/>
                <a:ext cx="598"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ACK=120</a:t>
                </a:r>
                <a:endParaRPr sz="1000" b="0" i="0" u="none" strike="noStrike" cap="none">
                  <a:solidFill>
                    <a:srgbClr val="000000"/>
                  </a:solidFill>
                  <a:latin typeface="Times New Roman"/>
                  <a:ea typeface="Times New Roman"/>
                  <a:cs typeface="Times New Roman"/>
                  <a:sym typeface="Times New Roman"/>
                </a:endParaRPr>
              </a:p>
            </p:txBody>
          </p:sp>
        </p:grpSp>
      </p:grpSp>
      <p:grpSp>
        <p:nvGrpSpPr>
          <p:cNvPr id="5465" name="Google Shape;5465;p93"/>
          <p:cNvGrpSpPr/>
          <p:nvPr/>
        </p:nvGrpSpPr>
        <p:grpSpPr>
          <a:xfrm>
            <a:off x="6241466" y="4416097"/>
            <a:ext cx="1382712" cy="646113"/>
            <a:chOff x="6241466" y="4416097"/>
            <a:chExt cx="1382712" cy="646113"/>
          </a:xfrm>
        </p:grpSpPr>
        <p:sp>
          <p:nvSpPr>
            <p:cNvPr id="5466" name="Google Shape;5466;p93"/>
            <p:cNvSpPr txBox="1"/>
            <p:nvPr/>
          </p:nvSpPr>
          <p:spPr>
            <a:xfrm>
              <a:off x="6241466" y="4416097"/>
              <a:ext cx="1363662"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SendBase=100</a:t>
              </a:r>
              <a:endParaRPr/>
            </a:p>
          </p:txBody>
        </p:sp>
        <p:sp>
          <p:nvSpPr>
            <p:cNvPr id="5467" name="Google Shape;5467;p93"/>
            <p:cNvSpPr txBox="1"/>
            <p:nvPr/>
          </p:nvSpPr>
          <p:spPr>
            <a:xfrm>
              <a:off x="6260516" y="4757410"/>
              <a:ext cx="1363662"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SendBase=120</a:t>
              </a:r>
              <a:endParaRPr/>
            </a:p>
          </p:txBody>
        </p:sp>
      </p:grpSp>
      <p:sp>
        <p:nvSpPr>
          <p:cNvPr id="5468" name="Google Shape;5468;p93"/>
          <p:cNvSpPr txBox="1"/>
          <p:nvPr/>
        </p:nvSpPr>
        <p:spPr>
          <a:xfrm>
            <a:off x="6279566" y="5432097"/>
            <a:ext cx="1363662"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SendBase=120</a:t>
            </a:r>
            <a:endParaRPr/>
          </a:p>
        </p:txBody>
      </p:sp>
      <p:grpSp>
        <p:nvGrpSpPr>
          <p:cNvPr id="5469" name="Google Shape;5469;p93"/>
          <p:cNvGrpSpPr/>
          <p:nvPr/>
        </p:nvGrpSpPr>
        <p:grpSpPr>
          <a:xfrm>
            <a:off x="6306553" y="2187247"/>
            <a:ext cx="3668713" cy="1112838"/>
            <a:chOff x="6306553" y="2187247"/>
            <a:chExt cx="3668713" cy="1112838"/>
          </a:xfrm>
        </p:grpSpPr>
        <p:cxnSp>
          <p:nvCxnSpPr>
            <p:cNvPr id="5470" name="Google Shape;5470;p93"/>
            <p:cNvCxnSpPr/>
            <p:nvPr/>
          </p:nvCxnSpPr>
          <p:spPr>
            <a:xfrm>
              <a:off x="7628941" y="2342822"/>
              <a:ext cx="2346325" cy="571500"/>
            </a:xfrm>
            <a:prstGeom prst="straightConnector1">
              <a:avLst/>
            </a:prstGeom>
            <a:noFill/>
            <a:ln w="28575" cap="flat" cmpd="sng">
              <a:solidFill>
                <a:srgbClr val="3333CC"/>
              </a:solidFill>
              <a:prstDash val="solid"/>
              <a:round/>
              <a:headEnd type="none" w="med" len="med"/>
              <a:tailEnd type="triangle" w="med" len="med"/>
            </a:ln>
          </p:spPr>
        </p:cxnSp>
        <p:sp>
          <p:nvSpPr>
            <p:cNvPr id="5471" name="Google Shape;5471;p93"/>
            <p:cNvSpPr/>
            <p:nvPr/>
          </p:nvSpPr>
          <p:spPr>
            <a:xfrm>
              <a:off x="8332203" y="2423785"/>
              <a:ext cx="869950" cy="401637"/>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472" name="Google Shape;5472;p93"/>
            <p:cNvSpPr txBox="1"/>
            <p:nvPr/>
          </p:nvSpPr>
          <p:spPr>
            <a:xfrm>
              <a:off x="7773403" y="2476172"/>
              <a:ext cx="20859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Seq=92, 8 bytes of data</a:t>
              </a:r>
              <a:endParaRPr/>
            </a:p>
          </p:txBody>
        </p:sp>
        <p:grpSp>
          <p:nvGrpSpPr>
            <p:cNvPr id="5473" name="Google Shape;5473;p93"/>
            <p:cNvGrpSpPr/>
            <p:nvPr/>
          </p:nvGrpSpPr>
          <p:grpSpPr>
            <a:xfrm>
              <a:off x="7614653" y="2728585"/>
              <a:ext cx="2346325" cy="571500"/>
              <a:chOff x="3759" y="1622"/>
              <a:chExt cx="1478" cy="360"/>
            </a:xfrm>
          </p:grpSpPr>
          <p:cxnSp>
            <p:nvCxnSpPr>
              <p:cNvPr id="5474" name="Google Shape;5474;p93"/>
              <p:cNvCxnSpPr/>
              <p:nvPr/>
            </p:nvCxnSpPr>
            <p:spPr>
              <a:xfrm>
                <a:off x="3759" y="1622"/>
                <a:ext cx="1478" cy="360"/>
              </a:xfrm>
              <a:prstGeom prst="straightConnector1">
                <a:avLst/>
              </a:prstGeom>
              <a:noFill/>
              <a:ln w="28575" cap="flat" cmpd="sng">
                <a:solidFill>
                  <a:srgbClr val="3333CC"/>
                </a:solidFill>
                <a:prstDash val="solid"/>
                <a:round/>
                <a:headEnd type="none" w="med" len="med"/>
                <a:tailEnd type="triangle" w="med" len="med"/>
              </a:ln>
            </p:spPr>
          </p:cxnSp>
          <p:sp>
            <p:nvSpPr>
              <p:cNvPr id="5475" name="Google Shape;5475;p93"/>
              <p:cNvSpPr/>
              <p:nvPr/>
            </p:nvSpPr>
            <p:spPr>
              <a:xfrm>
                <a:off x="4202" y="1673"/>
                <a:ext cx="548" cy="25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476" name="Google Shape;5476;p93"/>
              <p:cNvSpPr txBox="1"/>
              <p:nvPr/>
            </p:nvSpPr>
            <p:spPr>
              <a:xfrm>
                <a:off x="3790" y="1706"/>
                <a:ext cx="1437"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Seq=100, 20 bytes of data</a:t>
                </a:r>
                <a:endParaRPr/>
              </a:p>
            </p:txBody>
          </p:sp>
        </p:grpSp>
        <p:sp>
          <p:nvSpPr>
            <p:cNvPr id="5477" name="Google Shape;5477;p93"/>
            <p:cNvSpPr txBox="1"/>
            <p:nvPr/>
          </p:nvSpPr>
          <p:spPr>
            <a:xfrm>
              <a:off x="6306553" y="2187247"/>
              <a:ext cx="1266825" cy="30480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SendBase=92</a:t>
              </a:r>
              <a:endParaRPr/>
            </a:p>
          </p:txBody>
        </p:sp>
      </p:grpSp>
      <p:grpSp>
        <p:nvGrpSpPr>
          <p:cNvPr id="5478" name="Google Shape;5478;p93"/>
          <p:cNvGrpSpPr/>
          <p:nvPr/>
        </p:nvGrpSpPr>
        <p:grpSpPr>
          <a:xfrm>
            <a:off x="7186028" y="1463347"/>
            <a:ext cx="630238" cy="533400"/>
            <a:chOff x="-44" y="1473"/>
            <a:chExt cx="981" cy="1105"/>
          </a:xfrm>
        </p:grpSpPr>
        <p:pic>
          <p:nvPicPr>
            <p:cNvPr id="5479" name="Google Shape;5479;p9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480" name="Google Shape;5480;p9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5481" name="Google Shape;5481;p93"/>
          <p:cNvGrpSpPr/>
          <p:nvPr/>
        </p:nvGrpSpPr>
        <p:grpSpPr>
          <a:xfrm flipH="1">
            <a:off x="9753016" y="1469697"/>
            <a:ext cx="631825" cy="622300"/>
            <a:chOff x="-44" y="1473"/>
            <a:chExt cx="981" cy="1105"/>
          </a:xfrm>
        </p:grpSpPr>
        <p:pic>
          <p:nvPicPr>
            <p:cNvPr id="5482" name="Google Shape;5482;p9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483" name="Google Shape;5483;p9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5484" name="Google Shape;5484;p93"/>
          <p:cNvGrpSpPr/>
          <p:nvPr/>
        </p:nvGrpSpPr>
        <p:grpSpPr>
          <a:xfrm>
            <a:off x="1601856" y="1474460"/>
            <a:ext cx="630238" cy="533400"/>
            <a:chOff x="-44" y="1473"/>
            <a:chExt cx="981" cy="1105"/>
          </a:xfrm>
        </p:grpSpPr>
        <p:pic>
          <p:nvPicPr>
            <p:cNvPr id="5485" name="Google Shape;5485;p9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486" name="Google Shape;5486;p9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5487" name="Google Shape;5487;p93"/>
          <p:cNvGrpSpPr/>
          <p:nvPr/>
        </p:nvGrpSpPr>
        <p:grpSpPr>
          <a:xfrm flipH="1">
            <a:off x="4179956" y="1458585"/>
            <a:ext cx="709613" cy="600075"/>
            <a:chOff x="-44" y="1473"/>
            <a:chExt cx="981" cy="1105"/>
          </a:xfrm>
        </p:grpSpPr>
        <p:pic>
          <p:nvPicPr>
            <p:cNvPr id="5488" name="Google Shape;5488;p9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489" name="Google Shape;5489;p9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490" name="Google Shape;5490;p93"/>
          <p:cNvSpPr txBox="1"/>
          <p:nvPr/>
        </p:nvSpPr>
        <p:spPr>
          <a:xfrm>
            <a:off x="9973410" y="4508500"/>
            <a:ext cx="1591398" cy="5355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send cumulative </a:t>
            </a:r>
            <a:endParaRPr/>
          </a:p>
          <a:p>
            <a:pPr marL="0" marR="0" lvl="0" indent="0" algn="l" rtl="0">
              <a:lnSpc>
                <a:spcPct val="90000"/>
              </a:lnSpc>
              <a:spcBef>
                <a:spcPts val="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ACK for 120</a:t>
            </a:r>
            <a:endParaRPr/>
          </a:p>
        </p:txBody>
      </p:sp>
      <p:sp>
        <p:nvSpPr>
          <p:cNvPr id="5491" name="Google Shape;5491;p9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88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8"/>
                                        </p:tgtEl>
                                        <p:attrNameLst>
                                          <p:attrName>style.visibility</p:attrName>
                                        </p:attrNameLst>
                                      </p:cBhvr>
                                      <p:to>
                                        <p:strVal val="visible"/>
                                      </p:to>
                                    </p:set>
                                    <p:animEffect transition="in" filter="fade">
                                      <p:cBhvr>
                                        <p:cTn id="7" dur="500"/>
                                        <p:tgtEl>
                                          <p:spTgt spid="540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18"/>
                                        </p:tgtEl>
                                        <p:attrNameLst>
                                          <p:attrName>style.visibility</p:attrName>
                                        </p:attrNameLst>
                                      </p:cBhvr>
                                      <p:to>
                                        <p:strVal val="visible"/>
                                      </p:to>
                                    </p:set>
                                    <p:animEffect transition="in" filter="fade">
                                      <p:cBhvr>
                                        <p:cTn id="11" dur="500"/>
                                        <p:tgtEl>
                                          <p:spTgt spid="54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427"/>
                                        </p:tgtEl>
                                        <p:attrNameLst>
                                          <p:attrName>style.visibility</p:attrName>
                                        </p:attrNameLst>
                                      </p:cBhvr>
                                      <p:to>
                                        <p:strVal val="visible"/>
                                      </p:to>
                                    </p:set>
                                    <p:animEffect transition="in" filter="fade">
                                      <p:cBhvr>
                                        <p:cTn id="16" dur="500"/>
                                        <p:tgtEl>
                                          <p:spTgt spid="542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414"/>
                                        </p:tgtEl>
                                        <p:attrNameLst>
                                          <p:attrName>style.visibility</p:attrName>
                                        </p:attrNameLst>
                                      </p:cBhvr>
                                      <p:to>
                                        <p:strVal val="visible"/>
                                      </p:to>
                                    </p:set>
                                    <p:animEffect transition="in" filter="fade">
                                      <p:cBhvr>
                                        <p:cTn id="20" dur="500"/>
                                        <p:tgtEl>
                                          <p:spTgt spid="541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423"/>
                                        </p:tgtEl>
                                        <p:attrNameLst>
                                          <p:attrName>style.visibility</p:attrName>
                                        </p:attrNameLst>
                                      </p:cBhvr>
                                      <p:to>
                                        <p:strVal val="visible"/>
                                      </p:to>
                                    </p:set>
                                    <p:animEffect transition="in" filter="fade">
                                      <p:cBhvr>
                                        <p:cTn id="24" dur="500"/>
                                        <p:tgtEl>
                                          <p:spTgt spid="54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469"/>
                                        </p:tgtEl>
                                        <p:attrNameLst>
                                          <p:attrName>style.visibility</p:attrName>
                                        </p:attrNameLst>
                                      </p:cBhvr>
                                      <p:to>
                                        <p:strVal val="visible"/>
                                      </p:to>
                                    </p:set>
                                    <p:animEffect transition="in" filter="fade">
                                      <p:cBhvr>
                                        <p:cTn id="29" dur="500"/>
                                        <p:tgtEl>
                                          <p:spTgt spid="5469"/>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5456"/>
                                        </p:tgtEl>
                                        <p:attrNameLst>
                                          <p:attrName>style.visibility</p:attrName>
                                        </p:attrNameLst>
                                      </p:cBhvr>
                                      <p:to>
                                        <p:strVal val="visible"/>
                                      </p:to>
                                    </p:set>
                                    <p:animEffect transition="in" filter="fade">
                                      <p:cBhvr>
                                        <p:cTn id="33" dur="500"/>
                                        <p:tgtEl>
                                          <p:spTgt spid="5456"/>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5465"/>
                                        </p:tgtEl>
                                        <p:attrNameLst>
                                          <p:attrName>style.visibility</p:attrName>
                                        </p:attrNameLst>
                                      </p:cBhvr>
                                      <p:to>
                                        <p:strVal val="visible"/>
                                      </p:to>
                                    </p:set>
                                    <p:animEffect transition="in" filter="fade">
                                      <p:cBhvr>
                                        <p:cTn id="37" dur="500"/>
                                        <p:tgtEl>
                                          <p:spTgt spid="54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48"/>
                                        </p:tgtEl>
                                        <p:attrNameLst>
                                          <p:attrName>style.visibility</p:attrName>
                                        </p:attrNameLst>
                                      </p:cBhvr>
                                      <p:to>
                                        <p:strVal val="visible"/>
                                      </p:to>
                                    </p:set>
                                    <p:animEffect transition="in" filter="fade">
                                      <p:cBhvr>
                                        <p:cTn id="42" dur="500"/>
                                        <p:tgtEl>
                                          <p:spTgt spid="5448"/>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441"/>
                                        </p:tgtEl>
                                        <p:attrNameLst>
                                          <p:attrName>style.visibility</p:attrName>
                                        </p:attrNameLst>
                                      </p:cBhvr>
                                      <p:to>
                                        <p:strVal val="visible"/>
                                      </p:to>
                                    </p:set>
                                    <p:animEffect transition="in" filter="fade">
                                      <p:cBhvr>
                                        <p:cTn id="46" dur="500"/>
                                        <p:tgtEl>
                                          <p:spTgt spid="5441"/>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5490"/>
                                        </p:tgtEl>
                                        <p:attrNameLst>
                                          <p:attrName>style.visibility</p:attrName>
                                        </p:attrNameLst>
                                      </p:cBhvr>
                                      <p:to>
                                        <p:strVal val="visible"/>
                                      </p:to>
                                    </p:set>
                                    <p:animEffect transition="in" filter="fade">
                                      <p:cBhvr>
                                        <p:cTn id="50" dur="500"/>
                                        <p:tgtEl>
                                          <p:spTgt spid="5490"/>
                                        </p:tgtEl>
                                      </p:cBhvr>
                                    </p:animEffect>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5445"/>
                                        </p:tgtEl>
                                        <p:attrNameLst>
                                          <p:attrName>style.visibility</p:attrName>
                                        </p:attrNameLst>
                                      </p:cBhvr>
                                      <p:to>
                                        <p:strVal val="visible"/>
                                      </p:to>
                                    </p:set>
                                    <p:animEffect transition="in" filter="fade">
                                      <p:cBhvr>
                                        <p:cTn id="54" dur="500"/>
                                        <p:tgtEl>
                                          <p:spTgt spid="5445"/>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5468"/>
                                        </p:tgtEl>
                                        <p:attrNameLst>
                                          <p:attrName>style.visibility</p:attrName>
                                        </p:attrNameLst>
                                      </p:cBhvr>
                                      <p:to>
                                        <p:strVal val="visible"/>
                                      </p:to>
                                    </p:set>
                                    <p:animEffect transition="in" filter="fade">
                                      <p:cBhvr>
                                        <p:cTn id="58" dur="500"/>
                                        <p:tgtEl>
                                          <p:spTgt spid="5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496"/>
        <p:cNvGrpSpPr/>
        <p:nvPr/>
      </p:nvGrpSpPr>
      <p:grpSpPr>
        <a:xfrm>
          <a:off x="0" y="0"/>
          <a:ext cx="0" cy="0"/>
          <a:chOff x="0" y="0"/>
          <a:chExt cx="0" cy="0"/>
        </a:xfrm>
      </p:grpSpPr>
      <p:sp>
        <p:nvSpPr>
          <p:cNvPr id="5497" name="Google Shape;5497;p94"/>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retransmission scenarios</a:t>
            </a:r>
            <a:endParaRPr sz="4400" b="0"/>
          </a:p>
        </p:txBody>
      </p:sp>
      <p:sp>
        <p:nvSpPr>
          <p:cNvPr id="5498" name="Google Shape;5498;p94"/>
          <p:cNvSpPr txBox="1"/>
          <p:nvPr/>
        </p:nvSpPr>
        <p:spPr>
          <a:xfrm>
            <a:off x="1902139" y="5486400"/>
            <a:ext cx="2542862"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cumulative ACK covers for earlier lost ACK</a:t>
            </a:r>
            <a:endParaRPr sz="1000" b="0" i="0" u="none" strike="noStrike" cap="none">
              <a:solidFill>
                <a:srgbClr val="000000"/>
              </a:solidFill>
              <a:latin typeface="Tahoma"/>
              <a:ea typeface="Tahoma"/>
              <a:cs typeface="Tahoma"/>
              <a:sym typeface="Tahoma"/>
            </a:endParaRPr>
          </a:p>
        </p:txBody>
      </p:sp>
      <p:cxnSp>
        <p:nvCxnSpPr>
          <p:cNvPr id="5499" name="Google Shape;5499;p94"/>
          <p:cNvCxnSpPr/>
          <p:nvPr/>
        </p:nvCxnSpPr>
        <p:spPr>
          <a:xfrm>
            <a:off x="2039800" y="2349049"/>
            <a:ext cx="2346325" cy="571500"/>
          </a:xfrm>
          <a:prstGeom prst="straightConnector1">
            <a:avLst/>
          </a:prstGeom>
          <a:noFill/>
          <a:ln w="28575" cap="flat" cmpd="sng">
            <a:solidFill>
              <a:srgbClr val="3333CC"/>
            </a:solidFill>
            <a:prstDash val="solid"/>
            <a:round/>
            <a:headEnd type="none" w="med" len="med"/>
            <a:tailEnd type="triangle" w="med" len="med"/>
          </a:ln>
        </p:spPr>
      </p:cxnSp>
      <p:sp>
        <p:nvSpPr>
          <p:cNvPr id="5500" name="Google Shape;5500;p94"/>
          <p:cNvSpPr txBox="1"/>
          <p:nvPr/>
        </p:nvSpPr>
        <p:spPr>
          <a:xfrm>
            <a:off x="3965437" y="1177474"/>
            <a:ext cx="773113"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Host B</a:t>
            </a:r>
            <a:endParaRPr/>
          </a:p>
        </p:txBody>
      </p:sp>
      <p:sp>
        <p:nvSpPr>
          <p:cNvPr id="5501" name="Google Shape;5501;p94"/>
          <p:cNvSpPr txBox="1"/>
          <p:nvPr/>
        </p:nvSpPr>
        <p:spPr>
          <a:xfrm>
            <a:off x="1644512" y="1207637"/>
            <a:ext cx="776288"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Host A</a:t>
            </a:r>
            <a:endParaRPr/>
          </a:p>
        </p:txBody>
      </p:sp>
      <p:sp>
        <p:nvSpPr>
          <p:cNvPr id="5502" name="Google Shape;5502;p94"/>
          <p:cNvSpPr/>
          <p:nvPr/>
        </p:nvSpPr>
        <p:spPr>
          <a:xfrm>
            <a:off x="2743062" y="2430012"/>
            <a:ext cx="869950" cy="401637"/>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503" name="Google Shape;5503;p94"/>
          <p:cNvSpPr txBox="1"/>
          <p:nvPr/>
        </p:nvSpPr>
        <p:spPr>
          <a:xfrm>
            <a:off x="2184262" y="2482399"/>
            <a:ext cx="20859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Seq=92, 8 bytes of data</a:t>
            </a:r>
            <a:endParaRPr/>
          </a:p>
        </p:txBody>
      </p:sp>
      <p:cxnSp>
        <p:nvCxnSpPr>
          <p:cNvPr id="5504" name="Google Shape;5504;p94"/>
          <p:cNvCxnSpPr/>
          <p:nvPr/>
        </p:nvCxnSpPr>
        <p:spPr>
          <a:xfrm>
            <a:off x="2019162" y="2107749"/>
            <a:ext cx="0" cy="3525838"/>
          </a:xfrm>
          <a:prstGeom prst="straightConnector1">
            <a:avLst/>
          </a:prstGeom>
          <a:noFill/>
          <a:ln w="9525" cap="flat" cmpd="sng">
            <a:solidFill>
              <a:srgbClr val="808080"/>
            </a:solidFill>
            <a:prstDash val="solid"/>
            <a:round/>
            <a:headEnd type="none" w="med" len="med"/>
            <a:tailEnd type="none" w="med" len="med"/>
          </a:ln>
        </p:spPr>
      </p:cxnSp>
      <p:cxnSp>
        <p:nvCxnSpPr>
          <p:cNvPr id="5505" name="Google Shape;5505;p94"/>
          <p:cNvCxnSpPr/>
          <p:nvPr/>
        </p:nvCxnSpPr>
        <p:spPr>
          <a:xfrm>
            <a:off x="4424225" y="2102987"/>
            <a:ext cx="0" cy="3538537"/>
          </a:xfrm>
          <a:prstGeom prst="straightConnector1">
            <a:avLst/>
          </a:prstGeom>
          <a:noFill/>
          <a:ln w="9525" cap="flat" cmpd="sng">
            <a:solidFill>
              <a:srgbClr val="808080"/>
            </a:solidFill>
            <a:prstDash val="solid"/>
            <a:round/>
            <a:headEnd type="none" w="med" len="med"/>
            <a:tailEnd type="none" w="med" len="med"/>
          </a:ln>
        </p:spPr>
      </p:cxnSp>
      <p:grpSp>
        <p:nvGrpSpPr>
          <p:cNvPr id="5506" name="Google Shape;5506;p94"/>
          <p:cNvGrpSpPr/>
          <p:nvPr/>
        </p:nvGrpSpPr>
        <p:grpSpPr>
          <a:xfrm>
            <a:off x="2009637" y="4431849"/>
            <a:ext cx="2652713" cy="879475"/>
            <a:chOff x="2035037" y="4444549"/>
            <a:chExt cx="2652713" cy="879475"/>
          </a:xfrm>
        </p:grpSpPr>
        <p:cxnSp>
          <p:nvCxnSpPr>
            <p:cNvPr id="5507" name="Google Shape;5507;p94"/>
            <p:cNvCxnSpPr/>
            <p:nvPr/>
          </p:nvCxnSpPr>
          <p:spPr>
            <a:xfrm>
              <a:off x="2063612" y="4444549"/>
              <a:ext cx="2441575" cy="665163"/>
            </a:xfrm>
            <a:prstGeom prst="straightConnector1">
              <a:avLst/>
            </a:prstGeom>
            <a:noFill/>
            <a:ln w="28575" cap="flat" cmpd="sng">
              <a:solidFill>
                <a:srgbClr val="3333CC"/>
              </a:solidFill>
              <a:prstDash val="solid"/>
              <a:round/>
              <a:headEnd type="none" w="med" len="med"/>
              <a:tailEnd type="triangle" w="med" len="med"/>
            </a:ln>
          </p:spPr>
        </p:cxnSp>
        <p:sp>
          <p:nvSpPr>
            <p:cNvPr id="5508" name="Google Shape;5508;p94"/>
            <p:cNvSpPr/>
            <p:nvPr/>
          </p:nvSpPr>
          <p:spPr>
            <a:xfrm>
              <a:off x="2760525" y="4517574"/>
              <a:ext cx="933450" cy="50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509" name="Google Shape;5509;p94"/>
            <p:cNvSpPr txBox="1"/>
            <p:nvPr/>
          </p:nvSpPr>
          <p:spPr>
            <a:xfrm>
              <a:off x="2035037" y="4604887"/>
              <a:ext cx="2652713"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Seq=120,  15 bytes of data</a:t>
              </a:r>
              <a:endParaRPr/>
            </a:p>
          </p:txBody>
        </p:sp>
        <p:sp>
          <p:nvSpPr>
            <p:cNvPr id="5510" name="Google Shape;5510;p94"/>
            <p:cNvSpPr/>
            <p:nvPr/>
          </p:nvSpPr>
          <p:spPr>
            <a:xfrm>
              <a:off x="2871650" y="5077962"/>
              <a:ext cx="747712" cy="2460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5511" name="Google Shape;5511;p94"/>
          <p:cNvGrpSpPr/>
          <p:nvPr/>
        </p:nvGrpSpPr>
        <p:grpSpPr>
          <a:xfrm>
            <a:off x="2025512" y="2734812"/>
            <a:ext cx="2346325" cy="571500"/>
            <a:chOff x="3759" y="1622"/>
            <a:chExt cx="1478" cy="360"/>
          </a:xfrm>
        </p:grpSpPr>
        <p:cxnSp>
          <p:nvCxnSpPr>
            <p:cNvPr id="5512" name="Google Shape;5512;p94"/>
            <p:cNvCxnSpPr/>
            <p:nvPr/>
          </p:nvCxnSpPr>
          <p:spPr>
            <a:xfrm>
              <a:off x="3759" y="1622"/>
              <a:ext cx="1478" cy="360"/>
            </a:xfrm>
            <a:prstGeom prst="straightConnector1">
              <a:avLst/>
            </a:prstGeom>
            <a:noFill/>
            <a:ln w="28575" cap="flat" cmpd="sng">
              <a:solidFill>
                <a:srgbClr val="3333CC"/>
              </a:solidFill>
              <a:prstDash val="solid"/>
              <a:round/>
              <a:headEnd type="none" w="med" len="med"/>
              <a:tailEnd type="triangle" w="med" len="med"/>
            </a:ln>
          </p:spPr>
        </p:cxnSp>
        <p:sp>
          <p:nvSpPr>
            <p:cNvPr id="5513" name="Google Shape;5513;p94"/>
            <p:cNvSpPr/>
            <p:nvPr/>
          </p:nvSpPr>
          <p:spPr>
            <a:xfrm>
              <a:off x="4202" y="1673"/>
              <a:ext cx="548" cy="25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514" name="Google Shape;5514;p94"/>
            <p:cNvSpPr txBox="1"/>
            <p:nvPr/>
          </p:nvSpPr>
          <p:spPr>
            <a:xfrm>
              <a:off x="3790" y="1706"/>
              <a:ext cx="1437"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Seq=100, 20 bytes of data</a:t>
              </a:r>
              <a:endParaRPr/>
            </a:p>
          </p:txBody>
        </p:sp>
      </p:grpSp>
      <p:grpSp>
        <p:nvGrpSpPr>
          <p:cNvPr id="5515" name="Google Shape;5515;p94"/>
          <p:cNvGrpSpPr/>
          <p:nvPr/>
        </p:nvGrpSpPr>
        <p:grpSpPr>
          <a:xfrm>
            <a:off x="2030275" y="3011037"/>
            <a:ext cx="2324100" cy="1381125"/>
            <a:chOff x="2030275" y="3011037"/>
            <a:chExt cx="2324100" cy="1381125"/>
          </a:xfrm>
        </p:grpSpPr>
        <p:sp>
          <p:nvSpPr>
            <p:cNvPr id="5516" name="Google Shape;5516;p94"/>
            <p:cNvSpPr txBox="1"/>
            <p:nvPr/>
          </p:nvSpPr>
          <p:spPr>
            <a:xfrm>
              <a:off x="2654162" y="3372987"/>
              <a:ext cx="35877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000"/>
                <a:buFont typeface="Tahoma"/>
                <a:buNone/>
              </a:pPr>
              <a:r>
                <a:rPr lang="en-US" sz="2000" b="1" i="0" u="none" strike="noStrike" cap="none">
                  <a:solidFill>
                    <a:srgbClr val="FF0000"/>
                  </a:solidFill>
                  <a:latin typeface="Tahoma"/>
                  <a:ea typeface="Tahoma"/>
                  <a:cs typeface="Tahoma"/>
                  <a:sym typeface="Tahoma"/>
                </a:rPr>
                <a:t>X</a:t>
              </a:r>
              <a:endParaRPr/>
            </a:p>
          </p:txBody>
        </p:sp>
        <p:cxnSp>
          <p:nvCxnSpPr>
            <p:cNvPr id="5517" name="Google Shape;5517;p94"/>
            <p:cNvCxnSpPr/>
            <p:nvPr/>
          </p:nvCxnSpPr>
          <p:spPr>
            <a:xfrm flipH="1">
              <a:off x="2917687" y="3011037"/>
              <a:ext cx="1431925" cy="573087"/>
            </a:xfrm>
            <a:prstGeom prst="straightConnector1">
              <a:avLst/>
            </a:prstGeom>
            <a:noFill/>
            <a:ln w="28575" cap="flat" cmpd="sng">
              <a:solidFill>
                <a:srgbClr val="3333CC"/>
              </a:solidFill>
              <a:prstDash val="solid"/>
              <a:round/>
              <a:headEnd type="none" w="med" len="med"/>
              <a:tailEnd type="triangle" w="med" len="med"/>
            </a:ln>
          </p:spPr>
        </p:cxnSp>
        <p:grpSp>
          <p:nvGrpSpPr>
            <p:cNvPr id="5518" name="Google Shape;5518;p94"/>
            <p:cNvGrpSpPr/>
            <p:nvPr/>
          </p:nvGrpSpPr>
          <p:grpSpPr>
            <a:xfrm>
              <a:off x="2939912" y="3211062"/>
              <a:ext cx="949325" cy="304800"/>
              <a:chOff x="4215" y="2253"/>
              <a:chExt cx="598" cy="192"/>
            </a:xfrm>
          </p:grpSpPr>
          <p:sp>
            <p:nvSpPr>
              <p:cNvPr id="5519" name="Google Shape;5519;p94"/>
              <p:cNvSpPr/>
              <p:nvPr/>
            </p:nvSpPr>
            <p:spPr>
              <a:xfrm>
                <a:off x="4265" y="2274"/>
                <a:ext cx="471" cy="1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520" name="Google Shape;5520;p94"/>
              <p:cNvSpPr txBox="1"/>
              <p:nvPr/>
            </p:nvSpPr>
            <p:spPr>
              <a:xfrm>
                <a:off x="4215" y="2253"/>
                <a:ext cx="598"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ACK=100</a:t>
                </a:r>
                <a:endParaRPr sz="1000" b="0" i="0" u="none" strike="noStrike" cap="none">
                  <a:solidFill>
                    <a:srgbClr val="000000"/>
                  </a:solidFill>
                  <a:latin typeface="Times New Roman"/>
                  <a:ea typeface="Times New Roman"/>
                  <a:cs typeface="Times New Roman"/>
                  <a:sym typeface="Times New Roman"/>
                </a:endParaRPr>
              </a:p>
            </p:txBody>
          </p:sp>
        </p:grpSp>
        <p:cxnSp>
          <p:nvCxnSpPr>
            <p:cNvPr id="5521" name="Google Shape;5521;p94"/>
            <p:cNvCxnSpPr/>
            <p:nvPr/>
          </p:nvCxnSpPr>
          <p:spPr>
            <a:xfrm flipH="1">
              <a:off x="2030275" y="3366637"/>
              <a:ext cx="2324100" cy="1025525"/>
            </a:xfrm>
            <a:prstGeom prst="straightConnector1">
              <a:avLst/>
            </a:prstGeom>
            <a:noFill/>
            <a:ln w="28575" cap="flat" cmpd="sng">
              <a:solidFill>
                <a:srgbClr val="3333CC"/>
              </a:solidFill>
              <a:prstDash val="solid"/>
              <a:round/>
              <a:headEnd type="none" w="med" len="med"/>
              <a:tailEnd type="triangle" w="med" len="med"/>
            </a:ln>
          </p:spPr>
        </p:cxnSp>
        <p:grpSp>
          <p:nvGrpSpPr>
            <p:cNvPr id="5522" name="Google Shape;5522;p94"/>
            <p:cNvGrpSpPr/>
            <p:nvPr/>
          </p:nvGrpSpPr>
          <p:grpSpPr>
            <a:xfrm>
              <a:off x="2673212" y="3768274"/>
              <a:ext cx="949325" cy="304800"/>
              <a:chOff x="4215" y="2253"/>
              <a:chExt cx="598" cy="192"/>
            </a:xfrm>
          </p:grpSpPr>
          <p:sp>
            <p:nvSpPr>
              <p:cNvPr id="5523" name="Google Shape;5523;p94"/>
              <p:cNvSpPr/>
              <p:nvPr/>
            </p:nvSpPr>
            <p:spPr>
              <a:xfrm>
                <a:off x="4265" y="2274"/>
                <a:ext cx="471" cy="1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524" name="Google Shape;5524;p94"/>
              <p:cNvSpPr txBox="1"/>
              <p:nvPr/>
            </p:nvSpPr>
            <p:spPr>
              <a:xfrm>
                <a:off x="4215" y="2253"/>
                <a:ext cx="598"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ACK=120</a:t>
                </a:r>
                <a:endParaRPr sz="1000" b="0" i="0" u="none" strike="noStrike" cap="none">
                  <a:solidFill>
                    <a:srgbClr val="000000"/>
                  </a:solidFill>
                  <a:latin typeface="Times New Roman"/>
                  <a:ea typeface="Times New Roman"/>
                  <a:cs typeface="Times New Roman"/>
                  <a:sym typeface="Times New Roman"/>
                </a:endParaRPr>
              </a:p>
            </p:txBody>
          </p:sp>
        </p:grpSp>
      </p:grpSp>
      <p:grpSp>
        <p:nvGrpSpPr>
          <p:cNvPr id="5525" name="Google Shape;5525;p94"/>
          <p:cNvGrpSpPr/>
          <p:nvPr/>
        </p:nvGrpSpPr>
        <p:grpSpPr>
          <a:xfrm>
            <a:off x="1598475" y="1469574"/>
            <a:ext cx="630237" cy="533400"/>
            <a:chOff x="-44" y="1473"/>
            <a:chExt cx="981" cy="1105"/>
          </a:xfrm>
        </p:grpSpPr>
        <p:pic>
          <p:nvPicPr>
            <p:cNvPr id="5526" name="Google Shape;5526;p9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527" name="Google Shape;5527;p9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5528" name="Google Shape;5528;p94"/>
          <p:cNvGrpSpPr/>
          <p:nvPr/>
        </p:nvGrpSpPr>
        <p:grpSpPr>
          <a:xfrm flipH="1">
            <a:off x="4176575" y="1464812"/>
            <a:ext cx="674687" cy="590550"/>
            <a:chOff x="-44" y="1473"/>
            <a:chExt cx="981" cy="1105"/>
          </a:xfrm>
        </p:grpSpPr>
        <p:pic>
          <p:nvPicPr>
            <p:cNvPr id="5529" name="Google Shape;5529;p9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530" name="Google Shape;5530;p9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531" name="Google Shape;5531;p9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89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99"/>
                                        </p:tgtEl>
                                        <p:attrNameLst>
                                          <p:attrName>style.visibility</p:attrName>
                                        </p:attrNameLst>
                                      </p:cBhvr>
                                      <p:to>
                                        <p:strVal val="visible"/>
                                      </p:to>
                                    </p:set>
                                    <p:animEffect transition="in" filter="fade">
                                      <p:cBhvr>
                                        <p:cTn id="7" dur="500"/>
                                        <p:tgtEl>
                                          <p:spTgt spid="5499"/>
                                        </p:tgtEl>
                                      </p:cBhvr>
                                    </p:animEffect>
                                  </p:childTnLst>
                                </p:cTn>
                              </p:par>
                              <p:par>
                                <p:cTn id="8" presetID="10" presetClass="entr" presetSubtype="0" fill="hold" nodeType="withEffect">
                                  <p:stCondLst>
                                    <p:cond delay="0"/>
                                  </p:stCondLst>
                                  <p:childTnLst>
                                    <p:set>
                                      <p:cBhvr>
                                        <p:cTn id="9" dur="1" fill="hold">
                                          <p:stCondLst>
                                            <p:cond delay="0"/>
                                          </p:stCondLst>
                                        </p:cTn>
                                        <p:tgtEl>
                                          <p:spTgt spid="5502"/>
                                        </p:tgtEl>
                                        <p:attrNameLst>
                                          <p:attrName>style.visibility</p:attrName>
                                        </p:attrNameLst>
                                      </p:cBhvr>
                                      <p:to>
                                        <p:strVal val="visible"/>
                                      </p:to>
                                    </p:set>
                                    <p:animEffect transition="in" filter="fade">
                                      <p:cBhvr>
                                        <p:cTn id="10" dur="500"/>
                                        <p:tgtEl>
                                          <p:spTgt spid="5502"/>
                                        </p:tgtEl>
                                      </p:cBhvr>
                                    </p:animEffect>
                                  </p:childTnLst>
                                </p:cTn>
                              </p:par>
                              <p:par>
                                <p:cTn id="11" presetID="10" presetClass="entr" presetSubtype="0" fill="hold" nodeType="withEffect">
                                  <p:stCondLst>
                                    <p:cond delay="0"/>
                                  </p:stCondLst>
                                  <p:childTnLst>
                                    <p:set>
                                      <p:cBhvr>
                                        <p:cTn id="12" dur="1" fill="hold">
                                          <p:stCondLst>
                                            <p:cond delay="0"/>
                                          </p:stCondLst>
                                        </p:cTn>
                                        <p:tgtEl>
                                          <p:spTgt spid="5503"/>
                                        </p:tgtEl>
                                        <p:attrNameLst>
                                          <p:attrName>style.visibility</p:attrName>
                                        </p:attrNameLst>
                                      </p:cBhvr>
                                      <p:to>
                                        <p:strVal val="visible"/>
                                      </p:to>
                                    </p:set>
                                    <p:animEffect transition="in" filter="fade">
                                      <p:cBhvr>
                                        <p:cTn id="13" dur="500"/>
                                        <p:tgtEl>
                                          <p:spTgt spid="5503"/>
                                        </p:tgtEl>
                                      </p:cBhvr>
                                    </p:animEffect>
                                  </p:childTnLst>
                                </p:cTn>
                              </p:par>
                              <p:par>
                                <p:cTn id="14" presetID="10" presetClass="entr" presetSubtype="0" fill="hold" nodeType="withEffect">
                                  <p:stCondLst>
                                    <p:cond delay="0"/>
                                  </p:stCondLst>
                                  <p:childTnLst>
                                    <p:set>
                                      <p:cBhvr>
                                        <p:cTn id="15" dur="1" fill="hold">
                                          <p:stCondLst>
                                            <p:cond delay="0"/>
                                          </p:stCondLst>
                                        </p:cTn>
                                        <p:tgtEl>
                                          <p:spTgt spid="5511"/>
                                        </p:tgtEl>
                                        <p:attrNameLst>
                                          <p:attrName>style.visibility</p:attrName>
                                        </p:attrNameLst>
                                      </p:cBhvr>
                                      <p:to>
                                        <p:strVal val="visible"/>
                                      </p:to>
                                    </p:set>
                                    <p:animEffect transition="in" filter="fade">
                                      <p:cBhvr>
                                        <p:cTn id="16" dur="500"/>
                                        <p:tgtEl>
                                          <p:spTgt spid="55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515"/>
                                        </p:tgtEl>
                                        <p:attrNameLst>
                                          <p:attrName>style.visibility</p:attrName>
                                        </p:attrNameLst>
                                      </p:cBhvr>
                                      <p:to>
                                        <p:strVal val="visible"/>
                                      </p:to>
                                    </p:set>
                                    <p:animEffect transition="in" filter="fade">
                                      <p:cBhvr>
                                        <p:cTn id="20" dur="500"/>
                                        <p:tgtEl>
                                          <p:spTgt spid="55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06"/>
                                        </p:tgtEl>
                                        <p:attrNameLst>
                                          <p:attrName>style.visibility</p:attrName>
                                        </p:attrNameLst>
                                      </p:cBhvr>
                                      <p:to>
                                        <p:strVal val="visible"/>
                                      </p:to>
                                    </p:set>
                                    <p:animEffect transition="in" filter="fade">
                                      <p:cBhvr>
                                        <p:cTn id="25" dur="500"/>
                                        <p:tgtEl>
                                          <p:spTgt spid="5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4"/>
          <p:cNvSpPr txBox="1">
            <a:spLocks noGrp="1"/>
          </p:cNvSpPr>
          <p:nvPr>
            <p:ph type="title"/>
          </p:nvPr>
        </p:nvSpPr>
        <p:spPr>
          <a:xfrm>
            <a:off x="768711" y="25934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Two principal Internet transport protocols</a:t>
            </a:r>
            <a:endParaRPr sz="4800"/>
          </a:p>
        </p:txBody>
      </p:sp>
      <p:sp>
        <p:nvSpPr>
          <p:cNvPr id="822" name="Google Shape;822;p14"/>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3" name="Google Shape;823;p14"/>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824" name="Google Shape;824;p14"/>
          <p:cNvGrpSpPr/>
          <p:nvPr/>
        </p:nvGrpSpPr>
        <p:grpSpPr>
          <a:xfrm>
            <a:off x="7205350" y="3289251"/>
            <a:ext cx="1458912" cy="933450"/>
            <a:chOff x="2889" y="1631"/>
            <a:chExt cx="980" cy="743"/>
          </a:xfrm>
        </p:grpSpPr>
        <p:sp>
          <p:nvSpPr>
            <p:cNvPr id="825" name="Google Shape;825;p14"/>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826" name="Google Shape;826;p14"/>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grpSp>
      <p:sp>
        <p:nvSpPr>
          <p:cNvPr id="827" name="Google Shape;827;p14"/>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28" name="Google Shape;828;p14"/>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829" name="Google Shape;829;p14"/>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830" name="Google Shape;830;p14"/>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831" name="Google Shape;831;p14"/>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832" name="Google Shape;832;p14"/>
          <p:cNvGrpSpPr/>
          <p:nvPr/>
        </p:nvGrpSpPr>
        <p:grpSpPr>
          <a:xfrm>
            <a:off x="10837700" y="3928050"/>
            <a:ext cx="687393" cy="721548"/>
            <a:chOff x="5203089" y="1751190"/>
            <a:chExt cx="858331" cy="662414"/>
          </a:xfrm>
        </p:grpSpPr>
        <p:sp>
          <p:nvSpPr>
            <p:cNvPr id="833" name="Google Shape;833;p1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4" name="Google Shape;834;p1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35" name="Google Shape;835;p1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36" name="Google Shape;836;p1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37" name="Google Shape;837;p1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38" name="Google Shape;838;p1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39" name="Google Shape;839;p1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40" name="Google Shape;840;p1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41" name="Google Shape;841;p14"/>
          <p:cNvGrpSpPr/>
          <p:nvPr/>
        </p:nvGrpSpPr>
        <p:grpSpPr>
          <a:xfrm>
            <a:off x="10771171" y="3194171"/>
            <a:ext cx="594613" cy="648336"/>
            <a:chOff x="5203089" y="1751190"/>
            <a:chExt cx="858331" cy="662414"/>
          </a:xfrm>
        </p:grpSpPr>
        <p:sp>
          <p:nvSpPr>
            <p:cNvPr id="842" name="Google Shape;842;p1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3" name="Google Shape;843;p1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44" name="Google Shape;844;p1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45" name="Google Shape;845;p1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46" name="Google Shape;846;p1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47" name="Google Shape;847;p1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48" name="Google Shape;848;p1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49" name="Google Shape;849;p1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850" name="Google Shape;850;p14"/>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1" name="Google Shape;851;p14"/>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852" name="Google Shape;852;p14"/>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3" name="Google Shape;853;p14"/>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854" name="Google Shape;854;p14"/>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855" name="Google Shape;855;p14"/>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856" name="Google Shape;856;p14"/>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857" name="Google Shape;857;p14"/>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858" name="Google Shape;858;p14"/>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859" name="Google Shape;859;p14"/>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860" name="Google Shape;860;p14"/>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861" name="Google Shape;861;p14"/>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862" name="Google Shape;862;p14"/>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863" name="Google Shape;863;p14"/>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864" name="Google Shape;864;p14"/>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865" name="Google Shape;865;p14"/>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866" name="Google Shape;866;p14"/>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867" name="Google Shape;867;p14"/>
          <p:cNvGrpSpPr/>
          <p:nvPr/>
        </p:nvGrpSpPr>
        <p:grpSpPr>
          <a:xfrm>
            <a:off x="7562238" y="2127325"/>
            <a:ext cx="3578867" cy="3640284"/>
            <a:chOff x="7562238" y="2127325"/>
            <a:chExt cx="3578867" cy="3640284"/>
          </a:xfrm>
        </p:grpSpPr>
        <p:grpSp>
          <p:nvGrpSpPr>
            <p:cNvPr id="868" name="Google Shape;868;p14"/>
            <p:cNvGrpSpPr/>
            <p:nvPr/>
          </p:nvGrpSpPr>
          <p:grpSpPr>
            <a:xfrm>
              <a:off x="7857253" y="2127325"/>
              <a:ext cx="3283852" cy="3640284"/>
              <a:chOff x="7881336" y="2104198"/>
              <a:chExt cx="3283852" cy="3640284"/>
            </a:xfrm>
          </p:grpSpPr>
          <p:cxnSp>
            <p:nvCxnSpPr>
              <p:cNvPr id="869" name="Google Shape;869;p14"/>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870" name="Google Shape;870;p14"/>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871" name="Google Shape;871;p14"/>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872" name="Google Shape;872;p14"/>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873" name="Google Shape;873;p14"/>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874" name="Google Shape;874;p14"/>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875" name="Google Shape;875;p14"/>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876" name="Google Shape;876;p14"/>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877" name="Google Shape;877;p14"/>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878" name="Google Shape;878;p14"/>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879" name="Google Shape;879;p14"/>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880" name="Google Shape;880;p14"/>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881" name="Google Shape;881;p14"/>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882" name="Google Shape;882;p14"/>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883" name="Google Shape;883;p14"/>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884" name="Google Shape;884;p14"/>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885" name="Google Shape;885;p14"/>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886" name="Google Shape;886;p14"/>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887" name="Google Shape;887;p14"/>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888" name="Google Shape;888;p14"/>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889" name="Google Shape;889;p14"/>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890" name="Google Shape;890;p14"/>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891" name="Google Shape;891;p14"/>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892" name="Google Shape;892;p14"/>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893" name="Google Shape;893;p14" descr="antenna_radiation_stylized"/>
            <p:cNvPicPr preferRelativeResize="0"/>
            <p:nvPr/>
          </p:nvPicPr>
          <p:blipFill rotWithShape="1">
            <a:blip r:embed="rId3">
              <a:alphaModFix/>
            </a:blip>
            <a:srcRect/>
            <a:stretch/>
          </p:blipFill>
          <p:spPr>
            <a:xfrm>
              <a:off x="7562238" y="3813930"/>
              <a:ext cx="506412" cy="106009"/>
            </a:xfrm>
            <a:prstGeom prst="rect">
              <a:avLst/>
            </a:prstGeom>
            <a:noFill/>
            <a:ln>
              <a:noFill/>
            </a:ln>
          </p:spPr>
        </p:pic>
        <p:pic>
          <p:nvPicPr>
            <p:cNvPr id="894" name="Google Shape;894;p14" descr="antenna_radiation_stylized"/>
            <p:cNvPicPr preferRelativeResize="0"/>
            <p:nvPr/>
          </p:nvPicPr>
          <p:blipFill rotWithShape="1">
            <a:blip r:embed="rId4">
              <a:alphaModFix/>
            </a:blip>
            <a:srcRect/>
            <a:stretch/>
          </p:blipFill>
          <p:spPr>
            <a:xfrm>
              <a:off x="9242073" y="5480938"/>
              <a:ext cx="452014" cy="95159"/>
            </a:xfrm>
            <a:prstGeom prst="rect">
              <a:avLst/>
            </a:prstGeom>
            <a:noFill/>
            <a:ln>
              <a:noFill/>
            </a:ln>
          </p:spPr>
        </p:pic>
        <p:pic>
          <p:nvPicPr>
            <p:cNvPr id="895" name="Google Shape;895;p14" descr="cell_tower_radiation copy"/>
            <p:cNvPicPr preferRelativeResize="0"/>
            <p:nvPr/>
          </p:nvPicPr>
          <p:blipFill rotWithShape="1">
            <a:blip r:embed="rId5">
              <a:alphaModFix/>
            </a:blip>
            <a:srcRect/>
            <a:stretch/>
          </p:blipFill>
          <p:spPr>
            <a:xfrm>
              <a:off x="7980866" y="2158167"/>
              <a:ext cx="457200" cy="332766"/>
            </a:xfrm>
            <a:prstGeom prst="rect">
              <a:avLst/>
            </a:prstGeom>
            <a:noFill/>
            <a:ln>
              <a:noFill/>
            </a:ln>
          </p:spPr>
        </p:pic>
        <p:sp>
          <p:nvSpPr>
            <p:cNvPr id="896" name="Google Shape;896;p14"/>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cxnSp>
        <p:nvCxnSpPr>
          <p:cNvPr id="897" name="Google Shape;897;p14"/>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898" name="Google Shape;898;p14"/>
          <p:cNvGrpSpPr/>
          <p:nvPr/>
        </p:nvGrpSpPr>
        <p:grpSpPr>
          <a:xfrm>
            <a:off x="8050698" y="2309376"/>
            <a:ext cx="298450" cy="464008"/>
            <a:chOff x="3130" y="3288"/>
            <a:chExt cx="410" cy="742"/>
          </a:xfrm>
        </p:grpSpPr>
        <p:cxnSp>
          <p:nvCxnSpPr>
            <p:cNvPr id="899" name="Google Shape;899;p14"/>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900" name="Google Shape;900;p14"/>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901" name="Google Shape;901;p14"/>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902" name="Google Shape;902;p14"/>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903" name="Google Shape;903;p14"/>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904" name="Google Shape;904;p14"/>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905" name="Google Shape;905;p14"/>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906" name="Google Shape;906;p14"/>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907" name="Google Shape;907;p14"/>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908" name="Google Shape;908;p14"/>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909" name="Google Shape;909;p14"/>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910" name="Google Shape;910;p14"/>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911" name="Google Shape;911;p14"/>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912" name="Google Shape;912;p14"/>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913" name="Google Shape;913;p14"/>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914" name="Google Shape;914;p14" descr="access_point_stylized_small"/>
          <p:cNvPicPr preferRelativeResize="0"/>
          <p:nvPr/>
        </p:nvPicPr>
        <p:blipFill rotWithShape="1">
          <a:blip r:embed="rId6">
            <a:alphaModFix/>
          </a:blip>
          <a:srcRect/>
          <a:stretch/>
        </p:blipFill>
        <p:spPr>
          <a:xfrm>
            <a:off x="7613882" y="3861899"/>
            <a:ext cx="370169" cy="306751"/>
          </a:xfrm>
          <a:prstGeom prst="rect">
            <a:avLst/>
          </a:prstGeom>
          <a:noFill/>
          <a:ln>
            <a:noFill/>
          </a:ln>
        </p:spPr>
      </p:pic>
      <p:pic>
        <p:nvPicPr>
          <p:cNvPr id="915" name="Google Shape;915;p14" descr="access_point_stylized_small"/>
          <p:cNvPicPr preferRelativeResize="0"/>
          <p:nvPr/>
        </p:nvPicPr>
        <p:blipFill rotWithShape="1">
          <a:blip r:embed="rId6">
            <a:alphaModFix/>
          </a:blip>
          <a:srcRect/>
          <a:stretch/>
        </p:blipFill>
        <p:spPr>
          <a:xfrm>
            <a:off x="9290610" y="5524232"/>
            <a:ext cx="380935" cy="317464"/>
          </a:xfrm>
          <a:prstGeom prst="rect">
            <a:avLst/>
          </a:prstGeom>
          <a:noFill/>
          <a:ln>
            <a:noFill/>
          </a:ln>
        </p:spPr>
      </p:pic>
      <p:grpSp>
        <p:nvGrpSpPr>
          <p:cNvPr id="916" name="Google Shape;916;p14"/>
          <p:cNvGrpSpPr/>
          <p:nvPr/>
        </p:nvGrpSpPr>
        <p:grpSpPr>
          <a:xfrm>
            <a:off x="9783558" y="4989983"/>
            <a:ext cx="393760" cy="218578"/>
            <a:chOff x="7493876" y="2774731"/>
            <a:chExt cx="1481958" cy="894622"/>
          </a:xfrm>
        </p:grpSpPr>
        <p:sp>
          <p:nvSpPr>
            <p:cNvPr id="917" name="Google Shape;917;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18" name="Google Shape;918;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19" name="Google Shape;919;p14"/>
            <p:cNvGrpSpPr/>
            <p:nvPr/>
          </p:nvGrpSpPr>
          <p:grpSpPr>
            <a:xfrm>
              <a:off x="7713663" y="2848339"/>
              <a:ext cx="1042107" cy="425543"/>
              <a:chOff x="7786941" y="2884917"/>
              <a:chExt cx="897649" cy="353919"/>
            </a:xfrm>
          </p:grpSpPr>
          <p:sp>
            <p:nvSpPr>
              <p:cNvPr id="920" name="Google Shape;920;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1" name="Google Shape;921;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2" name="Google Shape;922;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3" name="Google Shape;923;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24" name="Google Shape;924;p14"/>
          <p:cNvGrpSpPr/>
          <p:nvPr/>
        </p:nvGrpSpPr>
        <p:grpSpPr>
          <a:xfrm>
            <a:off x="9849365" y="5339037"/>
            <a:ext cx="309740" cy="190838"/>
            <a:chOff x="3668110" y="2448910"/>
            <a:chExt cx="3794234" cy="2165130"/>
          </a:xfrm>
        </p:grpSpPr>
        <p:sp>
          <p:nvSpPr>
            <p:cNvPr id="925" name="Google Shape;925;p14"/>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6" name="Google Shape;926;p14"/>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927" name="Google Shape;927;p14"/>
            <p:cNvGrpSpPr/>
            <p:nvPr/>
          </p:nvGrpSpPr>
          <p:grpSpPr>
            <a:xfrm>
              <a:off x="3941378" y="2603243"/>
              <a:ext cx="3202061" cy="1066110"/>
              <a:chOff x="7939341" y="3037317"/>
              <a:chExt cx="897649" cy="353919"/>
            </a:xfrm>
          </p:grpSpPr>
          <p:sp>
            <p:nvSpPr>
              <p:cNvPr id="928" name="Google Shape;928;p14"/>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9" name="Google Shape;929;p14"/>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0" name="Google Shape;930;p14"/>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1" name="Google Shape;931;p14"/>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32" name="Google Shape;932;p14"/>
          <p:cNvGrpSpPr/>
          <p:nvPr/>
        </p:nvGrpSpPr>
        <p:grpSpPr>
          <a:xfrm>
            <a:off x="8676619" y="4967420"/>
            <a:ext cx="393760" cy="218578"/>
            <a:chOff x="7493876" y="2774731"/>
            <a:chExt cx="1481958" cy="894622"/>
          </a:xfrm>
        </p:grpSpPr>
        <p:sp>
          <p:nvSpPr>
            <p:cNvPr id="933" name="Google Shape;933;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34" name="Google Shape;934;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35" name="Google Shape;935;p14"/>
            <p:cNvGrpSpPr/>
            <p:nvPr/>
          </p:nvGrpSpPr>
          <p:grpSpPr>
            <a:xfrm>
              <a:off x="7713663" y="2848339"/>
              <a:ext cx="1042107" cy="425543"/>
              <a:chOff x="7786941" y="2884917"/>
              <a:chExt cx="897649" cy="353919"/>
            </a:xfrm>
          </p:grpSpPr>
          <p:sp>
            <p:nvSpPr>
              <p:cNvPr id="936" name="Google Shape;936;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7" name="Google Shape;937;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8" name="Google Shape;938;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9" name="Google Shape;939;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40" name="Google Shape;940;p14"/>
          <p:cNvGrpSpPr/>
          <p:nvPr/>
        </p:nvGrpSpPr>
        <p:grpSpPr>
          <a:xfrm>
            <a:off x="8311520" y="5194433"/>
            <a:ext cx="309740" cy="190838"/>
            <a:chOff x="3668110" y="2448910"/>
            <a:chExt cx="3794234" cy="2165130"/>
          </a:xfrm>
        </p:grpSpPr>
        <p:sp>
          <p:nvSpPr>
            <p:cNvPr id="941" name="Google Shape;941;p14"/>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2" name="Google Shape;942;p14"/>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943" name="Google Shape;943;p14"/>
            <p:cNvGrpSpPr/>
            <p:nvPr/>
          </p:nvGrpSpPr>
          <p:grpSpPr>
            <a:xfrm>
              <a:off x="3941378" y="2603243"/>
              <a:ext cx="3202061" cy="1066110"/>
              <a:chOff x="7939341" y="3037317"/>
              <a:chExt cx="897649" cy="353919"/>
            </a:xfrm>
          </p:grpSpPr>
          <p:sp>
            <p:nvSpPr>
              <p:cNvPr id="944" name="Google Shape;944;p14"/>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5" name="Google Shape;945;p14"/>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6" name="Google Shape;946;p14"/>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7" name="Google Shape;947;p14"/>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48" name="Google Shape;948;p14"/>
          <p:cNvGrpSpPr/>
          <p:nvPr/>
        </p:nvGrpSpPr>
        <p:grpSpPr>
          <a:xfrm>
            <a:off x="8439827" y="2812309"/>
            <a:ext cx="353678" cy="168275"/>
            <a:chOff x="7493876" y="2774731"/>
            <a:chExt cx="1481958" cy="894622"/>
          </a:xfrm>
        </p:grpSpPr>
        <p:sp>
          <p:nvSpPr>
            <p:cNvPr id="949" name="Google Shape;949;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50" name="Google Shape;950;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51" name="Google Shape;951;p14"/>
            <p:cNvGrpSpPr/>
            <p:nvPr/>
          </p:nvGrpSpPr>
          <p:grpSpPr>
            <a:xfrm>
              <a:off x="7713663" y="2848339"/>
              <a:ext cx="1042107" cy="425543"/>
              <a:chOff x="7786941" y="2884917"/>
              <a:chExt cx="897649" cy="353919"/>
            </a:xfrm>
          </p:grpSpPr>
          <p:sp>
            <p:nvSpPr>
              <p:cNvPr id="952" name="Google Shape;952;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53" name="Google Shape;953;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54" name="Google Shape;954;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55" name="Google Shape;955;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56" name="Google Shape;956;p14"/>
          <p:cNvGrpSpPr/>
          <p:nvPr/>
        </p:nvGrpSpPr>
        <p:grpSpPr>
          <a:xfrm>
            <a:off x="8050070" y="3965994"/>
            <a:ext cx="354986" cy="175668"/>
            <a:chOff x="7493876" y="2774731"/>
            <a:chExt cx="1481958" cy="894622"/>
          </a:xfrm>
        </p:grpSpPr>
        <p:sp>
          <p:nvSpPr>
            <p:cNvPr id="957" name="Google Shape;957;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58" name="Google Shape;958;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59" name="Google Shape;959;p14"/>
            <p:cNvGrpSpPr/>
            <p:nvPr/>
          </p:nvGrpSpPr>
          <p:grpSpPr>
            <a:xfrm>
              <a:off x="7713663" y="2848339"/>
              <a:ext cx="1042107" cy="425543"/>
              <a:chOff x="7786941" y="2884917"/>
              <a:chExt cx="897649" cy="353919"/>
            </a:xfrm>
          </p:grpSpPr>
          <p:sp>
            <p:nvSpPr>
              <p:cNvPr id="960" name="Google Shape;960;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1" name="Google Shape;961;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2" name="Google Shape;962;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3" name="Google Shape;963;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64" name="Google Shape;964;p14"/>
          <p:cNvGrpSpPr/>
          <p:nvPr/>
        </p:nvGrpSpPr>
        <p:grpSpPr>
          <a:xfrm>
            <a:off x="10884085" y="3601365"/>
            <a:ext cx="170989" cy="97052"/>
            <a:chOff x="7493876" y="2774731"/>
            <a:chExt cx="1481958" cy="894622"/>
          </a:xfrm>
        </p:grpSpPr>
        <p:sp>
          <p:nvSpPr>
            <p:cNvPr id="965" name="Google Shape;965;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66" name="Google Shape;966;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67" name="Google Shape;967;p14"/>
            <p:cNvGrpSpPr/>
            <p:nvPr/>
          </p:nvGrpSpPr>
          <p:grpSpPr>
            <a:xfrm>
              <a:off x="7713663" y="2848339"/>
              <a:ext cx="1042107" cy="425543"/>
              <a:chOff x="7786941" y="2884917"/>
              <a:chExt cx="897649" cy="353919"/>
            </a:xfrm>
          </p:grpSpPr>
          <p:sp>
            <p:nvSpPr>
              <p:cNvPr id="968" name="Google Shape;968;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9" name="Google Shape;969;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0" name="Google Shape;970;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1" name="Google Shape;971;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72" name="Google Shape;972;p14"/>
          <p:cNvGrpSpPr/>
          <p:nvPr/>
        </p:nvGrpSpPr>
        <p:grpSpPr>
          <a:xfrm>
            <a:off x="10410609" y="3496138"/>
            <a:ext cx="353678" cy="198344"/>
            <a:chOff x="7493876" y="2774731"/>
            <a:chExt cx="1481958" cy="894622"/>
          </a:xfrm>
        </p:grpSpPr>
        <p:sp>
          <p:nvSpPr>
            <p:cNvPr id="973" name="Google Shape;973;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74" name="Google Shape;974;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75" name="Google Shape;975;p14"/>
            <p:cNvGrpSpPr/>
            <p:nvPr/>
          </p:nvGrpSpPr>
          <p:grpSpPr>
            <a:xfrm>
              <a:off x="7713663" y="2848339"/>
              <a:ext cx="1042107" cy="425543"/>
              <a:chOff x="7786941" y="2884917"/>
              <a:chExt cx="897649" cy="353919"/>
            </a:xfrm>
          </p:grpSpPr>
          <p:sp>
            <p:nvSpPr>
              <p:cNvPr id="976" name="Google Shape;976;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7" name="Google Shape;977;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8" name="Google Shape;978;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9" name="Google Shape;979;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80" name="Google Shape;980;p14"/>
          <p:cNvGrpSpPr/>
          <p:nvPr/>
        </p:nvGrpSpPr>
        <p:grpSpPr>
          <a:xfrm>
            <a:off x="9948724" y="2202292"/>
            <a:ext cx="353678" cy="198344"/>
            <a:chOff x="7493876" y="2774731"/>
            <a:chExt cx="1481958" cy="894622"/>
          </a:xfrm>
        </p:grpSpPr>
        <p:sp>
          <p:nvSpPr>
            <p:cNvPr id="981" name="Google Shape;981;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82" name="Google Shape;982;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83" name="Google Shape;983;p14"/>
            <p:cNvGrpSpPr/>
            <p:nvPr/>
          </p:nvGrpSpPr>
          <p:grpSpPr>
            <a:xfrm>
              <a:off x="7713663" y="2848339"/>
              <a:ext cx="1042107" cy="425543"/>
              <a:chOff x="7786941" y="2884917"/>
              <a:chExt cx="897649" cy="353919"/>
            </a:xfrm>
          </p:grpSpPr>
          <p:sp>
            <p:nvSpPr>
              <p:cNvPr id="984" name="Google Shape;984;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5" name="Google Shape;985;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6" name="Google Shape;986;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7" name="Google Shape;987;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88" name="Google Shape;988;p14"/>
          <p:cNvGrpSpPr/>
          <p:nvPr/>
        </p:nvGrpSpPr>
        <p:grpSpPr>
          <a:xfrm>
            <a:off x="10527214" y="2613367"/>
            <a:ext cx="353678" cy="198344"/>
            <a:chOff x="7493876" y="2774731"/>
            <a:chExt cx="1481958" cy="894622"/>
          </a:xfrm>
        </p:grpSpPr>
        <p:sp>
          <p:nvSpPr>
            <p:cNvPr id="989" name="Google Shape;989;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90" name="Google Shape;990;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91" name="Google Shape;991;p14"/>
            <p:cNvGrpSpPr/>
            <p:nvPr/>
          </p:nvGrpSpPr>
          <p:grpSpPr>
            <a:xfrm>
              <a:off x="7713663" y="2848339"/>
              <a:ext cx="1042107" cy="425543"/>
              <a:chOff x="7786941" y="2884917"/>
              <a:chExt cx="897649" cy="353919"/>
            </a:xfrm>
          </p:grpSpPr>
          <p:sp>
            <p:nvSpPr>
              <p:cNvPr id="992" name="Google Shape;992;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3" name="Google Shape;993;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4" name="Google Shape;994;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5" name="Google Shape;995;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96" name="Google Shape;996;p14"/>
          <p:cNvGrpSpPr/>
          <p:nvPr/>
        </p:nvGrpSpPr>
        <p:grpSpPr>
          <a:xfrm>
            <a:off x="10643825" y="2107963"/>
            <a:ext cx="353678" cy="198344"/>
            <a:chOff x="7493876" y="2774731"/>
            <a:chExt cx="1481958" cy="894622"/>
          </a:xfrm>
        </p:grpSpPr>
        <p:sp>
          <p:nvSpPr>
            <p:cNvPr id="997" name="Google Shape;997;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98" name="Google Shape;998;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99" name="Google Shape;999;p14"/>
            <p:cNvGrpSpPr/>
            <p:nvPr/>
          </p:nvGrpSpPr>
          <p:grpSpPr>
            <a:xfrm>
              <a:off x="7713663" y="2848339"/>
              <a:ext cx="1042107" cy="425543"/>
              <a:chOff x="7786941" y="2884917"/>
              <a:chExt cx="897649" cy="353919"/>
            </a:xfrm>
          </p:grpSpPr>
          <p:sp>
            <p:nvSpPr>
              <p:cNvPr id="1000" name="Google Shape;1000;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01" name="Google Shape;1001;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02" name="Google Shape;1002;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03" name="Google Shape;1003;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004" name="Google Shape;1004;p14"/>
          <p:cNvGrpSpPr/>
          <p:nvPr/>
        </p:nvGrpSpPr>
        <p:grpSpPr>
          <a:xfrm>
            <a:off x="9098788" y="3956624"/>
            <a:ext cx="367224" cy="240304"/>
            <a:chOff x="7493876" y="2774731"/>
            <a:chExt cx="1481958" cy="894622"/>
          </a:xfrm>
        </p:grpSpPr>
        <p:sp>
          <p:nvSpPr>
            <p:cNvPr id="1005" name="Google Shape;1005;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006" name="Google Shape;1006;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007" name="Google Shape;1007;p14"/>
            <p:cNvGrpSpPr/>
            <p:nvPr/>
          </p:nvGrpSpPr>
          <p:grpSpPr>
            <a:xfrm>
              <a:off x="7713663" y="2848339"/>
              <a:ext cx="1042107" cy="425543"/>
              <a:chOff x="7786941" y="2884917"/>
              <a:chExt cx="897649" cy="353919"/>
            </a:xfrm>
          </p:grpSpPr>
          <p:sp>
            <p:nvSpPr>
              <p:cNvPr id="1008" name="Google Shape;1008;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09" name="Google Shape;1009;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0" name="Google Shape;1010;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1" name="Google Shape;1011;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012" name="Google Shape;1012;p14"/>
          <p:cNvGrpSpPr/>
          <p:nvPr/>
        </p:nvGrpSpPr>
        <p:grpSpPr>
          <a:xfrm>
            <a:off x="9980126" y="2661565"/>
            <a:ext cx="353678" cy="198344"/>
            <a:chOff x="7493876" y="2774731"/>
            <a:chExt cx="1481958" cy="894622"/>
          </a:xfrm>
        </p:grpSpPr>
        <p:sp>
          <p:nvSpPr>
            <p:cNvPr id="1013" name="Google Shape;1013;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014" name="Google Shape;1014;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015" name="Google Shape;1015;p14"/>
            <p:cNvGrpSpPr/>
            <p:nvPr/>
          </p:nvGrpSpPr>
          <p:grpSpPr>
            <a:xfrm>
              <a:off x="7713663" y="2848339"/>
              <a:ext cx="1042107" cy="425543"/>
              <a:chOff x="7786941" y="2884917"/>
              <a:chExt cx="897649" cy="353919"/>
            </a:xfrm>
          </p:grpSpPr>
          <p:sp>
            <p:nvSpPr>
              <p:cNvPr id="1016" name="Google Shape;1016;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7" name="Google Shape;1017;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8" name="Google Shape;1018;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9" name="Google Shape;1019;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020" name="Google Shape;1020;p14"/>
          <p:cNvGrpSpPr/>
          <p:nvPr/>
        </p:nvGrpSpPr>
        <p:grpSpPr>
          <a:xfrm>
            <a:off x="9497138" y="3394032"/>
            <a:ext cx="367224" cy="240304"/>
            <a:chOff x="7493876" y="2774731"/>
            <a:chExt cx="1481958" cy="894622"/>
          </a:xfrm>
        </p:grpSpPr>
        <p:sp>
          <p:nvSpPr>
            <p:cNvPr id="1021" name="Google Shape;1021;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022" name="Google Shape;1022;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023" name="Google Shape;1023;p14"/>
            <p:cNvGrpSpPr/>
            <p:nvPr/>
          </p:nvGrpSpPr>
          <p:grpSpPr>
            <a:xfrm>
              <a:off x="7713663" y="2848339"/>
              <a:ext cx="1042107" cy="425543"/>
              <a:chOff x="7786941" y="2884917"/>
              <a:chExt cx="897649" cy="353919"/>
            </a:xfrm>
          </p:grpSpPr>
          <p:sp>
            <p:nvSpPr>
              <p:cNvPr id="1024" name="Google Shape;1024;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25" name="Google Shape;1025;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26" name="Google Shape;1026;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27" name="Google Shape;1027;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028" name="Google Shape;1028;p14"/>
          <p:cNvGrpSpPr/>
          <p:nvPr/>
        </p:nvGrpSpPr>
        <p:grpSpPr>
          <a:xfrm>
            <a:off x="9601554" y="3999763"/>
            <a:ext cx="367224" cy="240304"/>
            <a:chOff x="7493876" y="2774731"/>
            <a:chExt cx="1481958" cy="894622"/>
          </a:xfrm>
        </p:grpSpPr>
        <p:sp>
          <p:nvSpPr>
            <p:cNvPr id="1029" name="Google Shape;1029;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030" name="Google Shape;1030;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031" name="Google Shape;1031;p14"/>
            <p:cNvGrpSpPr/>
            <p:nvPr/>
          </p:nvGrpSpPr>
          <p:grpSpPr>
            <a:xfrm>
              <a:off x="7713663" y="2848339"/>
              <a:ext cx="1042107" cy="425543"/>
              <a:chOff x="7786941" y="2884917"/>
              <a:chExt cx="897649" cy="353919"/>
            </a:xfrm>
          </p:grpSpPr>
          <p:sp>
            <p:nvSpPr>
              <p:cNvPr id="1032" name="Google Shape;1032;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33" name="Google Shape;1033;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34" name="Google Shape;1034;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35" name="Google Shape;1035;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036" name="Google Shape;1036;p14"/>
          <p:cNvGrpSpPr/>
          <p:nvPr/>
        </p:nvGrpSpPr>
        <p:grpSpPr>
          <a:xfrm>
            <a:off x="10375259" y="3992325"/>
            <a:ext cx="353678" cy="198344"/>
            <a:chOff x="7493876" y="2774731"/>
            <a:chExt cx="1481958" cy="894622"/>
          </a:xfrm>
        </p:grpSpPr>
        <p:sp>
          <p:nvSpPr>
            <p:cNvPr id="1037" name="Google Shape;1037;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038" name="Google Shape;1038;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039" name="Google Shape;1039;p14"/>
            <p:cNvGrpSpPr/>
            <p:nvPr/>
          </p:nvGrpSpPr>
          <p:grpSpPr>
            <a:xfrm>
              <a:off x="7713663" y="2848339"/>
              <a:ext cx="1042107" cy="425543"/>
              <a:chOff x="7786941" y="2884917"/>
              <a:chExt cx="897649" cy="353919"/>
            </a:xfrm>
          </p:grpSpPr>
          <p:sp>
            <p:nvSpPr>
              <p:cNvPr id="1040" name="Google Shape;1040;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1" name="Google Shape;1041;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2" name="Google Shape;1042;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3" name="Google Shape;1043;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044" name="Google Shape;1044;p14"/>
          <p:cNvGrpSpPr/>
          <p:nvPr/>
        </p:nvGrpSpPr>
        <p:grpSpPr>
          <a:xfrm>
            <a:off x="9247893" y="4775686"/>
            <a:ext cx="393760" cy="218578"/>
            <a:chOff x="7493876" y="2774731"/>
            <a:chExt cx="1481958" cy="894622"/>
          </a:xfrm>
        </p:grpSpPr>
        <p:sp>
          <p:nvSpPr>
            <p:cNvPr id="1045" name="Google Shape;1045;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046" name="Google Shape;1046;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047" name="Google Shape;1047;p14"/>
            <p:cNvGrpSpPr/>
            <p:nvPr/>
          </p:nvGrpSpPr>
          <p:grpSpPr>
            <a:xfrm>
              <a:off x="7713663" y="2848339"/>
              <a:ext cx="1042107" cy="425543"/>
              <a:chOff x="7786941" y="2884917"/>
              <a:chExt cx="897649" cy="353919"/>
            </a:xfrm>
          </p:grpSpPr>
          <p:sp>
            <p:nvSpPr>
              <p:cNvPr id="1048" name="Google Shape;1048;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9" name="Google Shape;1049;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0" name="Google Shape;1050;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1" name="Google Shape;1051;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052" name="Google Shape;1052;p14"/>
          <p:cNvGrpSpPr/>
          <p:nvPr/>
        </p:nvGrpSpPr>
        <p:grpSpPr>
          <a:xfrm>
            <a:off x="10925982" y="4369125"/>
            <a:ext cx="228295" cy="120400"/>
            <a:chOff x="7493876" y="2774731"/>
            <a:chExt cx="1481958" cy="894622"/>
          </a:xfrm>
        </p:grpSpPr>
        <p:sp>
          <p:nvSpPr>
            <p:cNvPr id="1053" name="Google Shape;1053;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054" name="Google Shape;1054;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055" name="Google Shape;1055;p14"/>
            <p:cNvGrpSpPr/>
            <p:nvPr/>
          </p:nvGrpSpPr>
          <p:grpSpPr>
            <a:xfrm>
              <a:off x="7713663" y="2848339"/>
              <a:ext cx="1042107" cy="425543"/>
              <a:chOff x="7786941" y="2884917"/>
              <a:chExt cx="897649" cy="353919"/>
            </a:xfrm>
          </p:grpSpPr>
          <p:sp>
            <p:nvSpPr>
              <p:cNvPr id="1056" name="Google Shape;1056;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7" name="Google Shape;1057;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8" name="Google Shape;1058;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9" name="Google Shape;1059;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060" name="Google Shape;1060;p14"/>
          <p:cNvGrpSpPr/>
          <p:nvPr/>
        </p:nvGrpSpPr>
        <p:grpSpPr>
          <a:xfrm>
            <a:off x="7439074" y="2356613"/>
            <a:ext cx="534987" cy="414882"/>
            <a:chOff x="7432700" y="2327293"/>
            <a:chExt cx="534987" cy="414882"/>
          </a:xfrm>
        </p:grpSpPr>
        <p:pic>
          <p:nvPicPr>
            <p:cNvPr id="1061" name="Google Shape;1061;p14" descr="antenna_stylized"/>
            <p:cNvPicPr preferRelativeResize="0"/>
            <p:nvPr/>
          </p:nvPicPr>
          <p:blipFill rotWithShape="1">
            <a:blip r:embed="rId7">
              <a:alphaModFix/>
            </a:blip>
            <a:srcRect/>
            <a:stretch/>
          </p:blipFill>
          <p:spPr>
            <a:xfrm>
              <a:off x="7432700" y="2327293"/>
              <a:ext cx="530702" cy="223756"/>
            </a:xfrm>
            <a:prstGeom prst="rect">
              <a:avLst/>
            </a:prstGeom>
            <a:noFill/>
            <a:ln>
              <a:noFill/>
            </a:ln>
          </p:spPr>
        </p:pic>
        <p:pic>
          <p:nvPicPr>
            <p:cNvPr id="1062" name="Google Shape;1062;p14" descr="laptop_keyboard"/>
            <p:cNvPicPr preferRelativeResize="0"/>
            <p:nvPr/>
          </p:nvPicPr>
          <p:blipFill rotWithShape="1">
            <a:blip r:embed="rId8">
              <a:alphaModFix/>
            </a:blip>
            <a:srcRect/>
            <a:stretch/>
          </p:blipFill>
          <p:spPr>
            <a:xfrm rot="109064" flipH="1">
              <a:off x="7458407" y="2575770"/>
              <a:ext cx="437221" cy="159511"/>
            </a:xfrm>
            <a:prstGeom prst="rect">
              <a:avLst/>
            </a:prstGeom>
            <a:noFill/>
            <a:ln>
              <a:noFill/>
            </a:ln>
          </p:spPr>
        </p:pic>
        <p:sp>
          <p:nvSpPr>
            <p:cNvPr id="1063" name="Google Shape;1063;p14"/>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064" name="Google Shape;1064;p14" descr="screen"/>
            <p:cNvPicPr preferRelativeResize="0"/>
            <p:nvPr/>
          </p:nvPicPr>
          <p:blipFill rotWithShape="1">
            <a:blip r:embed="rId9">
              <a:alphaModFix/>
            </a:blip>
            <a:srcRect/>
            <a:stretch/>
          </p:blipFill>
          <p:spPr>
            <a:xfrm>
              <a:off x="7620637" y="2426338"/>
              <a:ext cx="319785" cy="189429"/>
            </a:xfrm>
            <a:prstGeom prst="rect">
              <a:avLst/>
            </a:prstGeom>
            <a:noFill/>
            <a:ln>
              <a:noFill/>
            </a:ln>
          </p:spPr>
        </p:pic>
        <p:sp>
          <p:nvSpPr>
            <p:cNvPr id="1065" name="Google Shape;1065;p14"/>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66" name="Google Shape;1066;p14"/>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67" name="Google Shape;1067;p14"/>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68" name="Google Shape;1068;p14"/>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69" name="Google Shape;1069;p14"/>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70" name="Google Shape;1070;p14"/>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071" name="Google Shape;1071;p14"/>
            <p:cNvGrpSpPr/>
            <p:nvPr/>
          </p:nvGrpSpPr>
          <p:grpSpPr>
            <a:xfrm>
              <a:off x="7594735" y="2642220"/>
              <a:ext cx="98740" cy="36846"/>
              <a:chOff x="1740" y="2642"/>
              <a:chExt cx="752" cy="327"/>
            </a:xfrm>
          </p:grpSpPr>
          <p:sp>
            <p:nvSpPr>
              <p:cNvPr id="1072" name="Google Shape;1072;p14"/>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73" name="Google Shape;1073;p14"/>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74" name="Google Shape;1074;p14"/>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75" name="Google Shape;1075;p14"/>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76" name="Google Shape;1076;p14"/>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77" name="Google Shape;1077;p14"/>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078" name="Google Shape;1078;p14"/>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79" name="Google Shape;1079;p14"/>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80" name="Google Shape;1080;p14"/>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81" name="Google Shape;1081;p14"/>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82" name="Google Shape;1082;p14"/>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83" name="Google Shape;1083;p14"/>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84" name="Google Shape;1084;p14"/>
          <p:cNvGrpSpPr/>
          <p:nvPr/>
        </p:nvGrpSpPr>
        <p:grpSpPr>
          <a:xfrm>
            <a:off x="8637781" y="2319727"/>
            <a:ext cx="530702" cy="478009"/>
            <a:chOff x="8631407" y="2290407"/>
            <a:chExt cx="530702" cy="478009"/>
          </a:xfrm>
        </p:grpSpPr>
        <p:pic>
          <p:nvPicPr>
            <p:cNvPr id="1085" name="Google Shape;1085;p14" descr="light2.png"/>
            <p:cNvPicPr preferRelativeResize="0"/>
            <p:nvPr/>
          </p:nvPicPr>
          <p:blipFill rotWithShape="1">
            <a:blip r:embed="rId10">
              <a:alphaModFix/>
            </a:blip>
            <a:srcRect/>
            <a:stretch/>
          </p:blipFill>
          <p:spPr>
            <a:xfrm flipH="1">
              <a:off x="8825293" y="2362969"/>
              <a:ext cx="92772" cy="405447"/>
            </a:xfrm>
            <a:prstGeom prst="rect">
              <a:avLst/>
            </a:prstGeom>
            <a:noFill/>
            <a:ln>
              <a:noFill/>
            </a:ln>
          </p:spPr>
        </p:pic>
        <p:pic>
          <p:nvPicPr>
            <p:cNvPr id="1086" name="Google Shape;1086;p14" descr="antenna_stylized"/>
            <p:cNvPicPr preferRelativeResize="0"/>
            <p:nvPr/>
          </p:nvPicPr>
          <p:blipFill rotWithShape="1">
            <a:blip r:embed="rId7">
              <a:alphaModFix/>
            </a:blip>
            <a:srcRect/>
            <a:stretch/>
          </p:blipFill>
          <p:spPr>
            <a:xfrm>
              <a:off x="8631407" y="2290407"/>
              <a:ext cx="530702" cy="223756"/>
            </a:xfrm>
            <a:prstGeom prst="rect">
              <a:avLst/>
            </a:prstGeom>
            <a:noFill/>
            <a:ln>
              <a:noFill/>
            </a:ln>
          </p:spPr>
        </p:pic>
      </p:grpSp>
      <p:grpSp>
        <p:nvGrpSpPr>
          <p:cNvPr id="1087" name="Google Shape;1087;p14"/>
          <p:cNvGrpSpPr/>
          <p:nvPr/>
        </p:nvGrpSpPr>
        <p:grpSpPr>
          <a:xfrm>
            <a:off x="8499539" y="2059124"/>
            <a:ext cx="849312" cy="226109"/>
            <a:chOff x="8493165" y="2029804"/>
            <a:chExt cx="849312" cy="226109"/>
          </a:xfrm>
        </p:grpSpPr>
        <p:pic>
          <p:nvPicPr>
            <p:cNvPr id="1088" name="Google Shape;1088;p14" descr="car_icon_small"/>
            <p:cNvPicPr preferRelativeResize="0"/>
            <p:nvPr/>
          </p:nvPicPr>
          <p:blipFill rotWithShape="1">
            <a:blip r:embed="rId11">
              <a:alphaModFix/>
            </a:blip>
            <a:srcRect/>
            <a:stretch/>
          </p:blipFill>
          <p:spPr>
            <a:xfrm>
              <a:off x="8493165" y="2087638"/>
              <a:ext cx="849312" cy="168275"/>
            </a:xfrm>
            <a:prstGeom prst="rect">
              <a:avLst/>
            </a:prstGeom>
            <a:noFill/>
            <a:ln>
              <a:noFill/>
            </a:ln>
          </p:spPr>
        </p:pic>
        <p:pic>
          <p:nvPicPr>
            <p:cNvPr id="1089" name="Google Shape;1089;p14" descr="antenna_stylized"/>
            <p:cNvPicPr preferRelativeResize="0"/>
            <p:nvPr/>
          </p:nvPicPr>
          <p:blipFill rotWithShape="1">
            <a:blip r:embed="rId7">
              <a:alphaModFix/>
            </a:blip>
            <a:srcRect/>
            <a:stretch/>
          </p:blipFill>
          <p:spPr>
            <a:xfrm>
              <a:off x="8704645" y="2029804"/>
              <a:ext cx="530702" cy="223756"/>
            </a:xfrm>
            <a:prstGeom prst="rect">
              <a:avLst/>
            </a:prstGeom>
            <a:noFill/>
            <a:ln>
              <a:noFill/>
            </a:ln>
          </p:spPr>
        </p:pic>
      </p:grpSp>
      <p:grpSp>
        <p:nvGrpSpPr>
          <p:cNvPr id="1090" name="Google Shape;1090;p14"/>
          <p:cNvGrpSpPr/>
          <p:nvPr/>
        </p:nvGrpSpPr>
        <p:grpSpPr>
          <a:xfrm>
            <a:off x="7493518" y="3325424"/>
            <a:ext cx="857739" cy="583764"/>
            <a:chOff x="7487144" y="3296104"/>
            <a:chExt cx="857739" cy="583764"/>
          </a:xfrm>
        </p:grpSpPr>
        <p:grpSp>
          <p:nvGrpSpPr>
            <p:cNvPr id="1091" name="Google Shape;1091;p14"/>
            <p:cNvGrpSpPr/>
            <p:nvPr/>
          </p:nvGrpSpPr>
          <p:grpSpPr>
            <a:xfrm>
              <a:off x="7487144" y="3389820"/>
              <a:ext cx="350807" cy="310034"/>
              <a:chOff x="7487144" y="3389820"/>
              <a:chExt cx="350807" cy="310034"/>
            </a:xfrm>
          </p:grpSpPr>
          <p:pic>
            <p:nvPicPr>
              <p:cNvPr id="1092" name="Google Shape;1092;p14" descr="antenna_stylized"/>
              <p:cNvPicPr preferRelativeResize="0"/>
              <p:nvPr/>
            </p:nvPicPr>
            <p:blipFill rotWithShape="1">
              <a:blip r:embed="rId12">
                <a:alphaModFix/>
              </a:blip>
              <a:srcRect/>
              <a:stretch/>
            </p:blipFill>
            <p:spPr>
              <a:xfrm>
                <a:off x="7487144" y="3389820"/>
                <a:ext cx="347997" cy="167557"/>
              </a:xfrm>
              <a:prstGeom prst="rect">
                <a:avLst/>
              </a:prstGeom>
              <a:noFill/>
              <a:ln>
                <a:noFill/>
              </a:ln>
            </p:spPr>
          </p:pic>
          <p:pic>
            <p:nvPicPr>
              <p:cNvPr id="1093" name="Google Shape;1093;p14" descr="laptop_keyboard"/>
              <p:cNvPicPr preferRelativeResize="0"/>
              <p:nvPr/>
            </p:nvPicPr>
            <p:blipFill rotWithShape="1">
              <a:blip r:embed="rId13">
                <a:alphaModFix/>
              </a:blip>
              <a:srcRect/>
              <a:stretch/>
            </p:blipFill>
            <p:spPr>
              <a:xfrm rot="109064" flipH="1">
                <a:off x="7504001" y="3575889"/>
                <a:ext cx="286699" cy="119448"/>
              </a:xfrm>
              <a:prstGeom prst="rect">
                <a:avLst/>
              </a:prstGeom>
              <a:noFill/>
              <a:ln>
                <a:noFill/>
              </a:ln>
            </p:spPr>
          </p:pic>
          <p:sp>
            <p:nvSpPr>
              <p:cNvPr id="1094" name="Google Shape;1094;p14"/>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095" name="Google Shape;1095;p14" descr="screen"/>
              <p:cNvPicPr preferRelativeResize="0"/>
              <p:nvPr/>
            </p:nvPicPr>
            <p:blipFill rotWithShape="1">
              <a:blip r:embed="rId14">
                <a:alphaModFix/>
              </a:blip>
              <a:srcRect/>
              <a:stretch/>
            </p:blipFill>
            <p:spPr>
              <a:xfrm>
                <a:off x="7610380" y="3463988"/>
                <a:ext cx="209692" cy="141851"/>
              </a:xfrm>
              <a:prstGeom prst="rect">
                <a:avLst/>
              </a:prstGeom>
              <a:noFill/>
              <a:ln>
                <a:noFill/>
              </a:ln>
            </p:spPr>
          </p:pic>
          <p:sp>
            <p:nvSpPr>
              <p:cNvPr id="1096" name="Google Shape;1096;p14"/>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97" name="Google Shape;1097;p14"/>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98" name="Google Shape;1098;p14"/>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99" name="Google Shape;1099;p14"/>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00" name="Google Shape;1100;p14"/>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01" name="Google Shape;1101;p14"/>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102" name="Google Shape;1102;p14"/>
              <p:cNvGrpSpPr/>
              <p:nvPr/>
            </p:nvGrpSpPr>
            <p:grpSpPr>
              <a:xfrm>
                <a:off x="7593395" y="3625649"/>
                <a:ext cx="64747" cy="27592"/>
                <a:chOff x="1740" y="2642"/>
                <a:chExt cx="752" cy="327"/>
              </a:xfrm>
            </p:grpSpPr>
            <p:sp>
              <p:nvSpPr>
                <p:cNvPr id="1103" name="Google Shape;1103;p14"/>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04" name="Google Shape;1104;p14"/>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05" name="Google Shape;1105;p14"/>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06" name="Google Shape;1106;p14"/>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07" name="Google Shape;1107;p14"/>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08" name="Google Shape;1108;p14"/>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109" name="Google Shape;1109;p14"/>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0" name="Google Shape;1110;p14"/>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1" name="Google Shape;1111;p14"/>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2" name="Google Shape;1112;p14"/>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3" name="Google Shape;1113;p14"/>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4" name="Google Shape;1114;p14"/>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115" name="Google Shape;1115;p14"/>
            <p:cNvGrpSpPr/>
            <p:nvPr/>
          </p:nvGrpSpPr>
          <p:grpSpPr>
            <a:xfrm flipH="1">
              <a:off x="7985622" y="3537823"/>
              <a:ext cx="359261" cy="342045"/>
              <a:chOff x="2839" y="3501"/>
              <a:chExt cx="755" cy="803"/>
            </a:xfrm>
          </p:grpSpPr>
          <p:pic>
            <p:nvPicPr>
              <p:cNvPr id="1116" name="Google Shape;1116;p14"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1117" name="Google Shape;1117;p14"/>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118" name="Google Shape;1118;p14"/>
            <p:cNvGrpSpPr/>
            <p:nvPr/>
          </p:nvGrpSpPr>
          <p:grpSpPr>
            <a:xfrm>
              <a:off x="7797061" y="3296104"/>
              <a:ext cx="347997" cy="396620"/>
              <a:chOff x="7797061" y="3296104"/>
              <a:chExt cx="347997" cy="396620"/>
            </a:xfrm>
          </p:grpSpPr>
          <p:pic>
            <p:nvPicPr>
              <p:cNvPr id="1119" name="Google Shape;1119;p14" descr="fridge2.png"/>
              <p:cNvPicPr preferRelativeResize="0"/>
              <p:nvPr/>
            </p:nvPicPr>
            <p:blipFill rotWithShape="1">
              <a:blip r:embed="rId16">
                <a:alphaModFix/>
              </a:blip>
              <a:srcRect/>
              <a:stretch/>
            </p:blipFill>
            <p:spPr>
              <a:xfrm>
                <a:off x="7896825" y="3355697"/>
                <a:ext cx="189578" cy="337027"/>
              </a:xfrm>
              <a:prstGeom prst="rect">
                <a:avLst/>
              </a:prstGeom>
              <a:noFill/>
              <a:ln>
                <a:noFill/>
              </a:ln>
            </p:spPr>
          </p:pic>
          <p:pic>
            <p:nvPicPr>
              <p:cNvPr id="1120" name="Google Shape;1120;p14" descr="antenna_stylized"/>
              <p:cNvPicPr preferRelativeResize="0"/>
              <p:nvPr/>
            </p:nvPicPr>
            <p:blipFill rotWithShape="1">
              <a:blip r:embed="rId12">
                <a:alphaModFix/>
              </a:blip>
              <a:srcRect/>
              <a:stretch/>
            </p:blipFill>
            <p:spPr>
              <a:xfrm>
                <a:off x="7797061" y="3296104"/>
                <a:ext cx="347997" cy="167557"/>
              </a:xfrm>
              <a:prstGeom prst="rect">
                <a:avLst/>
              </a:prstGeom>
              <a:noFill/>
              <a:ln>
                <a:noFill/>
              </a:ln>
            </p:spPr>
          </p:pic>
        </p:grpSp>
      </p:grpSp>
      <p:grpSp>
        <p:nvGrpSpPr>
          <p:cNvPr id="1121" name="Google Shape;1121;p14"/>
          <p:cNvGrpSpPr/>
          <p:nvPr/>
        </p:nvGrpSpPr>
        <p:grpSpPr>
          <a:xfrm>
            <a:off x="11064947" y="3428485"/>
            <a:ext cx="518448" cy="1212242"/>
            <a:chOff x="11058573" y="3399165"/>
            <a:chExt cx="518448" cy="1212242"/>
          </a:xfrm>
        </p:grpSpPr>
        <p:grpSp>
          <p:nvGrpSpPr>
            <p:cNvPr id="1122" name="Google Shape;1122;p14"/>
            <p:cNvGrpSpPr/>
            <p:nvPr/>
          </p:nvGrpSpPr>
          <p:grpSpPr>
            <a:xfrm>
              <a:off x="11087182" y="4159591"/>
              <a:ext cx="489839" cy="451816"/>
              <a:chOff x="5103720" y="2693365"/>
              <a:chExt cx="611650" cy="414788"/>
            </a:xfrm>
          </p:grpSpPr>
          <p:cxnSp>
            <p:nvCxnSpPr>
              <p:cNvPr id="1123" name="Google Shape;1123;p14"/>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1124" name="Google Shape;1124;p14"/>
              <p:cNvGrpSpPr/>
              <p:nvPr/>
            </p:nvGrpSpPr>
            <p:grpSpPr>
              <a:xfrm>
                <a:off x="5275406" y="2693365"/>
                <a:ext cx="439964" cy="414788"/>
                <a:chOff x="5275406" y="2711455"/>
                <a:chExt cx="452949" cy="405518"/>
              </a:xfrm>
            </p:grpSpPr>
            <p:pic>
              <p:nvPicPr>
                <p:cNvPr id="1125" name="Google Shape;1125;p14" descr="server_rack.png"/>
                <p:cNvPicPr preferRelativeResize="0"/>
                <p:nvPr/>
              </p:nvPicPr>
              <p:blipFill rotWithShape="1">
                <a:blip r:embed="rId17">
                  <a:alphaModFix/>
                </a:blip>
                <a:srcRect/>
                <a:stretch/>
              </p:blipFill>
              <p:spPr>
                <a:xfrm>
                  <a:off x="5537367" y="2770786"/>
                  <a:ext cx="190988" cy="313366"/>
                </a:xfrm>
                <a:prstGeom prst="rect">
                  <a:avLst/>
                </a:prstGeom>
                <a:noFill/>
                <a:ln>
                  <a:noFill/>
                </a:ln>
              </p:spPr>
            </p:pic>
            <p:pic>
              <p:nvPicPr>
                <p:cNvPr id="1126" name="Google Shape;1126;p14" descr="server_rack.png"/>
                <p:cNvPicPr preferRelativeResize="0"/>
                <p:nvPr/>
              </p:nvPicPr>
              <p:blipFill rotWithShape="1">
                <a:blip r:embed="rId17">
                  <a:alphaModFix/>
                </a:blip>
                <a:srcRect/>
                <a:stretch/>
              </p:blipFill>
              <p:spPr>
                <a:xfrm>
                  <a:off x="5275406" y="2764002"/>
                  <a:ext cx="190988" cy="313366"/>
                </a:xfrm>
                <a:prstGeom prst="rect">
                  <a:avLst/>
                </a:prstGeom>
                <a:noFill/>
                <a:ln>
                  <a:noFill/>
                </a:ln>
              </p:spPr>
            </p:pic>
            <p:pic>
              <p:nvPicPr>
                <p:cNvPr id="1127" name="Google Shape;1127;p14" descr="server_rack.png"/>
                <p:cNvPicPr preferRelativeResize="0"/>
                <p:nvPr/>
              </p:nvPicPr>
              <p:blipFill rotWithShape="1">
                <a:blip r:embed="rId17">
                  <a:alphaModFix/>
                </a:blip>
                <a:srcRect/>
                <a:stretch/>
              </p:blipFill>
              <p:spPr>
                <a:xfrm>
                  <a:off x="5385676" y="2711455"/>
                  <a:ext cx="247152" cy="405518"/>
                </a:xfrm>
                <a:prstGeom prst="rect">
                  <a:avLst/>
                </a:prstGeom>
                <a:noFill/>
                <a:ln>
                  <a:noFill/>
                </a:ln>
              </p:spPr>
            </p:pic>
          </p:grpSp>
        </p:grpSp>
        <p:grpSp>
          <p:nvGrpSpPr>
            <p:cNvPr id="1128" name="Google Shape;1128;p14"/>
            <p:cNvGrpSpPr/>
            <p:nvPr/>
          </p:nvGrpSpPr>
          <p:grpSpPr>
            <a:xfrm>
              <a:off x="11058573" y="3399165"/>
              <a:ext cx="423724" cy="405973"/>
              <a:chOff x="5103720" y="2693365"/>
              <a:chExt cx="611650" cy="414788"/>
            </a:xfrm>
          </p:grpSpPr>
          <p:cxnSp>
            <p:nvCxnSpPr>
              <p:cNvPr id="1129" name="Google Shape;1129;p14"/>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1130" name="Google Shape;1130;p14"/>
              <p:cNvGrpSpPr/>
              <p:nvPr/>
            </p:nvGrpSpPr>
            <p:grpSpPr>
              <a:xfrm>
                <a:off x="5275406" y="2693365"/>
                <a:ext cx="439964" cy="414788"/>
                <a:chOff x="5275406" y="2711455"/>
                <a:chExt cx="452949" cy="405518"/>
              </a:xfrm>
            </p:grpSpPr>
            <p:pic>
              <p:nvPicPr>
                <p:cNvPr id="1131" name="Google Shape;1131;p14" descr="server_rack.png"/>
                <p:cNvPicPr preferRelativeResize="0"/>
                <p:nvPr/>
              </p:nvPicPr>
              <p:blipFill rotWithShape="1">
                <a:blip r:embed="rId17">
                  <a:alphaModFix/>
                </a:blip>
                <a:srcRect/>
                <a:stretch/>
              </p:blipFill>
              <p:spPr>
                <a:xfrm>
                  <a:off x="5537367" y="2770786"/>
                  <a:ext cx="190988" cy="313366"/>
                </a:xfrm>
                <a:prstGeom prst="rect">
                  <a:avLst/>
                </a:prstGeom>
                <a:noFill/>
                <a:ln>
                  <a:noFill/>
                </a:ln>
              </p:spPr>
            </p:pic>
            <p:pic>
              <p:nvPicPr>
                <p:cNvPr id="1132" name="Google Shape;1132;p14" descr="server_rack.png"/>
                <p:cNvPicPr preferRelativeResize="0"/>
                <p:nvPr/>
              </p:nvPicPr>
              <p:blipFill rotWithShape="1">
                <a:blip r:embed="rId17">
                  <a:alphaModFix/>
                </a:blip>
                <a:srcRect/>
                <a:stretch/>
              </p:blipFill>
              <p:spPr>
                <a:xfrm>
                  <a:off x="5275406" y="2764002"/>
                  <a:ext cx="190988" cy="313366"/>
                </a:xfrm>
                <a:prstGeom prst="rect">
                  <a:avLst/>
                </a:prstGeom>
                <a:noFill/>
                <a:ln>
                  <a:noFill/>
                </a:ln>
              </p:spPr>
            </p:pic>
            <p:pic>
              <p:nvPicPr>
                <p:cNvPr id="1133" name="Google Shape;1133;p14" descr="server_rack.png"/>
                <p:cNvPicPr preferRelativeResize="0"/>
                <p:nvPr/>
              </p:nvPicPr>
              <p:blipFill rotWithShape="1">
                <a:blip r:embed="rId17">
                  <a:alphaModFix/>
                </a:blip>
                <a:srcRect/>
                <a:stretch/>
              </p:blipFill>
              <p:spPr>
                <a:xfrm>
                  <a:off x="5385676" y="2711455"/>
                  <a:ext cx="247152" cy="405518"/>
                </a:xfrm>
                <a:prstGeom prst="rect">
                  <a:avLst/>
                </a:prstGeom>
                <a:noFill/>
                <a:ln>
                  <a:noFill/>
                </a:ln>
              </p:spPr>
            </p:pic>
          </p:grpSp>
        </p:grpSp>
      </p:grpSp>
      <p:grpSp>
        <p:nvGrpSpPr>
          <p:cNvPr id="1134" name="Google Shape;1134;p14"/>
          <p:cNvGrpSpPr/>
          <p:nvPr/>
        </p:nvGrpSpPr>
        <p:grpSpPr>
          <a:xfrm flipH="1">
            <a:off x="7980855" y="4900161"/>
            <a:ext cx="345630" cy="320302"/>
            <a:chOff x="2839" y="3501"/>
            <a:chExt cx="755" cy="803"/>
          </a:xfrm>
        </p:grpSpPr>
        <p:pic>
          <p:nvPicPr>
            <p:cNvPr id="1135" name="Google Shape;1135;p14" descr="desktop_computer_stylized_medium"/>
            <p:cNvPicPr preferRelativeResize="0"/>
            <p:nvPr/>
          </p:nvPicPr>
          <p:blipFill rotWithShape="1">
            <a:blip r:embed="rId18">
              <a:alphaModFix/>
            </a:blip>
            <a:srcRect/>
            <a:stretch/>
          </p:blipFill>
          <p:spPr>
            <a:xfrm>
              <a:off x="2839" y="3501"/>
              <a:ext cx="755" cy="803"/>
            </a:xfrm>
            <a:prstGeom prst="rect">
              <a:avLst/>
            </a:prstGeom>
            <a:noFill/>
            <a:ln>
              <a:noFill/>
            </a:ln>
          </p:spPr>
        </p:pic>
        <p:sp>
          <p:nvSpPr>
            <p:cNvPr id="1136" name="Google Shape;1136;p14"/>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137" name="Google Shape;1137;p14"/>
          <p:cNvGrpSpPr/>
          <p:nvPr/>
        </p:nvGrpSpPr>
        <p:grpSpPr>
          <a:xfrm>
            <a:off x="9201681" y="5852809"/>
            <a:ext cx="310186" cy="312008"/>
            <a:chOff x="877" y="1008"/>
            <a:chExt cx="2747" cy="2626"/>
          </a:xfrm>
        </p:grpSpPr>
        <p:pic>
          <p:nvPicPr>
            <p:cNvPr id="1138" name="Google Shape;1138;p14" descr="antenna_stylized"/>
            <p:cNvPicPr preferRelativeResize="0"/>
            <p:nvPr/>
          </p:nvPicPr>
          <p:blipFill rotWithShape="1">
            <a:blip r:embed="rId19">
              <a:alphaModFix/>
            </a:blip>
            <a:srcRect/>
            <a:stretch/>
          </p:blipFill>
          <p:spPr>
            <a:xfrm>
              <a:off x="877" y="1008"/>
              <a:ext cx="2725" cy="1421"/>
            </a:xfrm>
            <a:prstGeom prst="rect">
              <a:avLst/>
            </a:prstGeom>
            <a:noFill/>
            <a:ln>
              <a:noFill/>
            </a:ln>
          </p:spPr>
        </p:pic>
        <p:pic>
          <p:nvPicPr>
            <p:cNvPr id="1139" name="Google Shape;1139;p14" descr="laptop_keyboard"/>
            <p:cNvPicPr preferRelativeResize="0"/>
            <p:nvPr/>
          </p:nvPicPr>
          <p:blipFill rotWithShape="1">
            <a:blip r:embed="rId20">
              <a:alphaModFix/>
            </a:blip>
            <a:srcRect/>
            <a:stretch/>
          </p:blipFill>
          <p:spPr>
            <a:xfrm rot="109064" flipH="1">
              <a:off x="1009" y="2586"/>
              <a:ext cx="2245" cy="1013"/>
            </a:xfrm>
            <a:prstGeom prst="rect">
              <a:avLst/>
            </a:prstGeom>
            <a:noFill/>
            <a:ln>
              <a:noFill/>
            </a:ln>
          </p:spPr>
        </p:pic>
        <p:sp>
          <p:nvSpPr>
            <p:cNvPr id="1140" name="Google Shape;1140;p14"/>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141" name="Google Shape;1141;p14" descr="screen"/>
            <p:cNvPicPr preferRelativeResize="0"/>
            <p:nvPr/>
          </p:nvPicPr>
          <p:blipFill rotWithShape="1">
            <a:blip r:embed="rId21">
              <a:alphaModFix/>
            </a:blip>
            <a:srcRect/>
            <a:stretch/>
          </p:blipFill>
          <p:spPr>
            <a:xfrm>
              <a:off x="1842" y="1637"/>
              <a:ext cx="1642" cy="1203"/>
            </a:xfrm>
            <a:prstGeom prst="rect">
              <a:avLst/>
            </a:prstGeom>
            <a:noFill/>
            <a:ln>
              <a:noFill/>
            </a:ln>
          </p:spPr>
        </p:pic>
        <p:sp>
          <p:nvSpPr>
            <p:cNvPr id="1142" name="Google Shape;1142;p14"/>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3" name="Google Shape;1143;p14"/>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4" name="Google Shape;1144;p14"/>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5" name="Google Shape;1145;p14"/>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6" name="Google Shape;1146;p14"/>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7" name="Google Shape;1147;p14"/>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148" name="Google Shape;1148;p14"/>
            <p:cNvGrpSpPr/>
            <p:nvPr/>
          </p:nvGrpSpPr>
          <p:grpSpPr>
            <a:xfrm>
              <a:off x="1709" y="3008"/>
              <a:ext cx="507" cy="234"/>
              <a:chOff x="1740" y="2642"/>
              <a:chExt cx="752" cy="327"/>
            </a:xfrm>
          </p:grpSpPr>
          <p:sp>
            <p:nvSpPr>
              <p:cNvPr id="1149" name="Google Shape;1149;p14"/>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0" name="Google Shape;1150;p14"/>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1" name="Google Shape;1151;p14"/>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2" name="Google Shape;1152;p14"/>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3" name="Google Shape;1153;p14"/>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4" name="Google Shape;1154;p14"/>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155" name="Google Shape;1155;p14"/>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6" name="Google Shape;1156;p14"/>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7" name="Google Shape;1157;p14"/>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8" name="Google Shape;1158;p14"/>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9" name="Google Shape;1159;p14"/>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0" name="Google Shape;1160;p14"/>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161" name="Google Shape;1161;p14"/>
          <p:cNvGrpSpPr/>
          <p:nvPr/>
        </p:nvGrpSpPr>
        <p:grpSpPr>
          <a:xfrm flipH="1">
            <a:off x="8153909" y="5504657"/>
            <a:ext cx="345630" cy="320302"/>
            <a:chOff x="2839" y="3501"/>
            <a:chExt cx="755" cy="803"/>
          </a:xfrm>
        </p:grpSpPr>
        <p:pic>
          <p:nvPicPr>
            <p:cNvPr id="1162" name="Google Shape;1162;p14" descr="desktop_computer_stylized_medium"/>
            <p:cNvPicPr preferRelativeResize="0"/>
            <p:nvPr/>
          </p:nvPicPr>
          <p:blipFill rotWithShape="1">
            <a:blip r:embed="rId18">
              <a:alphaModFix/>
            </a:blip>
            <a:srcRect/>
            <a:stretch/>
          </p:blipFill>
          <p:spPr>
            <a:xfrm>
              <a:off x="2839" y="3501"/>
              <a:ext cx="755" cy="803"/>
            </a:xfrm>
            <a:prstGeom prst="rect">
              <a:avLst/>
            </a:prstGeom>
            <a:noFill/>
            <a:ln>
              <a:noFill/>
            </a:ln>
          </p:spPr>
        </p:pic>
        <p:sp>
          <p:nvSpPr>
            <p:cNvPr id="1163" name="Google Shape;1163;p14"/>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164" name="Google Shape;1164;p14"/>
          <p:cNvGrpSpPr/>
          <p:nvPr/>
        </p:nvGrpSpPr>
        <p:grpSpPr>
          <a:xfrm flipH="1">
            <a:off x="8552134" y="5526130"/>
            <a:ext cx="345630" cy="320302"/>
            <a:chOff x="2839" y="3501"/>
            <a:chExt cx="755" cy="803"/>
          </a:xfrm>
        </p:grpSpPr>
        <p:pic>
          <p:nvPicPr>
            <p:cNvPr id="1165" name="Google Shape;1165;p14" descr="desktop_computer_stylized_medium"/>
            <p:cNvPicPr preferRelativeResize="0"/>
            <p:nvPr/>
          </p:nvPicPr>
          <p:blipFill rotWithShape="1">
            <a:blip r:embed="rId18">
              <a:alphaModFix/>
            </a:blip>
            <a:srcRect/>
            <a:stretch/>
          </p:blipFill>
          <p:spPr>
            <a:xfrm>
              <a:off x="2839" y="3501"/>
              <a:ext cx="755" cy="803"/>
            </a:xfrm>
            <a:prstGeom prst="rect">
              <a:avLst/>
            </a:prstGeom>
            <a:noFill/>
            <a:ln>
              <a:noFill/>
            </a:ln>
          </p:spPr>
        </p:pic>
        <p:sp>
          <p:nvSpPr>
            <p:cNvPr id="1166" name="Google Shape;1166;p14"/>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167" name="Google Shape;1167;p14"/>
          <p:cNvGrpSpPr/>
          <p:nvPr/>
        </p:nvGrpSpPr>
        <p:grpSpPr>
          <a:xfrm>
            <a:off x="9534746" y="5795138"/>
            <a:ext cx="319264" cy="256836"/>
            <a:chOff x="877" y="1008"/>
            <a:chExt cx="2747" cy="2626"/>
          </a:xfrm>
        </p:grpSpPr>
        <p:pic>
          <p:nvPicPr>
            <p:cNvPr id="1168" name="Google Shape;1168;p14" descr="antenna_stylized"/>
            <p:cNvPicPr preferRelativeResize="0"/>
            <p:nvPr/>
          </p:nvPicPr>
          <p:blipFill rotWithShape="1">
            <a:blip r:embed="rId19">
              <a:alphaModFix/>
            </a:blip>
            <a:srcRect/>
            <a:stretch/>
          </p:blipFill>
          <p:spPr>
            <a:xfrm>
              <a:off x="877" y="1008"/>
              <a:ext cx="2725" cy="1421"/>
            </a:xfrm>
            <a:prstGeom prst="rect">
              <a:avLst/>
            </a:prstGeom>
            <a:noFill/>
            <a:ln>
              <a:noFill/>
            </a:ln>
          </p:spPr>
        </p:pic>
        <p:pic>
          <p:nvPicPr>
            <p:cNvPr id="1169" name="Google Shape;1169;p14" descr="laptop_keyboard"/>
            <p:cNvPicPr preferRelativeResize="0"/>
            <p:nvPr/>
          </p:nvPicPr>
          <p:blipFill rotWithShape="1">
            <a:blip r:embed="rId20">
              <a:alphaModFix/>
            </a:blip>
            <a:srcRect/>
            <a:stretch/>
          </p:blipFill>
          <p:spPr>
            <a:xfrm rot="109064" flipH="1">
              <a:off x="1009" y="2586"/>
              <a:ext cx="2245" cy="1013"/>
            </a:xfrm>
            <a:prstGeom prst="rect">
              <a:avLst/>
            </a:prstGeom>
            <a:noFill/>
            <a:ln>
              <a:noFill/>
            </a:ln>
          </p:spPr>
        </p:pic>
        <p:sp>
          <p:nvSpPr>
            <p:cNvPr id="1170" name="Google Shape;1170;p14"/>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171" name="Google Shape;1171;p14" descr="screen"/>
            <p:cNvPicPr preferRelativeResize="0"/>
            <p:nvPr/>
          </p:nvPicPr>
          <p:blipFill rotWithShape="1">
            <a:blip r:embed="rId21">
              <a:alphaModFix/>
            </a:blip>
            <a:srcRect/>
            <a:stretch/>
          </p:blipFill>
          <p:spPr>
            <a:xfrm>
              <a:off x="1842" y="1637"/>
              <a:ext cx="1642" cy="1203"/>
            </a:xfrm>
            <a:prstGeom prst="rect">
              <a:avLst/>
            </a:prstGeom>
            <a:noFill/>
            <a:ln>
              <a:noFill/>
            </a:ln>
          </p:spPr>
        </p:pic>
        <p:sp>
          <p:nvSpPr>
            <p:cNvPr id="1172" name="Google Shape;1172;p14"/>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3" name="Google Shape;1173;p14"/>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4" name="Google Shape;1174;p14"/>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5" name="Google Shape;1175;p14"/>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6" name="Google Shape;1176;p14"/>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7" name="Google Shape;1177;p14"/>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178" name="Google Shape;1178;p14"/>
            <p:cNvGrpSpPr/>
            <p:nvPr/>
          </p:nvGrpSpPr>
          <p:grpSpPr>
            <a:xfrm>
              <a:off x="1709" y="3008"/>
              <a:ext cx="507" cy="234"/>
              <a:chOff x="1740" y="2642"/>
              <a:chExt cx="752" cy="327"/>
            </a:xfrm>
          </p:grpSpPr>
          <p:sp>
            <p:nvSpPr>
              <p:cNvPr id="1179" name="Google Shape;1179;p14"/>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0" name="Google Shape;1180;p14"/>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1" name="Google Shape;1181;p14"/>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2" name="Google Shape;1182;p14"/>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3" name="Google Shape;1183;p14"/>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4" name="Google Shape;1184;p14"/>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185" name="Google Shape;1185;p14"/>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6" name="Google Shape;1186;p14"/>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7" name="Google Shape;1187;p14"/>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8" name="Google Shape;1188;p14"/>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9" name="Google Shape;1189;p14"/>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0" name="Google Shape;1190;p14"/>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191" name="Google Shape;1191;p14"/>
          <p:cNvSpPr/>
          <p:nvPr/>
        </p:nvSpPr>
        <p:spPr>
          <a:xfrm>
            <a:off x="10153593" y="5636971"/>
            <a:ext cx="34049" cy="332924"/>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2" name="Google Shape;1192;p14"/>
          <p:cNvSpPr/>
          <p:nvPr/>
        </p:nvSpPr>
        <p:spPr>
          <a:xfrm>
            <a:off x="10159970" y="5656923"/>
            <a:ext cx="20333" cy="308020"/>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3" name="Google Shape;1193;p14"/>
          <p:cNvSpPr/>
          <p:nvPr/>
        </p:nvSpPr>
        <p:spPr>
          <a:xfrm>
            <a:off x="10155518" y="5812753"/>
            <a:ext cx="31643" cy="27525"/>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4" name="Google Shape;1194;p14"/>
          <p:cNvSpPr/>
          <p:nvPr/>
        </p:nvSpPr>
        <p:spPr>
          <a:xfrm>
            <a:off x="10026299" y="5674399"/>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1195" name="Google Shape;1195;p14"/>
          <p:cNvGrpSpPr/>
          <p:nvPr/>
        </p:nvGrpSpPr>
        <p:grpSpPr>
          <a:xfrm>
            <a:off x="10091053" y="5670891"/>
            <a:ext cx="69517" cy="21877"/>
            <a:chOff x="613" y="2566"/>
            <a:chExt cx="721" cy="144"/>
          </a:xfrm>
        </p:grpSpPr>
        <p:sp>
          <p:nvSpPr>
            <p:cNvPr id="1196" name="Google Shape;1196;p14"/>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197" name="Google Shape;1197;p14"/>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198" name="Google Shape;1198;p14"/>
          <p:cNvSpPr/>
          <p:nvPr/>
        </p:nvSpPr>
        <p:spPr>
          <a:xfrm>
            <a:off x="10027502" y="5722750"/>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1199" name="Google Shape;1199;p14"/>
          <p:cNvGrpSpPr/>
          <p:nvPr/>
        </p:nvGrpSpPr>
        <p:grpSpPr>
          <a:xfrm>
            <a:off x="10091005" y="5718110"/>
            <a:ext cx="69517" cy="19515"/>
            <a:chOff x="615" y="2564"/>
            <a:chExt cx="721" cy="139"/>
          </a:xfrm>
        </p:grpSpPr>
        <p:sp>
          <p:nvSpPr>
            <p:cNvPr id="1200" name="Google Shape;1200;p14"/>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01" name="Google Shape;1201;p14"/>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02" name="Google Shape;1202;p14"/>
          <p:cNvSpPr/>
          <p:nvPr/>
        </p:nvSpPr>
        <p:spPr>
          <a:xfrm>
            <a:off x="10027502" y="5771101"/>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03" name="Google Shape;1203;p14"/>
          <p:cNvSpPr/>
          <p:nvPr/>
        </p:nvSpPr>
        <p:spPr>
          <a:xfrm>
            <a:off x="10028705" y="5814938"/>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1204" name="Google Shape;1204;p14"/>
          <p:cNvGrpSpPr/>
          <p:nvPr/>
        </p:nvGrpSpPr>
        <p:grpSpPr>
          <a:xfrm>
            <a:off x="10089851" y="5813708"/>
            <a:ext cx="69541" cy="19618"/>
            <a:chOff x="618" y="2586"/>
            <a:chExt cx="720" cy="124"/>
          </a:xfrm>
        </p:grpSpPr>
        <p:sp>
          <p:nvSpPr>
            <p:cNvPr id="1205" name="Google Shape;1205;p14"/>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06" name="Google Shape;1206;p14"/>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07" name="Google Shape;1207;p14"/>
          <p:cNvSpPr/>
          <p:nvPr/>
        </p:nvSpPr>
        <p:spPr>
          <a:xfrm>
            <a:off x="10156000" y="5771101"/>
            <a:ext cx="31643" cy="27380"/>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208" name="Google Shape;1208;p14"/>
          <p:cNvGrpSpPr/>
          <p:nvPr/>
        </p:nvGrpSpPr>
        <p:grpSpPr>
          <a:xfrm>
            <a:off x="10089849" y="5767606"/>
            <a:ext cx="70700" cy="19515"/>
            <a:chOff x="613" y="2571"/>
            <a:chExt cx="732" cy="134"/>
          </a:xfrm>
        </p:grpSpPr>
        <p:sp>
          <p:nvSpPr>
            <p:cNvPr id="1209" name="Google Shape;1209;p14"/>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10" name="Google Shape;1210;p14"/>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11" name="Google Shape;1211;p14"/>
          <p:cNvSpPr/>
          <p:nvPr/>
        </p:nvSpPr>
        <p:spPr>
          <a:xfrm>
            <a:off x="10150946" y="5636388"/>
            <a:ext cx="8422" cy="332778"/>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12" name="Google Shape;1212;p14"/>
          <p:cNvSpPr/>
          <p:nvPr/>
        </p:nvSpPr>
        <p:spPr>
          <a:xfrm>
            <a:off x="10158887" y="5720566"/>
            <a:ext cx="28515" cy="31020"/>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3" name="Google Shape;1213;p14"/>
          <p:cNvSpPr/>
          <p:nvPr/>
        </p:nvSpPr>
        <p:spPr>
          <a:xfrm>
            <a:off x="10159248" y="5672943"/>
            <a:ext cx="29357" cy="34953"/>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4" name="Google Shape;1214;p14"/>
          <p:cNvSpPr/>
          <p:nvPr/>
        </p:nvSpPr>
        <p:spPr>
          <a:xfrm>
            <a:off x="10183311" y="5954166"/>
            <a:ext cx="6016" cy="1383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15" name="Google Shape;1215;p14"/>
          <p:cNvSpPr/>
          <p:nvPr/>
        </p:nvSpPr>
        <p:spPr>
          <a:xfrm>
            <a:off x="10157684" y="5954603"/>
            <a:ext cx="29477" cy="29127"/>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6" name="Google Shape;1216;p14"/>
          <p:cNvSpPr/>
          <p:nvPr/>
        </p:nvSpPr>
        <p:spPr>
          <a:xfrm>
            <a:off x="10017877" y="5963487"/>
            <a:ext cx="143898" cy="21845"/>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17" name="Google Shape;1217;p14"/>
          <p:cNvSpPr/>
          <p:nvPr/>
        </p:nvSpPr>
        <p:spPr>
          <a:xfrm>
            <a:off x="10026299" y="5969166"/>
            <a:ext cx="128257" cy="11505"/>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18" name="Google Shape;1218;p14"/>
          <p:cNvSpPr/>
          <p:nvPr/>
        </p:nvSpPr>
        <p:spPr>
          <a:xfrm>
            <a:off x="10038210" y="5920815"/>
            <a:ext cx="19130" cy="2068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19" name="Google Shape;1219;p14"/>
          <p:cNvSpPr/>
          <p:nvPr/>
        </p:nvSpPr>
        <p:spPr>
          <a:xfrm>
            <a:off x="10059867" y="5920815"/>
            <a:ext cx="19130" cy="2068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1220" name="Google Shape;1220;p14"/>
          <p:cNvSpPr/>
          <p:nvPr/>
        </p:nvSpPr>
        <p:spPr>
          <a:xfrm>
            <a:off x="10080201" y="5920815"/>
            <a:ext cx="19130" cy="2068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21" name="Google Shape;1221;p14"/>
          <p:cNvSpPr/>
          <p:nvPr/>
        </p:nvSpPr>
        <p:spPr>
          <a:xfrm>
            <a:off x="10129410" y="5841444"/>
            <a:ext cx="9625" cy="110538"/>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1222" name="Google Shape;1222;p14"/>
          <p:cNvGrpSpPr/>
          <p:nvPr/>
        </p:nvGrpSpPr>
        <p:grpSpPr>
          <a:xfrm flipH="1">
            <a:off x="7773981" y="5281060"/>
            <a:ext cx="345630" cy="320302"/>
            <a:chOff x="2839" y="3501"/>
            <a:chExt cx="755" cy="803"/>
          </a:xfrm>
        </p:grpSpPr>
        <p:pic>
          <p:nvPicPr>
            <p:cNvPr id="1223" name="Google Shape;1223;p14" descr="desktop_computer_stylized_medium"/>
            <p:cNvPicPr preferRelativeResize="0"/>
            <p:nvPr/>
          </p:nvPicPr>
          <p:blipFill rotWithShape="1">
            <a:blip r:embed="rId18">
              <a:alphaModFix/>
            </a:blip>
            <a:srcRect/>
            <a:stretch/>
          </p:blipFill>
          <p:spPr>
            <a:xfrm>
              <a:off x="2839" y="3501"/>
              <a:ext cx="755" cy="803"/>
            </a:xfrm>
            <a:prstGeom prst="rect">
              <a:avLst/>
            </a:prstGeom>
            <a:noFill/>
            <a:ln>
              <a:noFill/>
            </a:ln>
          </p:spPr>
        </p:pic>
        <p:sp>
          <p:nvSpPr>
            <p:cNvPr id="1224" name="Google Shape;1224;p14"/>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25" name="Google Shape;1225;p14"/>
          <p:cNvSpPr/>
          <p:nvPr/>
        </p:nvSpPr>
        <p:spPr>
          <a:xfrm>
            <a:off x="6539916" y="1365914"/>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226" name="Google Shape;1226;p14"/>
          <p:cNvGrpSpPr/>
          <p:nvPr/>
        </p:nvGrpSpPr>
        <p:grpSpPr>
          <a:xfrm>
            <a:off x="7750224" y="1859725"/>
            <a:ext cx="415925" cy="385763"/>
            <a:chOff x="2751" y="1851"/>
            <a:chExt cx="462" cy="478"/>
          </a:xfrm>
        </p:grpSpPr>
        <p:pic>
          <p:nvPicPr>
            <p:cNvPr id="1227" name="Google Shape;1227;p14" descr="iphone_stylized_small"/>
            <p:cNvPicPr preferRelativeResize="0"/>
            <p:nvPr/>
          </p:nvPicPr>
          <p:blipFill rotWithShape="1">
            <a:blip r:embed="rId22">
              <a:alphaModFix/>
            </a:blip>
            <a:srcRect/>
            <a:stretch/>
          </p:blipFill>
          <p:spPr>
            <a:xfrm>
              <a:off x="2928" y="1922"/>
              <a:ext cx="152" cy="407"/>
            </a:xfrm>
            <a:prstGeom prst="rect">
              <a:avLst/>
            </a:prstGeom>
            <a:noFill/>
            <a:ln>
              <a:noFill/>
            </a:ln>
          </p:spPr>
        </p:pic>
        <p:pic>
          <p:nvPicPr>
            <p:cNvPr id="1228" name="Google Shape;1228;p14" descr="antenna_radiation_stylized"/>
            <p:cNvPicPr preferRelativeResize="0"/>
            <p:nvPr/>
          </p:nvPicPr>
          <p:blipFill rotWithShape="1">
            <a:blip r:embed="rId23">
              <a:alphaModFix/>
            </a:blip>
            <a:srcRect/>
            <a:stretch/>
          </p:blipFill>
          <p:spPr>
            <a:xfrm>
              <a:off x="2751" y="1851"/>
              <a:ext cx="462" cy="110"/>
            </a:xfrm>
            <a:prstGeom prst="rect">
              <a:avLst/>
            </a:prstGeom>
            <a:noFill/>
            <a:ln>
              <a:noFill/>
            </a:ln>
          </p:spPr>
        </p:pic>
      </p:grpSp>
      <p:sp>
        <p:nvSpPr>
          <p:cNvPr id="1229" name="Google Shape;1229;p14"/>
          <p:cNvSpPr/>
          <p:nvPr/>
        </p:nvSpPr>
        <p:spPr>
          <a:xfrm>
            <a:off x="7680324" y="1814171"/>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30" name="Google Shape;1230;p14"/>
          <p:cNvSpPr/>
          <p:nvPr/>
        </p:nvSpPr>
        <p:spPr>
          <a:xfrm>
            <a:off x="9823450" y="5554772"/>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31" name="Google Shape;1231;p14"/>
          <p:cNvSpPr/>
          <p:nvPr/>
        </p:nvSpPr>
        <p:spPr>
          <a:xfrm>
            <a:off x="8005845" y="1190714"/>
            <a:ext cx="304800" cy="942975"/>
          </a:xfrm>
          <a:custGeom>
            <a:avLst/>
            <a:gdLst/>
            <a:ahLst/>
            <a:cxnLst/>
            <a:rect l="l" t="t" r="r" b="b"/>
            <a:pathLst>
              <a:path w="192" h="594" extrusionOk="0">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232" name="Google Shape;1232;p14"/>
          <p:cNvGrpSpPr/>
          <p:nvPr/>
        </p:nvGrpSpPr>
        <p:grpSpPr>
          <a:xfrm>
            <a:off x="10288915" y="4742972"/>
            <a:ext cx="880622" cy="861812"/>
            <a:chOff x="10288915" y="4742972"/>
            <a:chExt cx="880622" cy="861812"/>
          </a:xfrm>
        </p:grpSpPr>
        <p:grpSp>
          <p:nvGrpSpPr>
            <p:cNvPr id="1233" name="Google Shape;1233;p14"/>
            <p:cNvGrpSpPr/>
            <p:nvPr/>
          </p:nvGrpSpPr>
          <p:grpSpPr>
            <a:xfrm>
              <a:off x="10288915" y="5273951"/>
              <a:ext cx="177192" cy="330833"/>
              <a:chOff x="4140" y="429"/>
              <a:chExt cx="1425" cy="2396"/>
            </a:xfrm>
          </p:grpSpPr>
          <p:sp>
            <p:nvSpPr>
              <p:cNvPr id="1234" name="Google Shape;1234;p1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5" name="Google Shape;1235;p14"/>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36" name="Google Shape;1236;p1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7" name="Google Shape;1237;p1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8" name="Google Shape;1238;p14"/>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1239" name="Google Shape;1239;p14"/>
              <p:cNvGrpSpPr/>
              <p:nvPr/>
            </p:nvGrpSpPr>
            <p:grpSpPr>
              <a:xfrm>
                <a:off x="4748" y="666"/>
                <a:ext cx="578" cy="150"/>
                <a:chOff x="613" y="2566"/>
                <a:chExt cx="721" cy="144"/>
              </a:xfrm>
            </p:grpSpPr>
            <p:sp>
              <p:nvSpPr>
                <p:cNvPr id="1240" name="Google Shape;1240;p14"/>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41" name="Google Shape;1241;p14"/>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42" name="Google Shape;1242;p14"/>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1243" name="Google Shape;1243;p14"/>
              <p:cNvGrpSpPr/>
              <p:nvPr/>
            </p:nvGrpSpPr>
            <p:grpSpPr>
              <a:xfrm>
                <a:off x="4748" y="990"/>
                <a:ext cx="578" cy="134"/>
                <a:chOff x="615" y="2564"/>
                <a:chExt cx="721" cy="139"/>
              </a:xfrm>
            </p:grpSpPr>
            <p:sp>
              <p:nvSpPr>
                <p:cNvPr id="1244" name="Google Shape;1244;p14"/>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45" name="Google Shape;1245;p14"/>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46" name="Google Shape;1246;p14"/>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47" name="Google Shape;1247;p14"/>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1248" name="Google Shape;1248;p14"/>
              <p:cNvGrpSpPr/>
              <p:nvPr/>
            </p:nvGrpSpPr>
            <p:grpSpPr>
              <a:xfrm>
                <a:off x="4738" y="1647"/>
                <a:ext cx="578" cy="135"/>
                <a:chOff x="618" y="2586"/>
                <a:chExt cx="720" cy="124"/>
              </a:xfrm>
            </p:grpSpPr>
            <p:sp>
              <p:nvSpPr>
                <p:cNvPr id="1249" name="Google Shape;1249;p14"/>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50" name="Google Shape;1250;p14"/>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51" name="Google Shape;1251;p1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252" name="Google Shape;1252;p14"/>
              <p:cNvGrpSpPr/>
              <p:nvPr/>
            </p:nvGrpSpPr>
            <p:grpSpPr>
              <a:xfrm>
                <a:off x="4738" y="1330"/>
                <a:ext cx="588" cy="134"/>
                <a:chOff x="613" y="2571"/>
                <a:chExt cx="732" cy="134"/>
              </a:xfrm>
            </p:grpSpPr>
            <p:sp>
              <p:nvSpPr>
                <p:cNvPr id="1253" name="Google Shape;1253;p14"/>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54" name="Google Shape;1254;p14"/>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55" name="Google Shape;1255;p14"/>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56" name="Google Shape;1256;p1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57" name="Google Shape;1257;p1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58" name="Google Shape;1258;p14"/>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59" name="Google Shape;1259;p1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60" name="Google Shape;1260;p14"/>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61" name="Google Shape;1261;p14"/>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62" name="Google Shape;1262;p14"/>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63" name="Google Shape;1263;p14"/>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1264" name="Google Shape;1264;p14"/>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65" name="Google Shape;1265;p14"/>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66" name="Google Shape;1266;p14"/>
            <p:cNvSpPr/>
            <p:nvPr/>
          </p:nvSpPr>
          <p:spPr>
            <a:xfrm>
              <a:off x="10452186" y="4753064"/>
              <a:ext cx="676276" cy="776288"/>
            </a:xfrm>
            <a:prstGeom prst="rect">
              <a:avLst/>
            </a:prstGeom>
            <a:solidFill>
              <a:srgbClr val="0000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67" name="Google Shape;1267;p14"/>
            <p:cNvSpPr/>
            <p:nvPr/>
          </p:nvSpPr>
          <p:spPr>
            <a:xfrm>
              <a:off x="10418848" y="4776877"/>
              <a:ext cx="690563" cy="8001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68" name="Google Shape;1268;p14"/>
            <p:cNvSpPr/>
            <p:nvPr/>
          </p:nvSpPr>
          <p:spPr>
            <a:xfrm>
              <a:off x="10425991" y="4930726"/>
              <a:ext cx="676276" cy="186668"/>
            </a:xfrm>
            <a:prstGeom prst="rect">
              <a:avLst/>
            </a:prstGeom>
            <a:solidFill>
              <a:srgbClr val="CC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69" name="Google Shape;1269;p14"/>
            <p:cNvSpPr txBox="1"/>
            <p:nvPr/>
          </p:nvSpPr>
          <p:spPr>
            <a:xfrm>
              <a:off x="10355149" y="4742972"/>
              <a:ext cx="814388" cy="8540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application</a:t>
              </a:r>
              <a:endParaRPr/>
            </a:p>
            <a:p>
              <a:pPr marL="0" marR="0" lvl="0" indent="0" algn="ctr"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transport</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network</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data link</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physical</a:t>
              </a:r>
              <a:endParaRPr sz="2400" b="0" i="0" u="none" strike="noStrike" cap="none">
                <a:solidFill>
                  <a:srgbClr val="000000"/>
                </a:solidFill>
                <a:latin typeface="Arial"/>
                <a:ea typeface="Arial"/>
                <a:cs typeface="Arial"/>
                <a:sym typeface="Arial"/>
              </a:endParaRPr>
            </a:p>
          </p:txBody>
        </p:sp>
        <p:cxnSp>
          <p:nvCxnSpPr>
            <p:cNvPr id="1270" name="Google Shape;1270;p14"/>
            <p:cNvCxnSpPr/>
            <p:nvPr/>
          </p:nvCxnSpPr>
          <p:spPr>
            <a:xfrm>
              <a:off x="10418848" y="5119777"/>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1271" name="Google Shape;1271;p14"/>
            <p:cNvCxnSpPr/>
            <p:nvPr/>
          </p:nvCxnSpPr>
          <p:spPr>
            <a:xfrm>
              <a:off x="10428373" y="5257889"/>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1272" name="Google Shape;1272;p14"/>
            <p:cNvCxnSpPr/>
            <p:nvPr/>
          </p:nvCxnSpPr>
          <p:spPr>
            <a:xfrm>
              <a:off x="10428373" y="5396002"/>
              <a:ext cx="690563" cy="4763"/>
            </a:xfrm>
            <a:prstGeom prst="straightConnector1">
              <a:avLst/>
            </a:prstGeom>
            <a:noFill/>
            <a:ln w="12700" cap="flat" cmpd="sng">
              <a:solidFill>
                <a:schemeClr val="dk1"/>
              </a:solidFill>
              <a:prstDash val="solid"/>
              <a:round/>
              <a:headEnd type="none" w="med" len="med"/>
              <a:tailEnd type="none" w="med" len="med"/>
            </a:ln>
          </p:spPr>
        </p:cxnSp>
      </p:grpSp>
      <p:sp>
        <p:nvSpPr>
          <p:cNvPr id="1273" name="Google Shape;1273;p14"/>
          <p:cNvSpPr/>
          <p:nvPr/>
        </p:nvSpPr>
        <p:spPr>
          <a:xfrm>
            <a:off x="10104523" y="4775289"/>
            <a:ext cx="304800" cy="942975"/>
          </a:xfrm>
          <a:custGeom>
            <a:avLst/>
            <a:gdLst/>
            <a:ahLst/>
            <a:cxnLst/>
            <a:rect l="l" t="t" r="r" b="b"/>
            <a:pathLst>
              <a:path w="192" h="594" extrusionOk="0">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274" name="Google Shape;1274;p14"/>
          <p:cNvGrpSpPr/>
          <p:nvPr/>
        </p:nvGrpSpPr>
        <p:grpSpPr>
          <a:xfrm>
            <a:off x="10002508" y="5616400"/>
            <a:ext cx="214974" cy="403920"/>
            <a:chOff x="4140" y="429"/>
            <a:chExt cx="1425" cy="2396"/>
          </a:xfrm>
        </p:grpSpPr>
        <p:sp>
          <p:nvSpPr>
            <p:cNvPr id="1275" name="Google Shape;1275;p1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6" name="Google Shape;1276;p14"/>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77" name="Google Shape;1277;p1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8" name="Google Shape;1278;p1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9" name="Google Shape;1279;p14"/>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1280" name="Google Shape;1280;p14"/>
            <p:cNvGrpSpPr/>
            <p:nvPr/>
          </p:nvGrpSpPr>
          <p:grpSpPr>
            <a:xfrm>
              <a:off x="4748" y="666"/>
              <a:ext cx="578" cy="150"/>
              <a:chOff x="613" y="2566"/>
              <a:chExt cx="721" cy="144"/>
            </a:xfrm>
          </p:grpSpPr>
          <p:sp>
            <p:nvSpPr>
              <p:cNvPr id="1281" name="Google Shape;1281;p14"/>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82" name="Google Shape;1282;p14"/>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83" name="Google Shape;1283;p14"/>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1284" name="Google Shape;1284;p14"/>
            <p:cNvGrpSpPr/>
            <p:nvPr/>
          </p:nvGrpSpPr>
          <p:grpSpPr>
            <a:xfrm>
              <a:off x="4748" y="990"/>
              <a:ext cx="578" cy="134"/>
              <a:chOff x="615" y="2564"/>
              <a:chExt cx="721" cy="139"/>
            </a:xfrm>
          </p:grpSpPr>
          <p:sp>
            <p:nvSpPr>
              <p:cNvPr id="1285" name="Google Shape;1285;p14"/>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86" name="Google Shape;1286;p14"/>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87" name="Google Shape;1287;p14"/>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88" name="Google Shape;1288;p14"/>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1289" name="Google Shape;1289;p14"/>
            <p:cNvGrpSpPr/>
            <p:nvPr/>
          </p:nvGrpSpPr>
          <p:grpSpPr>
            <a:xfrm>
              <a:off x="4738" y="1647"/>
              <a:ext cx="578" cy="135"/>
              <a:chOff x="618" y="2586"/>
              <a:chExt cx="720" cy="124"/>
            </a:xfrm>
          </p:grpSpPr>
          <p:sp>
            <p:nvSpPr>
              <p:cNvPr id="1290" name="Google Shape;1290;p14"/>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91" name="Google Shape;1291;p14"/>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92" name="Google Shape;1292;p1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293" name="Google Shape;1293;p14"/>
            <p:cNvGrpSpPr/>
            <p:nvPr/>
          </p:nvGrpSpPr>
          <p:grpSpPr>
            <a:xfrm>
              <a:off x="4738" y="1330"/>
              <a:ext cx="588" cy="134"/>
              <a:chOff x="613" y="2571"/>
              <a:chExt cx="732" cy="134"/>
            </a:xfrm>
          </p:grpSpPr>
          <p:sp>
            <p:nvSpPr>
              <p:cNvPr id="1294" name="Google Shape;1294;p14"/>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95" name="Google Shape;1295;p14"/>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1296" name="Google Shape;1296;p14"/>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297" name="Google Shape;1297;p1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98" name="Google Shape;1298;p1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99" name="Google Shape;1299;p14"/>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300" name="Google Shape;1300;p1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01" name="Google Shape;1301;p14"/>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302" name="Google Shape;1302;p14"/>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303" name="Google Shape;1303;p14"/>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304" name="Google Shape;1304;p14"/>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1305" name="Google Shape;1305;p14"/>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306" name="Google Shape;1306;p14"/>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1307" name="Google Shape;1307;p14"/>
          <p:cNvGrpSpPr/>
          <p:nvPr/>
        </p:nvGrpSpPr>
        <p:grpSpPr>
          <a:xfrm>
            <a:off x="8252702" y="1137866"/>
            <a:ext cx="814388" cy="854075"/>
            <a:chOff x="9791027" y="656358"/>
            <a:chExt cx="814388" cy="854075"/>
          </a:xfrm>
        </p:grpSpPr>
        <p:sp>
          <p:nvSpPr>
            <p:cNvPr id="1308" name="Google Shape;1308;p14"/>
            <p:cNvSpPr/>
            <p:nvPr/>
          </p:nvSpPr>
          <p:spPr>
            <a:xfrm>
              <a:off x="9888064" y="666450"/>
              <a:ext cx="676276" cy="776288"/>
            </a:xfrm>
            <a:prstGeom prst="rect">
              <a:avLst/>
            </a:prstGeom>
            <a:solidFill>
              <a:srgbClr val="0000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09" name="Google Shape;1309;p14"/>
            <p:cNvSpPr/>
            <p:nvPr/>
          </p:nvSpPr>
          <p:spPr>
            <a:xfrm>
              <a:off x="9854726" y="690263"/>
              <a:ext cx="690563" cy="8001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10" name="Google Shape;1310;p14"/>
            <p:cNvSpPr/>
            <p:nvPr/>
          </p:nvSpPr>
          <p:spPr>
            <a:xfrm>
              <a:off x="9861869" y="844112"/>
              <a:ext cx="676276" cy="186668"/>
            </a:xfrm>
            <a:prstGeom prst="rect">
              <a:avLst/>
            </a:prstGeom>
            <a:solidFill>
              <a:srgbClr val="CC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11" name="Google Shape;1311;p14"/>
            <p:cNvSpPr txBox="1"/>
            <p:nvPr/>
          </p:nvSpPr>
          <p:spPr>
            <a:xfrm>
              <a:off x="9791027" y="656358"/>
              <a:ext cx="814388" cy="8540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application</a:t>
              </a:r>
              <a:endParaRPr/>
            </a:p>
            <a:p>
              <a:pPr marL="0" marR="0" lvl="0" indent="0" algn="ctr"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transport</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network</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data link</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physical</a:t>
              </a:r>
              <a:endParaRPr sz="2400" b="0" i="0" u="none" strike="noStrike" cap="none">
                <a:solidFill>
                  <a:srgbClr val="000000"/>
                </a:solidFill>
                <a:latin typeface="Arial"/>
                <a:ea typeface="Arial"/>
                <a:cs typeface="Arial"/>
                <a:sym typeface="Arial"/>
              </a:endParaRPr>
            </a:p>
          </p:txBody>
        </p:sp>
        <p:cxnSp>
          <p:nvCxnSpPr>
            <p:cNvPr id="1312" name="Google Shape;1312;p14"/>
            <p:cNvCxnSpPr/>
            <p:nvPr/>
          </p:nvCxnSpPr>
          <p:spPr>
            <a:xfrm>
              <a:off x="9854726" y="1033163"/>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1313" name="Google Shape;1313;p14"/>
            <p:cNvCxnSpPr/>
            <p:nvPr/>
          </p:nvCxnSpPr>
          <p:spPr>
            <a:xfrm>
              <a:off x="9864251" y="1171275"/>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1314" name="Google Shape;1314;p14"/>
            <p:cNvCxnSpPr/>
            <p:nvPr/>
          </p:nvCxnSpPr>
          <p:spPr>
            <a:xfrm>
              <a:off x="9864251" y="1309388"/>
              <a:ext cx="690563" cy="4763"/>
            </a:xfrm>
            <a:prstGeom prst="straightConnector1">
              <a:avLst/>
            </a:prstGeom>
            <a:noFill/>
            <a:ln w="12700" cap="flat" cmpd="sng">
              <a:solidFill>
                <a:schemeClr val="dk1"/>
              </a:solidFill>
              <a:prstDash val="solid"/>
              <a:round/>
              <a:headEnd type="none" w="med" len="med"/>
              <a:tailEnd type="none" w="med" len="med"/>
            </a:ln>
          </p:spPr>
        </p:cxnSp>
      </p:grpSp>
      <p:sp>
        <p:nvSpPr>
          <p:cNvPr id="1315" name="Google Shape;1315;p14"/>
          <p:cNvSpPr/>
          <p:nvPr/>
        </p:nvSpPr>
        <p:spPr>
          <a:xfrm rot="-1710802">
            <a:off x="9544123" y="1270072"/>
            <a:ext cx="626354" cy="3838406"/>
          </a:xfrm>
          <a:prstGeom prst="up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16" name="Google Shape;1316;p14"/>
          <p:cNvSpPr txBox="1"/>
          <p:nvPr/>
        </p:nvSpPr>
        <p:spPr>
          <a:xfrm rot="3706861">
            <a:off x="8640694" y="3103268"/>
            <a:ext cx="25504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logical end-end transport</a:t>
            </a:r>
            <a:endParaRPr/>
          </a:p>
        </p:txBody>
      </p:sp>
      <p:sp>
        <p:nvSpPr>
          <p:cNvPr id="1317" name="Google Shape;1317;p14"/>
          <p:cNvSpPr txBox="1"/>
          <p:nvPr/>
        </p:nvSpPr>
        <p:spPr>
          <a:xfrm>
            <a:off x="736738" y="1365914"/>
            <a:ext cx="6288757" cy="5114925"/>
          </a:xfrm>
          <a:prstGeom prst="rect">
            <a:avLst/>
          </a:prstGeom>
          <a:noFill/>
          <a:ln>
            <a:noFill/>
          </a:ln>
        </p:spPr>
        <p:txBody>
          <a:bodyPr spcFirstLastPara="1" wrap="square" lIns="91425" tIns="45700" rIns="91425" bIns="45700" anchor="t" anchorCtr="0">
            <a:normAutofit fontScale="92500" lnSpcReduction="10000"/>
          </a:bodyPr>
          <a:lstStyle/>
          <a:p>
            <a:pPr marL="352425" marR="0" lvl="0" indent="-222250" algn="l" rtl="0">
              <a:lnSpc>
                <a:spcPct val="100000"/>
              </a:lnSpc>
              <a:spcBef>
                <a:spcPts val="0"/>
              </a:spcBef>
              <a:spcAft>
                <a:spcPts val="0"/>
              </a:spcAft>
              <a:buClr>
                <a:srgbClr val="0000A3"/>
              </a:buClr>
              <a:buSzPct val="100000"/>
              <a:buFont typeface="Noto Sans Symbols"/>
              <a:buChar char="▪"/>
            </a:pPr>
            <a:r>
              <a:rPr lang="en-US" sz="3200" b="1" i="0" u="none" strike="noStrike" cap="none">
                <a:solidFill>
                  <a:srgbClr val="CD0004"/>
                </a:solidFill>
                <a:latin typeface="Calibri"/>
                <a:ea typeface="Calibri"/>
                <a:cs typeface="Calibri"/>
                <a:sym typeface="Calibri"/>
              </a:rPr>
              <a:t>TCP: </a:t>
            </a:r>
            <a:r>
              <a:rPr lang="en-US" sz="3200" b="0" i="0" u="none" strike="noStrike" cap="none">
                <a:solidFill>
                  <a:srgbClr val="000000"/>
                </a:solidFill>
                <a:latin typeface="Calibri"/>
                <a:ea typeface="Calibri"/>
                <a:cs typeface="Calibri"/>
                <a:sym typeface="Calibri"/>
              </a:rPr>
              <a:t>Transmission Control Protocol</a:t>
            </a:r>
            <a:endParaRPr/>
          </a:p>
          <a:p>
            <a:pPr marL="695325" marR="0" lvl="1" indent="-231775" algn="l" rtl="0">
              <a:lnSpc>
                <a:spcPct val="100000"/>
              </a:lnSpc>
              <a:spcBef>
                <a:spcPts val="600"/>
              </a:spcBef>
              <a:spcAft>
                <a:spcPts val="0"/>
              </a:spcAft>
              <a:buClr>
                <a:srgbClr val="0000A8"/>
              </a:buClr>
              <a:buSzPct val="100000"/>
              <a:buFont typeface="Arial"/>
              <a:buChar char="•"/>
            </a:pPr>
            <a:r>
              <a:rPr lang="en-US" sz="2800" b="0" i="0" u="none" strike="noStrike" cap="none">
                <a:solidFill>
                  <a:srgbClr val="000000"/>
                </a:solidFill>
                <a:latin typeface="Calibri"/>
                <a:ea typeface="Calibri"/>
                <a:cs typeface="Calibri"/>
                <a:sym typeface="Calibri"/>
              </a:rPr>
              <a:t>reliable, in-order delivery</a:t>
            </a:r>
            <a:endParaRPr/>
          </a:p>
          <a:p>
            <a:pPr marL="695325" marR="0" lvl="1" indent="-231775" algn="l" rtl="0">
              <a:lnSpc>
                <a:spcPct val="100000"/>
              </a:lnSpc>
              <a:spcBef>
                <a:spcPts val="600"/>
              </a:spcBef>
              <a:spcAft>
                <a:spcPts val="0"/>
              </a:spcAft>
              <a:buClr>
                <a:srgbClr val="0000A8"/>
              </a:buClr>
              <a:buSzPct val="100000"/>
              <a:buFont typeface="Arial"/>
              <a:buChar char="•"/>
            </a:pPr>
            <a:r>
              <a:rPr lang="en-US" sz="2800" b="0" i="0" u="none" strike="noStrike" cap="none">
                <a:solidFill>
                  <a:srgbClr val="000000"/>
                </a:solidFill>
                <a:latin typeface="Calibri"/>
                <a:ea typeface="Calibri"/>
                <a:cs typeface="Calibri"/>
                <a:sym typeface="Calibri"/>
              </a:rPr>
              <a:t>congestion control </a:t>
            </a:r>
            <a:endParaRPr/>
          </a:p>
          <a:p>
            <a:pPr marL="695325" marR="0" lvl="1" indent="-231775" algn="l" rtl="0">
              <a:lnSpc>
                <a:spcPct val="100000"/>
              </a:lnSpc>
              <a:spcBef>
                <a:spcPts val="400"/>
              </a:spcBef>
              <a:spcAft>
                <a:spcPts val="0"/>
              </a:spcAft>
              <a:buClr>
                <a:srgbClr val="0000A8"/>
              </a:buClr>
              <a:buSzPct val="100000"/>
              <a:buFont typeface="Arial"/>
              <a:buChar char="•"/>
            </a:pPr>
            <a:r>
              <a:rPr lang="en-US" sz="2800" b="0" i="0" u="none" strike="noStrike" cap="none">
                <a:solidFill>
                  <a:srgbClr val="000000"/>
                </a:solidFill>
                <a:latin typeface="Calibri"/>
                <a:ea typeface="Calibri"/>
                <a:cs typeface="Calibri"/>
                <a:sym typeface="Calibri"/>
              </a:rPr>
              <a:t>flow control</a:t>
            </a:r>
            <a:endParaRPr/>
          </a:p>
          <a:p>
            <a:pPr marL="695325" marR="0" lvl="1" indent="-231775" algn="l" rtl="0">
              <a:lnSpc>
                <a:spcPct val="100000"/>
              </a:lnSpc>
              <a:spcBef>
                <a:spcPts val="400"/>
              </a:spcBef>
              <a:spcAft>
                <a:spcPts val="0"/>
              </a:spcAft>
              <a:buClr>
                <a:srgbClr val="0000A8"/>
              </a:buClr>
              <a:buSzPct val="100000"/>
              <a:buFont typeface="Arial"/>
              <a:buChar char="•"/>
            </a:pPr>
            <a:r>
              <a:rPr lang="en-US" sz="2800" b="0" i="0" u="none" strike="noStrike" cap="none">
                <a:solidFill>
                  <a:srgbClr val="000000"/>
                </a:solidFill>
                <a:latin typeface="Calibri"/>
                <a:ea typeface="Calibri"/>
                <a:cs typeface="Calibri"/>
                <a:sym typeface="Calibri"/>
              </a:rPr>
              <a:t>connection setup</a:t>
            </a:r>
            <a:endParaRPr sz="3200" b="0" i="0" u="none" strike="noStrike" cap="none">
              <a:solidFill>
                <a:srgbClr val="000000"/>
              </a:solidFill>
              <a:latin typeface="Calibri"/>
              <a:ea typeface="Calibri"/>
              <a:cs typeface="Calibri"/>
              <a:sym typeface="Calibri"/>
            </a:endParaRPr>
          </a:p>
          <a:p>
            <a:pPr marL="352425" marR="0" lvl="0" indent="-222250" algn="l" rtl="0">
              <a:lnSpc>
                <a:spcPct val="100000"/>
              </a:lnSpc>
              <a:spcBef>
                <a:spcPts val="600"/>
              </a:spcBef>
              <a:spcAft>
                <a:spcPts val="0"/>
              </a:spcAft>
              <a:buClr>
                <a:srgbClr val="0000A3"/>
              </a:buClr>
              <a:buSzPct val="100000"/>
              <a:buFont typeface="Noto Sans Symbols"/>
              <a:buChar char="▪"/>
            </a:pPr>
            <a:r>
              <a:rPr lang="en-US" sz="3200" b="1" i="0" u="none" strike="noStrike" cap="none">
                <a:solidFill>
                  <a:srgbClr val="CD0004"/>
                </a:solidFill>
                <a:latin typeface="Calibri"/>
                <a:ea typeface="Calibri"/>
                <a:cs typeface="Calibri"/>
                <a:sym typeface="Calibri"/>
              </a:rPr>
              <a:t>UDP: </a:t>
            </a:r>
            <a:r>
              <a:rPr lang="en-US" sz="3200" b="0" i="0" u="none" strike="noStrike" cap="none">
                <a:solidFill>
                  <a:srgbClr val="000000"/>
                </a:solidFill>
                <a:latin typeface="Calibri"/>
                <a:ea typeface="Calibri"/>
                <a:cs typeface="Calibri"/>
                <a:sym typeface="Calibri"/>
              </a:rPr>
              <a:t>User Datagram Protocol</a:t>
            </a:r>
            <a:endParaRPr/>
          </a:p>
          <a:p>
            <a:pPr marL="747713" marR="0" lvl="1" indent="-274638" algn="l" rtl="0">
              <a:lnSpc>
                <a:spcPct val="100000"/>
              </a:lnSpc>
              <a:spcBef>
                <a:spcPts val="600"/>
              </a:spcBef>
              <a:spcAft>
                <a:spcPts val="0"/>
              </a:spcAft>
              <a:buClr>
                <a:srgbClr val="0000A3"/>
              </a:buClr>
              <a:buSzPct val="100000"/>
              <a:buFont typeface="Arial"/>
              <a:buChar char="•"/>
            </a:pPr>
            <a:r>
              <a:rPr lang="en-US" sz="2800" b="0" i="0" u="none" strike="noStrike" cap="none">
                <a:solidFill>
                  <a:srgbClr val="000000"/>
                </a:solidFill>
                <a:latin typeface="Calibri"/>
                <a:ea typeface="Calibri"/>
                <a:cs typeface="Calibri"/>
                <a:sym typeface="Calibri"/>
              </a:rPr>
              <a:t>unreliable, unordered delivery</a:t>
            </a:r>
            <a:endParaRPr/>
          </a:p>
          <a:p>
            <a:pPr marL="747713" marR="0" lvl="1" indent="-274638" algn="l" rtl="0">
              <a:lnSpc>
                <a:spcPct val="100000"/>
              </a:lnSpc>
              <a:spcBef>
                <a:spcPts val="600"/>
              </a:spcBef>
              <a:spcAft>
                <a:spcPts val="0"/>
              </a:spcAft>
              <a:buClr>
                <a:srgbClr val="0000A3"/>
              </a:buClr>
              <a:buSzPct val="100000"/>
              <a:buFont typeface="Arial"/>
              <a:buChar char="•"/>
            </a:pPr>
            <a:r>
              <a:rPr lang="en-US" sz="2800" b="0" i="0" u="none" strike="noStrike" cap="none">
                <a:solidFill>
                  <a:srgbClr val="000000"/>
                </a:solidFill>
                <a:latin typeface="Calibri"/>
                <a:ea typeface="Calibri"/>
                <a:cs typeface="Calibri"/>
                <a:sym typeface="Calibri"/>
              </a:rPr>
              <a:t>no-frills extension of “best-effort” IP</a:t>
            </a:r>
            <a:endParaRPr/>
          </a:p>
          <a:p>
            <a:pPr marL="352425" marR="0" lvl="0" indent="-222250" algn="l" rtl="0">
              <a:lnSpc>
                <a:spcPct val="100000"/>
              </a:lnSpc>
              <a:spcBef>
                <a:spcPts val="600"/>
              </a:spcBef>
              <a:spcAft>
                <a:spcPts val="0"/>
              </a:spcAft>
              <a:buClr>
                <a:srgbClr val="0000A3"/>
              </a:buClr>
              <a:buSzPct val="100000"/>
              <a:buFont typeface="Noto Sans Symbols"/>
              <a:buChar char="▪"/>
            </a:pPr>
            <a:r>
              <a:rPr lang="en-US" sz="3200" b="0" i="0" u="none" strike="noStrike" cap="none">
                <a:solidFill>
                  <a:srgbClr val="000000"/>
                </a:solidFill>
                <a:latin typeface="Calibri"/>
                <a:ea typeface="Calibri"/>
                <a:cs typeface="Calibri"/>
                <a:sym typeface="Calibri"/>
              </a:rPr>
              <a:t>services not available: </a:t>
            </a:r>
            <a:endParaRPr/>
          </a:p>
          <a:p>
            <a:pPr marL="695325" marR="0" lvl="1" indent="-231775" algn="l" rtl="0">
              <a:lnSpc>
                <a:spcPct val="100000"/>
              </a:lnSpc>
              <a:spcBef>
                <a:spcPts val="400"/>
              </a:spcBef>
              <a:spcAft>
                <a:spcPts val="0"/>
              </a:spcAft>
              <a:buClr>
                <a:srgbClr val="0000A8"/>
              </a:buClr>
              <a:buSzPct val="100000"/>
              <a:buFont typeface="Arial"/>
              <a:buChar char="•"/>
            </a:pPr>
            <a:r>
              <a:rPr lang="en-US" sz="2800" b="0" i="0" u="none" strike="noStrike" cap="none">
                <a:solidFill>
                  <a:srgbClr val="000000"/>
                </a:solidFill>
                <a:latin typeface="Calibri"/>
                <a:ea typeface="Calibri"/>
                <a:cs typeface="Calibri"/>
                <a:sym typeface="Calibri"/>
              </a:rPr>
              <a:t>delay guarantees</a:t>
            </a:r>
            <a:endParaRPr/>
          </a:p>
          <a:p>
            <a:pPr marL="695325" marR="0" lvl="1" indent="-231775" algn="l" rtl="0">
              <a:lnSpc>
                <a:spcPct val="100000"/>
              </a:lnSpc>
              <a:spcBef>
                <a:spcPts val="400"/>
              </a:spcBef>
              <a:spcAft>
                <a:spcPts val="0"/>
              </a:spcAft>
              <a:buClr>
                <a:srgbClr val="0000A8"/>
              </a:buClr>
              <a:buSzPct val="100000"/>
              <a:buFont typeface="Arial"/>
              <a:buChar char="•"/>
            </a:pPr>
            <a:r>
              <a:rPr lang="en-US" sz="2800" b="0" i="0" u="none" strike="noStrike" cap="none">
                <a:solidFill>
                  <a:srgbClr val="000000"/>
                </a:solidFill>
                <a:latin typeface="Calibri"/>
                <a:ea typeface="Calibri"/>
                <a:cs typeface="Calibri"/>
                <a:sym typeface="Calibri"/>
              </a:rPr>
              <a:t>bandwidth guarantees</a:t>
            </a:r>
            <a:endParaRPr sz="2400" b="0" i="0" u="none" strike="noStrike" cap="none">
              <a:solidFill>
                <a:srgbClr val="000000"/>
              </a:solidFill>
              <a:latin typeface="Calibri"/>
              <a:ea typeface="Calibri"/>
              <a:cs typeface="Calibri"/>
              <a:sym typeface="Calibri"/>
            </a:endParaRPr>
          </a:p>
        </p:txBody>
      </p:sp>
      <p:sp>
        <p:nvSpPr>
          <p:cNvPr id="1318" name="Google Shape;1318;p1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7">
                                            <p:txEl>
                                              <p:pRg st="0" end="0"/>
                                            </p:txEl>
                                          </p:spTgt>
                                        </p:tgtEl>
                                        <p:attrNameLst>
                                          <p:attrName>style.visibility</p:attrName>
                                        </p:attrNameLst>
                                      </p:cBhvr>
                                      <p:to>
                                        <p:strVal val="visible"/>
                                      </p:to>
                                    </p:set>
                                    <p:animEffect transition="in" filter="fade">
                                      <p:cBhvr>
                                        <p:cTn id="7" dur="500"/>
                                        <p:tgtEl>
                                          <p:spTgt spid="13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7">
                                            <p:txEl>
                                              <p:pRg st="1" end="1"/>
                                            </p:txEl>
                                          </p:spTgt>
                                        </p:tgtEl>
                                        <p:attrNameLst>
                                          <p:attrName>style.visibility</p:attrName>
                                        </p:attrNameLst>
                                      </p:cBhvr>
                                      <p:to>
                                        <p:strVal val="visible"/>
                                      </p:to>
                                    </p:set>
                                    <p:animEffect transition="in" filter="fade">
                                      <p:cBhvr>
                                        <p:cTn id="12" dur="500"/>
                                        <p:tgtEl>
                                          <p:spTgt spid="13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7">
                                            <p:txEl>
                                              <p:pRg st="2" end="2"/>
                                            </p:txEl>
                                          </p:spTgt>
                                        </p:tgtEl>
                                        <p:attrNameLst>
                                          <p:attrName>style.visibility</p:attrName>
                                        </p:attrNameLst>
                                      </p:cBhvr>
                                      <p:to>
                                        <p:strVal val="visible"/>
                                      </p:to>
                                    </p:set>
                                    <p:animEffect transition="in" filter="fade">
                                      <p:cBhvr>
                                        <p:cTn id="17" dur="500"/>
                                        <p:tgtEl>
                                          <p:spTgt spid="13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17">
                                            <p:txEl>
                                              <p:pRg st="3" end="3"/>
                                            </p:txEl>
                                          </p:spTgt>
                                        </p:tgtEl>
                                        <p:attrNameLst>
                                          <p:attrName>style.visibility</p:attrName>
                                        </p:attrNameLst>
                                      </p:cBhvr>
                                      <p:to>
                                        <p:strVal val="visible"/>
                                      </p:to>
                                    </p:set>
                                    <p:animEffect transition="in" filter="fade">
                                      <p:cBhvr>
                                        <p:cTn id="22" dur="500"/>
                                        <p:tgtEl>
                                          <p:spTgt spid="13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17">
                                            <p:txEl>
                                              <p:pRg st="4" end="4"/>
                                            </p:txEl>
                                          </p:spTgt>
                                        </p:tgtEl>
                                        <p:attrNameLst>
                                          <p:attrName>style.visibility</p:attrName>
                                        </p:attrNameLst>
                                      </p:cBhvr>
                                      <p:to>
                                        <p:strVal val="visible"/>
                                      </p:to>
                                    </p:set>
                                    <p:animEffect transition="in" filter="fade">
                                      <p:cBhvr>
                                        <p:cTn id="27" dur="500"/>
                                        <p:tgtEl>
                                          <p:spTgt spid="131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17">
                                            <p:txEl>
                                              <p:pRg st="5" end="5"/>
                                            </p:txEl>
                                          </p:spTgt>
                                        </p:tgtEl>
                                        <p:attrNameLst>
                                          <p:attrName>style.visibility</p:attrName>
                                        </p:attrNameLst>
                                      </p:cBhvr>
                                      <p:to>
                                        <p:strVal val="visible"/>
                                      </p:to>
                                    </p:set>
                                    <p:animEffect transition="in" filter="fade">
                                      <p:cBhvr>
                                        <p:cTn id="32" dur="500"/>
                                        <p:tgtEl>
                                          <p:spTgt spid="131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17">
                                            <p:txEl>
                                              <p:pRg st="6" end="6"/>
                                            </p:txEl>
                                          </p:spTgt>
                                        </p:tgtEl>
                                        <p:attrNameLst>
                                          <p:attrName>style.visibility</p:attrName>
                                        </p:attrNameLst>
                                      </p:cBhvr>
                                      <p:to>
                                        <p:strVal val="visible"/>
                                      </p:to>
                                    </p:set>
                                    <p:animEffect transition="in" filter="fade">
                                      <p:cBhvr>
                                        <p:cTn id="37" dur="500"/>
                                        <p:tgtEl>
                                          <p:spTgt spid="131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17">
                                            <p:txEl>
                                              <p:pRg st="7" end="7"/>
                                            </p:txEl>
                                          </p:spTgt>
                                        </p:tgtEl>
                                        <p:attrNameLst>
                                          <p:attrName>style.visibility</p:attrName>
                                        </p:attrNameLst>
                                      </p:cBhvr>
                                      <p:to>
                                        <p:strVal val="visible"/>
                                      </p:to>
                                    </p:set>
                                    <p:animEffect transition="in" filter="fade">
                                      <p:cBhvr>
                                        <p:cTn id="42" dur="500"/>
                                        <p:tgtEl>
                                          <p:spTgt spid="131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17">
                                            <p:txEl>
                                              <p:pRg st="8" end="8"/>
                                            </p:txEl>
                                          </p:spTgt>
                                        </p:tgtEl>
                                        <p:attrNameLst>
                                          <p:attrName>style.visibility</p:attrName>
                                        </p:attrNameLst>
                                      </p:cBhvr>
                                      <p:to>
                                        <p:strVal val="visible"/>
                                      </p:to>
                                    </p:set>
                                    <p:animEffect transition="in" filter="fade">
                                      <p:cBhvr>
                                        <p:cTn id="47" dur="500"/>
                                        <p:tgtEl>
                                          <p:spTgt spid="131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17">
                                            <p:txEl>
                                              <p:pRg st="9" end="9"/>
                                            </p:txEl>
                                          </p:spTgt>
                                        </p:tgtEl>
                                        <p:attrNameLst>
                                          <p:attrName>style.visibility</p:attrName>
                                        </p:attrNameLst>
                                      </p:cBhvr>
                                      <p:to>
                                        <p:strVal val="visible"/>
                                      </p:to>
                                    </p:set>
                                    <p:animEffect transition="in" filter="fade">
                                      <p:cBhvr>
                                        <p:cTn id="52" dur="500"/>
                                        <p:tgtEl>
                                          <p:spTgt spid="131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17">
                                            <p:txEl>
                                              <p:pRg st="10" end="10"/>
                                            </p:txEl>
                                          </p:spTgt>
                                        </p:tgtEl>
                                        <p:attrNameLst>
                                          <p:attrName>style.visibility</p:attrName>
                                        </p:attrNameLst>
                                      </p:cBhvr>
                                      <p:to>
                                        <p:strVal val="visible"/>
                                      </p:to>
                                    </p:set>
                                    <p:animEffect transition="in" filter="fade">
                                      <p:cBhvr>
                                        <p:cTn id="57" dur="500"/>
                                        <p:tgtEl>
                                          <p:spTgt spid="13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536"/>
        <p:cNvGrpSpPr/>
        <p:nvPr/>
      </p:nvGrpSpPr>
      <p:grpSpPr>
        <a:xfrm>
          <a:off x="0" y="0"/>
          <a:ext cx="0" cy="0"/>
          <a:chOff x="0" y="0"/>
          <a:chExt cx="0" cy="0"/>
        </a:xfrm>
      </p:grpSpPr>
      <p:sp>
        <p:nvSpPr>
          <p:cNvPr id="5537" name="Google Shape;5537;p95"/>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fast retransmit</a:t>
            </a:r>
            <a:endParaRPr sz="4400" b="0"/>
          </a:p>
        </p:txBody>
      </p:sp>
      <p:cxnSp>
        <p:nvCxnSpPr>
          <p:cNvPr id="5538" name="Google Shape;5538;p95"/>
          <p:cNvCxnSpPr/>
          <p:nvPr/>
        </p:nvCxnSpPr>
        <p:spPr>
          <a:xfrm>
            <a:off x="7137251" y="1928015"/>
            <a:ext cx="0" cy="4413474"/>
          </a:xfrm>
          <a:prstGeom prst="straightConnector1">
            <a:avLst/>
          </a:prstGeom>
          <a:noFill/>
          <a:ln w="9525" cap="flat" cmpd="sng">
            <a:solidFill>
              <a:srgbClr val="000000"/>
            </a:solidFill>
            <a:prstDash val="solid"/>
            <a:round/>
            <a:headEnd type="none" w="med" len="med"/>
            <a:tailEnd type="triangle" w="med" len="med"/>
          </a:ln>
        </p:spPr>
      </p:cxnSp>
      <p:cxnSp>
        <p:nvCxnSpPr>
          <p:cNvPr id="5539" name="Google Shape;5539;p95"/>
          <p:cNvCxnSpPr/>
          <p:nvPr/>
        </p:nvCxnSpPr>
        <p:spPr>
          <a:xfrm>
            <a:off x="10614518" y="2016469"/>
            <a:ext cx="14666" cy="4325020"/>
          </a:xfrm>
          <a:prstGeom prst="straightConnector1">
            <a:avLst/>
          </a:prstGeom>
          <a:noFill/>
          <a:ln w="9525" cap="flat" cmpd="sng">
            <a:solidFill>
              <a:srgbClr val="000000"/>
            </a:solidFill>
            <a:prstDash val="solid"/>
            <a:round/>
            <a:headEnd type="none" w="med" len="med"/>
            <a:tailEnd type="triangle" w="med" len="med"/>
          </a:ln>
        </p:spPr>
      </p:cxnSp>
      <p:sp>
        <p:nvSpPr>
          <p:cNvPr id="5540" name="Google Shape;5540;p95"/>
          <p:cNvSpPr txBox="1"/>
          <p:nvPr/>
        </p:nvSpPr>
        <p:spPr>
          <a:xfrm>
            <a:off x="9960336" y="1045159"/>
            <a:ext cx="1069083" cy="39067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Host B</a:t>
            </a:r>
            <a:endParaRPr/>
          </a:p>
        </p:txBody>
      </p:sp>
      <p:sp>
        <p:nvSpPr>
          <p:cNvPr id="5541" name="Google Shape;5541;p95"/>
          <p:cNvSpPr txBox="1"/>
          <p:nvPr/>
        </p:nvSpPr>
        <p:spPr>
          <a:xfrm>
            <a:off x="6733327" y="1065430"/>
            <a:ext cx="1073474" cy="39067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Host A</a:t>
            </a:r>
            <a:endParaRPr/>
          </a:p>
        </p:txBody>
      </p:sp>
      <p:grpSp>
        <p:nvGrpSpPr>
          <p:cNvPr id="5542" name="Google Shape;5542;p95"/>
          <p:cNvGrpSpPr/>
          <p:nvPr/>
        </p:nvGrpSpPr>
        <p:grpSpPr>
          <a:xfrm>
            <a:off x="6606003" y="2250502"/>
            <a:ext cx="548811" cy="4090987"/>
            <a:chOff x="397" y="868"/>
            <a:chExt cx="250" cy="2220"/>
          </a:xfrm>
        </p:grpSpPr>
        <p:sp>
          <p:nvSpPr>
            <p:cNvPr id="5543" name="Google Shape;5543;p95"/>
            <p:cNvSpPr txBox="1"/>
            <p:nvPr/>
          </p:nvSpPr>
          <p:spPr>
            <a:xfrm rot="-5400000">
              <a:off x="305" y="1870"/>
              <a:ext cx="434"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timeout</a:t>
              </a:r>
              <a:endParaRPr/>
            </a:p>
          </p:txBody>
        </p:sp>
        <p:grpSp>
          <p:nvGrpSpPr>
            <p:cNvPr id="5544" name="Google Shape;5544;p95"/>
            <p:cNvGrpSpPr/>
            <p:nvPr/>
          </p:nvGrpSpPr>
          <p:grpSpPr>
            <a:xfrm>
              <a:off x="488" y="868"/>
              <a:ext cx="66" cy="893"/>
              <a:chOff x="3099" y="1749"/>
              <a:chExt cx="66" cy="320"/>
            </a:xfrm>
          </p:grpSpPr>
          <p:cxnSp>
            <p:nvCxnSpPr>
              <p:cNvPr id="5545" name="Google Shape;5545;p95"/>
              <p:cNvCxnSpPr/>
              <p:nvPr/>
            </p:nvCxnSpPr>
            <p:spPr>
              <a:xfrm rot="10800000">
                <a:off x="3129" y="1749"/>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546" name="Google Shape;5546;p95"/>
              <p:cNvCxnSpPr/>
              <p:nvPr/>
            </p:nvCxnSpPr>
            <p:spPr>
              <a:xfrm>
                <a:off x="3099" y="1752"/>
                <a:ext cx="66" cy="0"/>
              </a:xfrm>
              <a:prstGeom prst="straightConnector1">
                <a:avLst/>
              </a:prstGeom>
              <a:noFill/>
              <a:ln w="9525" cap="flat" cmpd="sng">
                <a:solidFill>
                  <a:srgbClr val="000000"/>
                </a:solidFill>
                <a:prstDash val="solid"/>
                <a:round/>
                <a:headEnd type="none" w="med" len="med"/>
                <a:tailEnd type="none" w="med" len="med"/>
              </a:ln>
            </p:spPr>
          </p:cxnSp>
        </p:grpSp>
        <p:grpSp>
          <p:nvGrpSpPr>
            <p:cNvPr id="5547" name="Google Shape;5547;p95"/>
            <p:cNvGrpSpPr/>
            <p:nvPr/>
          </p:nvGrpSpPr>
          <p:grpSpPr>
            <a:xfrm rot="10800000">
              <a:off x="478" y="2224"/>
              <a:ext cx="66" cy="864"/>
              <a:chOff x="3106" y="1749"/>
              <a:chExt cx="66" cy="320"/>
            </a:xfrm>
          </p:grpSpPr>
          <p:cxnSp>
            <p:nvCxnSpPr>
              <p:cNvPr id="5548" name="Google Shape;5548;p95"/>
              <p:cNvCxnSpPr/>
              <p:nvPr/>
            </p:nvCxnSpPr>
            <p:spPr>
              <a:xfrm rot="10800000">
                <a:off x="3132" y="1749"/>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549" name="Google Shape;5549;p95"/>
              <p:cNvCxnSpPr/>
              <p:nvPr/>
            </p:nvCxnSpPr>
            <p:spPr>
              <a:xfrm>
                <a:off x="3106" y="1752"/>
                <a:ext cx="66" cy="0"/>
              </a:xfrm>
              <a:prstGeom prst="straightConnector1">
                <a:avLst/>
              </a:prstGeom>
              <a:noFill/>
              <a:ln w="9525" cap="flat" cmpd="sng">
                <a:solidFill>
                  <a:srgbClr val="000000"/>
                </a:solidFill>
                <a:prstDash val="solid"/>
                <a:round/>
                <a:headEnd type="none" w="med" len="med"/>
                <a:tailEnd type="none" w="med" len="med"/>
              </a:ln>
            </p:spPr>
          </p:cxnSp>
        </p:grpSp>
      </p:grpSp>
      <p:grpSp>
        <p:nvGrpSpPr>
          <p:cNvPr id="5550" name="Google Shape;5550;p95"/>
          <p:cNvGrpSpPr/>
          <p:nvPr/>
        </p:nvGrpSpPr>
        <p:grpSpPr>
          <a:xfrm>
            <a:off x="6989928" y="3003106"/>
            <a:ext cx="3635826" cy="2213976"/>
            <a:chOff x="6989928" y="3003106"/>
            <a:chExt cx="3635826" cy="2213976"/>
          </a:xfrm>
        </p:grpSpPr>
        <p:cxnSp>
          <p:nvCxnSpPr>
            <p:cNvPr id="5551" name="Google Shape;5551;p95"/>
            <p:cNvCxnSpPr/>
            <p:nvPr/>
          </p:nvCxnSpPr>
          <p:spPr>
            <a:xfrm flipH="1">
              <a:off x="7124339" y="3003106"/>
              <a:ext cx="3483853" cy="939821"/>
            </a:xfrm>
            <a:prstGeom prst="straightConnector1">
              <a:avLst/>
            </a:prstGeom>
            <a:noFill/>
            <a:ln w="28575" cap="flat" cmpd="sng">
              <a:solidFill>
                <a:srgbClr val="3333CC"/>
              </a:solidFill>
              <a:prstDash val="solid"/>
              <a:round/>
              <a:headEnd type="none" w="med" len="med"/>
              <a:tailEnd type="triangle" w="med" len="med"/>
            </a:ln>
          </p:spPr>
        </p:cxnSp>
        <p:cxnSp>
          <p:nvCxnSpPr>
            <p:cNvPr id="5552" name="Google Shape;5552;p95"/>
            <p:cNvCxnSpPr/>
            <p:nvPr/>
          </p:nvCxnSpPr>
          <p:spPr>
            <a:xfrm flipH="1">
              <a:off x="7126535" y="3495131"/>
              <a:ext cx="3499219" cy="963777"/>
            </a:xfrm>
            <a:prstGeom prst="straightConnector1">
              <a:avLst/>
            </a:prstGeom>
            <a:noFill/>
            <a:ln w="28575" cap="flat" cmpd="sng">
              <a:solidFill>
                <a:srgbClr val="3333CC"/>
              </a:solidFill>
              <a:prstDash val="solid"/>
              <a:round/>
              <a:headEnd type="none" w="med" len="med"/>
              <a:tailEnd type="triangle" w="med" len="med"/>
            </a:ln>
          </p:spPr>
        </p:cxnSp>
        <p:cxnSp>
          <p:nvCxnSpPr>
            <p:cNvPr id="5553" name="Google Shape;5553;p95"/>
            <p:cNvCxnSpPr/>
            <p:nvPr/>
          </p:nvCxnSpPr>
          <p:spPr>
            <a:xfrm flipH="1">
              <a:off x="7137252" y="3785544"/>
              <a:ext cx="3466289" cy="1030117"/>
            </a:xfrm>
            <a:prstGeom prst="straightConnector1">
              <a:avLst/>
            </a:prstGeom>
            <a:noFill/>
            <a:ln w="28575" cap="flat" cmpd="sng">
              <a:solidFill>
                <a:srgbClr val="3333CC"/>
              </a:solidFill>
              <a:prstDash val="solid"/>
              <a:round/>
              <a:headEnd type="none" w="med" len="med"/>
              <a:tailEnd type="triangle" w="med" len="med"/>
            </a:ln>
          </p:spPr>
        </p:cxnSp>
        <p:cxnSp>
          <p:nvCxnSpPr>
            <p:cNvPr id="5554" name="Google Shape;5554;p95"/>
            <p:cNvCxnSpPr/>
            <p:nvPr/>
          </p:nvCxnSpPr>
          <p:spPr>
            <a:xfrm flipH="1">
              <a:off x="7137252" y="4050906"/>
              <a:ext cx="3450923" cy="1044860"/>
            </a:xfrm>
            <a:prstGeom prst="straightConnector1">
              <a:avLst/>
            </a:prstGeom>
            <a:noFill/>
            <a:ln w="28575" cap="flat" cmpd="sng">
              <a:solidFill>
                <a:srgbClr val="3333CC"/>
              </a:solidFill>
              <a:prstDash val="solid"/>
              <a:round/>
              <a:headEnd type="none" w="med" len="med"/>
              <a:tailEnd type="triangle" w="med" len="med"/>
            </a:ln>
          </p:spPr>
        </p:cxnSp>
        <p:sp>
          <p:nvSpPr>
            <p:cNvPr id="5555" name="Google Shape;5555;p95"/>
            <p:cNvSpPr txBox="1"/>
            <p:nvPr/>
          </p:nvSpPr>
          <p:spPr>
            <a:xfrm rot="-863019">
              <a:off x="7013299" y="3540991"/>
              <a:ext cx="1312756" cy="3538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ACK=100</a:t>
              </a:r>
              <a:endParaRPr sz="1000" b="0" i="0" u="none" strike="noStrike" cap="none">
                <a:solidFill>
                  <a:srgbClr val="000000"/>
                </a:solidFill>
                <a:latin typeface="Times New Roman"/>
                <a:ea typeface="Times New Roman"/>
                <a:cs typeface="Times New Roman"/>
                <a:sym typeface="Times New Roman"/>
              </a:endParaRPr>
            </a:p>
          </p:txBody>
        </p:sp>
        <p:sp>
          <p:nvSpPr>
            <p:cNvPr id="5556" name="Google Shape;5556;p95"/>
            <p:cNvSpPr txBox="1"/>
            <p:nvPr/>
          </p:nvSpPr>
          <p:spPr>
            <a:xfrm rot="-964894">
              <a:off x="7025762" y="4030047"/>
              <a:ext cx="1312756" cy="3538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ACK=100</a:t>
              </a:r>
              <a:endParaRPr sz="1000" b="0" i="0" u="none" strike="noStrike" cap="none">
                <a:solidFill>
                  <a:srgbClr val="000000"/>
                </a:solidFill>
                <a:latin typeface="Times New Roman"/>
                <a:ea typeface="Times New Roman"/>
                <a:cs typeface="Times New Roman"/>
                <a:sym typeface="Times New Roman"/>
              </a:endParaRPr>
            </a:p>
          </p:txBody>
        </p:sp>
        <p:sp>
          <p:nvSpPr>
            <p:cNvPr id="5557" name="Google Shape;5557;p95"/>
            <p:cNvSpPr txBox="1"/>
            <p:nvPr/>
          </p:nvSpPr>
          <p:spPr>
            <a:xfrm rot="-942892">
              <a:off x="7017491" y="4400415"/>
              <a:ext cx="1312756" cy="3538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ACK=100</a:t>
              </a:r>
              <a:endParaRPr sz="1000" b="0" i="0" u="none" strike="noStrike" cap="none">
                <a:solidFill>
                  <a:srgbClr val="000000"/>
                </a:solidFill>
                <a:latin typeface="Times New Roman"/>
                <a:ea typeface="Times New Roman"/>
                <a:cs typeface="Times New Roman"/>
                <a:sym typeface="Times New Roman"/>
              </a:endParaRPr>
            </a:p>
          </p:txBody>
        </p:sp>
        <p:sp>
          <p:nvSpPr>
            <p:cNvPr id="5558" name="Google Shape;5558;p95"/>
            <p:cNvSpPr txBox="1"/>
            <p:nvPr/>
          </p:nvSpPr>
          <p:spPr>
            <a:xfrm rot="-971646">
              <a:off x="7020313" y="4687228"/>
              <a:ext cx="1312756" cy="3538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ACK=100</a:t>
              </a:r>
              <a:endParaRPr sz="1000" b="0" i="0" u="none" strike="noStrike" cap="none">
                <a:solidFill>
                  <a:srgbClr val="000000"/>
                </a:solidFill>
                <a:latin typeface="Times New Roman"/>
                <a:ea typeface="Times New Roman"/>
                <a:cs typeface="Times New Roman"/>
                <a:sym typeface="Times New Roman"/>
              </a:endParaRPr>
            </a:p>
          </p:txBody>
        </p:sp>
      </p:grpSp>
      <p:sp>
        <p:nvSpPr>
          <p:cNvPr id="5559" name="Google Shape;5559;p95"/>
          <p:cNvSpPr/>
          <p:nvPr/>
        </p:nvSpPr>
        <p:spPr>
          <a:xfrm>
            <a:off x="7435805" y="2563776"/>
            <a:ext cx="1047131" cy="26167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560" name="Google Shape;5560;p95"/>
          <p:cNvGrpSpPr/>
          <p:nvPr/>
        </p:nvGrpSpPr>
        <p:grpSpPr>
          <a:xfrm>
            <a:off x="7137252" y="2041682"/>
            <a:ext cx="3503609" cy="1987110"/>
            <a:chOff x="7137252" y="2041682"/>
            <a:chExt cx="3503609" cy="1987110"/>
          </a:xfrm>
        </p:grpSpPr>
        <p:cxnSp>
          <p:nvCxnSpPr>
            <p:cNvPr id="5561" name="Google Shape;5561;p95"/>
            <p:cNvCxnSpPr/>
            <p:nvPr/>
          </p:nvCxnSpPr>
          <p:spPr>
            <a:xfrm>
              <a:off x="7137252" y="2281830"/>
              <a:ext cx="3503609" cy="685517"/>
            </a:xfrm>
            <a:prstGeom prst="straightConnector1">
              <a:avLst/>
            </a:prstGeom>
            <a:noFill/>
            <a:ln w="28575" cap="flat" cmpd="sng">
              <a:solidFill>
                <a:srgbClr val="3333CC"/>
              </a:solidFill>
              <a:prstDash val="solid"/>
              <a:round/>
              <a:headEnd type="none" w="med" len="med"/>
              <a:tailEnd type="triangle" w="med" len="med"/>
            </a:ln>
          </p:spPr>
        </p:cxnSp>
        <p:cxnSp>
          <p:nvCxnSpPr>
            <p:cNvPr id="5562" name="Google Shape;5562;p95"/>
            <p:cNvCxnSpPr/>
            <p:nvPr/>
          </p:nvCxnSpPr>
          <p:spPr>
            <a:xfrm>
              <a:off x="7137252" y="2547191"/>
              <a:ext cx="2430134" cy="480967"/>
            </a:xfrm>
            <a:prstGeom prst="straightConnector1">
              <a:avLst/>
            </a:prstGeom>
            <a:noFill/>
            <a:ln w="28575" cap="flat" cmpd="sng">
              <a:solidFill>
                <a:srgbClr val="3333CC"/>
              </a:solidFill>
              <a:prstDash val="solid"/>
              <a:round/>
              <a:headEnd type="none" w="med" len="med"/>
              <a:tailEnd type="triangle" w="med" len="med"/>
            </a:ln>
          </p:spPr>
        </p:cxnSp>
        <p:cxnSp>
          <p:nvCxnSpPr>
            <p:cNvPr id="5563" name="Google Shape;5563;p95"/>
            <p:cNvCxnSpPr/>
            <p:nvPr/>
          </p:nvCxnSpPr>
          <p:spPr>
            <a:xfrm>
              <a:off x="7137252" y="2812553"/>
              <a:ext cx="3503609" cy="685517"/>
            </a:xfrm>
            <a:prstGeom prst="straightConnector1">
              <a:avLst/>
            </a:prstGeom>
            <a:noFill/>
            <a:ln w="28575" cap="flat" cmpd="sng">
              <a:solidFill>
                <a:srgbClr val="3333CC"/>
              </a:solidFill>
              <a:prstDash val="solid"/>
              <a:round/>
              <a:headEnd type="none" w="med" len="med"/>
              <a:tailEnd type="triangle" w="med" len="med"/>
            </a:ln>
          </p:spPr>
        </p:cxnSp>
        <p:cxnSp>
          <p:nvCxnSpPr>
            <p:cNvPr id="5564" name="Google Shape;5564;p95"/>
            <p:cNvCxnSpPr/>
            <p:nvPr/>
          </p:nvCxnSpPr>
          <p:spPr>
            <a:xfrm>
              <a:off x="7137252" y="3343275"/>
              <a:ext cx="3503609" cy="685517"/>
            </a:xfrm>
            <a:prstGeom prst="straightConnector1">
              <a:avLst/>
            </a:prstGeom>
            <a:noFill/>
            <a:ln w="28575" cap="flat" cmpd="sng">
              <a:solidFill>
                <a:srgbClr val="3333CC"/>
              </a:solidFill>
              <a:prstDash val="solid"/>
              <a:round/>
              <a:headEnd type="none" w="med" len="med"/>
              <a:tailEnd type="triangle" w="med" len="med"/>
            </a:ln>
          </p:spPr>
        </p:cxnSp>
        <p:cxnSp>
          <p:nvCxnSpPr>
            <p:cNvPr id="5565" name="Google Shape;5565;p95"/>
            <p:cNvCxnSpPr/>
            <p:nvPr/>
          </p:nvCxnSpPr>
          <p:spPr>
            <a:xfrm>
              <a:off x="7137252" y="3077914"/>
              <a:ext cx="3503609" cy="685517"/>
            </a:xfrm>
            <a:prstGeom prst="straightConnector1">
              <a:avLst/>
            </a:prstGeom>
            <a:noFill/>
            <a:ln w="28575" cap="flat" cmpd="sng">
              <a:solidFill>
                <a:srgbClr val="3333CC"/>
              </a:solidFill>
              <a:prstDash val="solid"/>
              <a:round/>
              <a:headEnd type="none" w="med" len="med"/>
              <a:tailEnd type="triangle" w="med" len="med"/>
            </a:ln>
          </p:spPr>
        </p:cxnSp>
        <p:sp>
          <p:nvSpPr>
            <p:cNvPr id="5566" name="Google Shape;5566;p95"/>
            <p:cNvSpPr txBox="1"/>
            <p:nvPr/>
          </p:nvSpPr>
          <p:spPr>
            <a:xfrm>
              <a:off x="9451039" y="2740684"/>
              <a:ext cx="390753" cy="5307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X</a:t>
              </a:r>
              <a:endParaRPr sz="1000" b="0" i="0" u="none" strike="noStrike" cap="none">
                <a:solidFill>
                  <a:srgbClr val="000000"/>
                </a:solidFill>
                <a:latin typeface="Times New Roman"/>
                <a:ea typeface="Times New Roman"/>
                <a:cs typeface="Times New Roman"/>
                <a:sym typeface="Times New Roman"/>
              </a:endParaRPr>
            </a:p>
          </p:txBody>
        </p:sp>
        <p:sp>
          <p:nvSpPr>
            <p:cNvPr id="5567" name="Google Shape;5567;p95"/>
            <p:cNvSpPr txBox="1"/>
            <p:nvPr/>
          </p:nvSpPr>
          <p:spPr>
            <a:xfrm rot="584648">
              <a:off x="7273253" y="2219051"/>
              <a:ext cx="212219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Seq=92, 8 bytes of data</a:t>
              </a:r>
              <a:endParaRPr/>
            </a:p>
          </p:txBody>
        </p:sp>
        <p:sp>
          <p:nvSpPr>
            <p:cNvPr id="5568" name="Google Shape;5568;p95"/>
            <p:cNvSpPr txBox="1"/>
            <p:nvPr/>
          </p:nvSpPr>
          <p:spPr>
            <a:xfrm rot="665764">
              <a:off x="7287508" y="2545419"/>
              <a:ext cx="23136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Seq=100, 20 bytes of data</a:t>
              </a:r>
              <a:endParaRPr/>
            </a:p>
          </p:txBody>
        </p:sp>
      </p:grpSp>
      <p:grpSp>
        <p:nvGrpSpPr>
          <p:cNvPr id="5569" name="Google Shape;5569;p95"/>
          <p:cNvGrpSpPr/>
          <p:nvPr/>
        </p:nvGrpSpPr>
        <p:grpSpPr>
          <a:xfrm>
            <a:off x="6842436" y="5132585"/>
            <a:ext cx="3833549" cy="696610"/>
            <a:chOff x="6842436" y="5132585"/>
            <a:chExt cx="3833549" cy="696610"/>
          </a:xfrm>
        </p:grpSpPr>
        <p:cxnSp>
          <p:nvCxnSpPr>
            <p:cNvPr id="5570" name="Google Shape;5570;p95"/>
            <p:cNvCxnSpPr/>
            <p:nvPr/>
          </p:nvCxnSpPr>
          <p:spPr>
            <a:xfrm>
              <a:off x="7172376" y="5143678"/>
              <a:ext cx="3503609" cy="685517"/>
            </a:xfrm>
            <a:prstGeom prst="straightConnector1">
              <a:avLst/>
            </a:prstGeom>
            <a:noFill/>
            <a:ln w="28575" cap="flat" cmpd="sng">
              <a:solidFill>
                <a:srgbClr val="3333CC"/>
              </a:solidFill>
              <a:prstDash val="solid"/>
              <a:round/>
              <a:headEnd type="none" w="med" len="med"/>
              <a:tailEnd type="triangle" w="med" len="med"/>
            </a:ln>
          </p:spPr>
        </p:cxnSp>
        <p:sp>
          <p:nvSpPr>
            <p:cNvPr id="5571" name="Google Shape;5571;p95"/>
            <p:cNvSpPr/>
            <p:nvPr/>
          </p:nvSpPr>
          <p:spPr>
            <a:xfrm>
              <a:off x="7408171" y="5224724"/>
              <a:ext cx="1047131" cy="26167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572" name="Google Shape;5572;p95"/>
            <p:cNvSpPr txBox="1"/>
            <p:nvPr/>
          </p:nvSpPr>
          <p:spPr>
            <a:xfrm>
              <a:off x="6842436" y="5132585"/>
              <a:ext cx="3154565" cy="3538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Seq=100, 20 bytes of data</a:t>
              </a:r>
              <a:endParaRPr/>
            </a:p>
          </p:txBody>
        </p:sp>
      </p:grpSp>
      <p:grpSp>
        <p:nvGrpSpPr>
          <p:cNvPr id="5573" name="Google Shape;5573;p95"/>
          <p:cNvGrpSpPr/>
          <p:nvPr/>
        </p:nvGrpSpPr>
        <p:grpSpPr>
          <a:xfrm>
            <a:off x="6608198" y="1343690"/>
            <a:ext cx="810044" cy="619176"/>
            <a:chOff x="-44" y="1473"/>
            <a:chExt cx="981" cy="1105"/>
          </a:xfrm>
        </p:grpSpPr>
        <p:pic>
          <p:nvPicPr>
            <p:cNvPr id="5574" name="Google Shape;5574;p9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575" name="Google Shape;5575;p9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5576" name="Google Shape;5576;p95"/>
          <p:cNvGrpSpPr/>
          <p:nvPr/>
        </p:nvGrpSpPr>
        <p:grpSpPr>
          <a:xfrm flipH="1">
            <a:off x="10328620" y="1375018"/>
            <a:ext cx="749093" cy="672617"/>
            <a:chOff x="-44" y="1473"/>
            <a:chExt cx="981" cy="1105"/>
          </a:xfrm>
        </p:grpSpPr>
        <p:pic>
          <p:nvPicPr>
            <p:cNvPr id="5577" name="Google Shape;5577;p9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578" name="Google Shape;5578;p9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5579" name="Google Shape;5579;p95"/>
          <p:cNvGrpSpPr/>
          <p:nvPr/>
        </p:nvGrpSpPr>
        <p:grpSpPr>
          <a:xfrm>
            <a:off x="1803400" y="4591050"/>
            <a:ext cx="5319534" cy="1606314"/>
            <a:chOff x="1803400" y="4591050"/>
            <a:chExt cx="5319534" cy="1606314"/>
          </a:xfrm>
        </p:grpSpPr>
        <p:pic>
          <p:nvPicPr>
            <p:cNvPr id="5580" name="Google Shape;5580;p95" descr="Image result for light bulb icon"/>
            <p:cNvPicPr preferRelativeResize="0"/>
            <p:nvPr/>
          </p:nvPicPr>
          <p:blipFill rotWithShape="1">
            <a:blip r:embed="rId4">
              <a:alphaModFix/>
            </a:blip>
            <a:srcRect/>
            <a:stretch/>
          </p:blipFill>
          <p:spPr>
            <a:xfrm>
              <a:off x="1803400" y="4591050"/>
              <a:ext cx="819150" cy="819150"/>
            </a:xfrm>
            <a:prstGeom prst="rect">
              <a:avLst/>
            </a:prstGeom>
            <a:noFill/>
            <a:ln>
              <a:noFill/>
            </a:ln>
          </p:spPr>
        </p:pic>
        <p:sp>
          <p:nvSpPr>
            <p:cNvPr id="5581" name="Google Shape;5581;p95"/>
            <p:cNvSpPr txBox="1"/>
            <p:nvPr/>
          </p:nvSpPr>
          <p:spPr>
            <a:xfrm>
              <a:off x="2235200" y="4775436"/>
              <a:ext cx="4145527" cy="1421928"/>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Receipt of three duplicate ACKs indicates 3 segments received after a missing segment – lost segment is likely. So retransmit!</a:t>
              </a:r>
              <a:endParaRPr sz="1100" b="0" i="0" u="none" strike="noStrike" cap="none">
                <a:solidFill>
                  <a:srgbClr val="000000"/>
                </a:solidFill>
                <a:latin typeface="Calibri"/>
                <a:ea typeface="Calibri"/>
                <a:cs typeface="Calibri"/>
                <a:sym typeface="Calibri"/>
              </a:endParaRPr>
            </a:p>
          </p:txBody>
        </p:sp>
        <p:cxnSp>
          <p:nvCxnSpPr>
            <p:cNvPr id="5582" name="Google Shape;5582;p95"/>
            <p:cNvCxnSpPr/>
            <p:nvPr/>
          </p:nvCxnSpPr>
          <p:spPr>
            <a:xfrm>
              <a:off x="6359939" y="5143678"/>
              <a:ext cx="762995" cy="0"/>
            </a:xfrm>
            <a:prstGeom prst="straightConnector1">
              <a:avLst/>
            </a:prstGeom>
            <a:noFill/>
            <a:ln w="22225" cap="flat" cmpd="sng">
              <a:solidFill>
                <a:srgbClr val="C00000"/>
              </a:solidFill>
              <a:prstDash val="solid"/>
              <a:miter lim="800000"/>
              <a:headEnd type="none" w="sm" len="sm"/>
              <a:tailEnd type="none" w="sm" len="sm"/>
            </a:ln>
          </p:spPr>
        </p:cxnSp>
      </p:grpSp>
      <p:grpSp>
        <p:nvGrpSpPr>
          <p:cNvPr id="5583" name="Google Shape;5583;p95"/>
          <p:cNvGrpSpPr/>
          <p:nvPr/>
        </p:nvGrpSpPr>
        <p:grpSpPr>
          <a:xfrm>
            <a:off x="790711" y="1227535"/>
            <a:ext cx="5214977" cy="2878929"/>
            <a:chOff x="7089911" y="1681505"/>
            <a:chExt cx="5214977" cy="2878929"/>
          </a:xfrm>
        </p:grpSpPr>
        <p:sp>
          <p:nvSpPr>
            <p:cNvPr id="5584" name="Google Shape;5584;p95"/>
            <p:cNvSpPr/>
            <p:nvPr/>
          </p:nvSpPr>
          <p:spPr>
            <a:xfrm>
              <a:off x="7360355" y="2207758"/>
              <a:ext cx="4809067" cy="22637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000000"/>
                  </a:solidFill>
                  <a:latin typeface="Calibri"/>
                  <a:ea typeface="Calibri"/>
                  <a:cs typeface="Calibri"/>
                  <a:sym typeface="Calibri"/>
                </a:rPr>
                <a:t>if sender receives 3 additional ACKs for same data </a:t>
              </a:r>
              <a:r>
                <a:rPr lang="en-US" sz="2400" b="0" i="0" u="none" strike="noStrike" cap="none">
                  <a:solidFill>
                    <a:srgbClr val="000000"/>
                  </a:solidFill>
                  <a:latin typeface="Calibri"/>
                  <a:ea typeface="Calibri"/>
                  <a:cs typeface="Calibri"/>
                  <a:sym typeface="Calibri"/>
                </a:rPr>
                <a:t>(“triple duplicate ACKs”),</a:t>
              </a:r>
              <a:r>
                <a:rPr lang="en-US" sz="2800" b="0" i="0" u="none" strike="noStrike" cap="none">
                  <a:solidFill>
                    <a:srgbClr val="000000"/>
                  </a:solidFill>
                  <a:latin typeface="Calibri"/>
                  <a:ea typeface="Calibri"/>
                  <a:cs typeface="Calibri"/>
                  <a:sym typeface="Calibri"/>
                </a:rPr>
                <a:t> resend unACKed segment with smallest seq #</a:t>
              </a:r>
              <a:endParaRPr/>
            </a:p>
            <a:p>
              <a:pPr marL="463550" marR="0" lvl="1" indent="-238125"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likely that unACKed segment lost, so don’t wait for timeout</a:t>
              </a:r>
              <a:endParaRPr sz="2400" b="0" i="0" u="none" strike="noStrike" cap="none">
                <a:solidFill>
                  <a:srgbClr val="000000"/>
                </a:solidFill>
                <a:latin typeface="Calibri"/>
                <a:ea typeface="Calibri"/>
                <a:cs typeface="Calibri"/>
                <a:sym typeface="Calibri"/>
              </a:endParaRPr>
            </a:p>
          </p:txBody>
        </p:sp>
        <p:sp>
          <p:nvSpPr>
            <p:cNvPr id="5585" name="Google Shape;5585;p95"/>
            <p:cNvSpPr/>
            <p:nvPr/>
          </p:nvSpPr>
          <p:spPr>
            <a:xfrm>
              <a:off x="7089911" y="1910106"/>
              <a:ext cx="5214977" cy="2650328"/>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ahoma"/>
                <a:ea typeface="Tahoma"/>
                <a:cs typeface="Tahoma"/>
                <a:sym typeface="Tahoma"/>
              </a:endParaRPr>
            </a:p>
          </p:txBody>
        </p:sp>
        <p:sp>
          <p:nvSpPr>
            <p:cNvPr id="5586" name="Google Shape;5586;p95"/>
            <p:cNvSpPr txBox="1"/>
            <p:nvPr/>
          </p:nvSpPr>
          <p:spPr>
            <a:xfrm>
              <a:off x="7348953" y="1681505"/>
              <a:ext cx="2773363" cy="4572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Tahoma"/>
                <a:buNone/>
              </a:pPr>
              <a:r>
                <a:rPr lang="en-US" sz="2400" b="0" i="1" u="none" strike="noStrike" cap="none">
                  <a:solidFill>
                    <a:srgbClr val="CC0000"/>
                  </a:solidFill>
                  <a:latin typeface="Tahoma"/>
                  <a:ea typeface="Tahoma"/>
                  <a:cs typeface="Tahoma"/>
                  <a:sym typeface="Tahoma"/>
                </a:rPr>
                <a:t>TCP fast retransmit</a:t>
              </a:r>
              <a:endParaRPr/>
            </a:p>
          </p:txBody>
        </p:sp>
      </p:grpSp>
      <p:sp>
        <p:nvSpPr>
          <p:cNvPr id="5587" name="Google Shape;5587;p9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90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60"/>
                                        </p:tgtEl>
                                        <p:attrNameLst>
                                          <p:attrName>style.visibility</p:attrName>
                                        </p:attrNameLst>
                                      </p:cBhvr>
                                      <p:to>
                                        <p:strVal val="visible"/>
                                      </p:to>
                                    </p:set>
                                    <p:animEffect transition="in" filter="fade">
                                      <p:cBhvr>
                                        <p:cTn id="7" dur="500"/>
                                        <p:tgtEl>
                                          <p:spTgt spid="55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50"/>
                                        </p:tgtEl>
                                        <p:attrNameLst>
                                          <p:attrName>style.visibility</p:attrName>
                                        </p:attrNameLst>
                                      </p:cBhvr>
                                      <p:to>
                                        <p:strVal val="visible"/>
                                      </p:to>
                                    </p:set>
                                    <p:animEffect transition="in" filter="fade">
                                      <p:cBhvr>
                                        <p:cTn id="12" dur="500"/>
                                        <p:tgtEl>
                                          <p:spTgt spid="55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79"/>
                                        </p:tgtEl>
                                        <p:attrNameLst>
                                          <p:attrName>style.visibility</p:attrName>
                                        </p:attrNameLst>
                                      </p:cBhvr>
                                      <p:to>
                                        <p:strVal val="visible"/>
                                      </p:to>
                                    </p:set>
                                    <p:animEffect transition="in" filter="fade">
                                      <p:cBhvr>
                                        <p:cTn id="17" dur="500"/>
                                        <p:tgtEl>
                                          <p:spTgt spid="55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69"/>
                                        </p:tgtEl>
                                        <p:attrNameLst>
                                          <p:attrName>style.visibility</p:attrName>
                                        </p:attrNameLst>
                                      </p:cBhvr>
                                      <p:to>
                                        <p:strVal val="visible"/>
                                      </p:to>
                                    </p:set>
                                    <p:animEffect transition="in" filter="fade">
                                      <p:cBhvr>
                                        <p:cTn id="22" dur="500"/>
                                        <p:tgtEl>
                                          <p:spTgt spid="55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83"/>
                                        </p:tgtEl>
                                        <p:attrNameLst>
                                          <p:attrName>style.visibility</p:attrName>
                                        </p:attrNameLst>
                                      </p:cBhvr>
                                      <p:to>
                                        <p:strVal val="visible"/>
                                      </p:to>
                                    </p:set>
                                    <p:animEffect transition="in" filter="fade">
                                      <p:cBhvr>
                                        <p:cTn id="27" dur="500"/>
                                        <p:tgtEl>
                                          <p:spTgt spid="5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592"/>
        <p:cNvGrpSpPr/>
        <p:nvPr/>
      </p:nvGrpSpPr>
      <p:grpSpPr>
        <a:xfrm>
          <a:off x="0" y="0"/>
          <a:ext cx="0" cy="0"/>
          <a:chOff x="0" y="0"/>
          <a:chExt cx="0" cy="0"/>
        </a:xfrm>
      </p:grpSpPr>
      <p:sp>
        <p:nvSpPr>
          <p:cNvPr id="5593" name="Google Shape;5593;p96"/>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3: roadmap</a:t>
            </a:r>
            <a:endParaRPr/>
          </a:p>
        </p:txBody>
      </p:sp>
      <p:sp>
        <p:nvSpPr>
          <p:cNvPr id="5594" name="Google Shape;5594;p96"/>
          <p:cNvSpPr txBox="1">
            <a:spLocks noGrp="1"/>
          </p:cNvSpPr>
          <p:nvPr>
            <p:ph type="body" idx="2"/>
          </p:nvPr>
        </p:nvSpPr>
        <p:spPr>
          <a:xfrm>
            <a:off x="798690" y="1183946"/>
            <a:ext cx="6618109" cy="5624267"/>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a:p>
          <a:p>
            <a:pPr marL="403225" lvl="0" indent="-285750" algn="l" rtl="0">
              <a:lnSpc>
                <a:spcPct val="90000"/>
              </a:lnSpc>
              <a:spcBef>
                <a:spcPts val="800"/>
              </a:spcBef>
              <a:spcAft>
                <a:spcPts val="0"/>
              </a:spcAft>
              <a:buSzPts val="3200"/>
              <a:buChar char="▪"/>
            </a:pPr>
            <a:r>
              <a:rPr lang="en-US" sz="3200"/>
              <a:t>Connection-oriented transport: TCP</a:t>
            </a:r>
            <a:endParaRPr/>
          </a:p>
          <a:p>
            <a:pPr marL="746125" lvl="1" indent="-288925" algn="l" rtl="0">
              <a:lnSpc>
                <a:spcPct val="90000"/>
              </a:lnSpc>
              <a:spcBef>
                <a:spcPts val="500"/>
              </a:spcBef>
              <a:spcAft>
                <a:spcPts val="0"/>
              </a:spcAft>
              <a:buClr>
                <a:srgbClr val="BFBFBF"/>
              </a:buClr>
              <a:buSzPts val="2400"/>
              <a:buFont typeface="Arial"/>
              <a:buChar char="•"/>
            </a:pPr>
            <a:r>
              <a:rPr lang="en-US">
                <a:solidFill>
                  <a:srgbClr val="BFBFBF"/>
                </a:solidFill>
              </a:rPr>
              <a:t>segment structure</a:t>
            </a:r>
            <a:endParaRPr/>
          </a:p>
          <a:p>
            <a:pPr marL="746125" lvl="1" indent="-288925" algn="l" rtl="0">
              <a:lnSpc>
                <a:spcPct val="90000"/>
              </a:lnSpc>
              <a:spcBef>
                <a:spcPts val="500"/>
              </a:spcBef>
              <a:spcAft>
                <a:spcPts val="0"/>
              </a:spcAft>
              <a:buClr>
                <a:srgbClr val="BFBFBF"/>
              </a:buClr>
              <a:buSzPts val="2400"/>
              <a:buFont typeface="Arial"/>
              <a:buChar char="•"/>
            </a:pPr>
            <a:r>
              <a:rPr lang="en-US">
                <a:solidFill>
                  <a:srgbClr val="BFBFBF"/>
                </a:solidFill>
              </a:rPr>
              <a:t>reliable data transfer</a:t>
            </a:r>
            <a:endParaRPr/>
          </a:p>
          <a:p>
            <a:pPr marL="746125" lvl="1" indent="-288925" algn="l" rtl="0">
              <a:lnSpc>
                <a:spcPct val="90000"/>
              </a:lnSpc>
              <a:spcBef>
                <a:spcPts val="500"/>
              </a:spcBef>
              <a:spcAft>
                <a:spcPts val="0"/>
              </a:spcAft>
              <a:buSzPts val="2400"/>
              <a:buFont typeface="Arial"/>
              <a:buChar char="•"/>
            </a:pPr>
            <a:r>
              <a:rPr lang="en-US"/>
              <a:t>flow control</a:t>
            </a:r>
            <a:endParaRPr/>
          </a:p>
          <a:p>
            <a:pPr marL="746125" lvl="1" indent="-288925" algn="l" rtl="0">
              <a:lnSpc>
                <a:spcPct val="90000"/>
              </a:lnSpc>
              <a:spcBef>
                <a:spcPts val="500"/>
              </a:spcBef>
              <a:spcAft>
                <a:spcPts val="0"/>
              </a:spcAft>
              <a:buSzPts val="2400"/>
              <a:buFont typeface="Arial"/>
              <a:buChar char="•"/>
            </a:pPr>
            <a:r>
              <a:rPr lang="en-US"/>
              <a:t>connection management</a:t>
            </a:r>
            <a:endParaRPr sz="3200"/>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a:p>
          <a:p>
            <a:pPr marL="352425" lvl="0" indent="-222250" algn="l" rtl="0">
              <a:lnSpc>
                <a:spcPct val="90000"/>
              </a:lnSpc>
              <a:spcBef>
                <a:spcPts val="1000"/>
              </a:spcBef>
              <a:spcAft>
                <a:spcPts val="0"/>
              </a:spcAft>
              <a:buSzPts val="2400"/>
              <a:buFont typeface="Noto Sans Symbols"/>
              <a:buNone/>
            </a:pPr>
            <a:endParaRPr sz="2400"/>
          </a:p>
        </p:txBody>
      </p:sp>
      <p:sp>
        <p:nvSpPr>
          <p:cNvPr id="5595" name="Google Shape;5595;p9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91</a:t>
            </a:fld>
            <a:endParaRPr/>
          </a:p>
        </p:txBody>
      </p:sp>
      <p:pic>
        <p:nvPicPr>
          <p:cNvPr id="5596" name="Google Shape;5596;p96"/>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601"/>
        <p:cNvGrpSpPr/>
        <p:nvPr/>
      </p:nvGrpSpPr>
      <p:grpSpPr>
        <a:xfrm>
          <a:off x="0" y="0"/>
          <a:ext cx="0" cy="0"/>
          <a:chOff x="0" y="0"/>
          <a:chExt cx="0" cy="0"/>
        </a:xfrm>
      </p:grpSpPr>
      <p:sp>
        <p:nvSpPr>
          <p:cNvPr id="5602" name="Google Shape;5602;p97"/>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flow control</a:t>
            </a:r>
            <a:endParaRPr sz="4400" b="0"/>
          </a:p>
        </p:txBody>
      </p:sp>
      <p:sp>
        <p:nvSpPr>
          <p:cNvPr id="5603" name="Google Shape;5603;p97"/>
          <p:cNvSpPr/>
          <p:nvPr/>
        </p:nvSpPr>
        <p:spPr>
          <a:xfrm>
            <a:off x="7848422" y="1084921"/>
            <a:ext cx="2524125" cy="3854450"/>
          </a:xfrm>
          <a:prstGeom prst="rect">
            <a:avLst/>
          </a:prstGeom>
          <a:solidFill>
            <a:srgbClr val="0000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04" name="Google Shape;5604;p97"/>
          <p:cNvSpPr/>
          <p:nvPr/>
        </p:nvSpPr>
        <p:spPr>
          <a:xfrm>
            <a:off x="10289997" y="1078571"/>
            <a:ext cx="581025" cy="42068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05" name="Google Shape;5605;p97"/>
          <p:cNvSpPr/>
          <p:nvPr/>
        </p:nvSpPr>
        <p:spPr>
          <a:xfrm>
            <a:off x="7762697" y="1186521"/>
            <a:ext cx="2533650" cy="3814762"/>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06" name="Google Shape;5606;p97"/>
          <p:cNvSpPr/>
          <p:nvPr/>
        </p:nvSpPr>
        <p:spPr>
          <a:xfrm>
            <a:off x="8302447" y="1243671"/>
            <a:ext cx="137795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application</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process</a:t>
            </a:r>
            <a:endParaRPr/>
          </a:p>
        </p:txBody>
      </p:sp>
      <p:grpSp>
        <p:nvGrpSpPr>
          <p:cNvPr id="5607" name="Google Shape;5607;p97"/>
          <p:cNvGrpSpPr/>
          <p:nvPr/>
        </p:nvGrpSpPr>
        <p:grpSpPr>
          <a:xfrm>
            <a:off x="8070672" y="2312058"/>
            <a:ext cx="1795463" cy="688975"/>
            <a:chOff x="1173" y="2345"/>
            <a:chExt cx="1131" cy="434"/>
          </a:xfrm>
        </p:grpSpPr>
        <p:sp>
          <p:nvSpPr>
            <p:cNvPr id="5608" name="Google Shape;5608;p97"/>
            <p:cNvSpPr/>
            <p:nvPr/>
          </p:nvSpPr>
          <p:spPr>
            <a:xfrm>
              <a:off x="1173" y="2345"/>
              <a:ext cx="1131" cy="434"/>
            </a:xfrm>
            <a:prstGeom prst="rect">
              <a:avLst/>
            </a:prstGeom>
            <a:solidFill>
              <a:srgbClr val="0000A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09" name="Google Shape;5609;p97"/>
            <p:cNvSpPr txBox="1"/>
            <p:nvPr/>
          </p:nvSpPr>
          <p:spPr>
            <a:xfrm>
              <a:off x="1235" y="2368"/>
              <a:ext cx="995" cy="3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1600"/>
                <a:buFont typeface="Tahoma"/>
                <a:buNone/>
              </a:pPr>
              <a:r>
                <a:rPr lang="en-US" sz="1600" b="0" i="0" u="none" strike="noStrike" cap="none">
                  <a:solidFill>
                    <a:srgbClr val="F2F2F2"/>
                  </a:solidFill>
                  <a:latin typeface="Tahoma"/>
                  <a:ea typeface="Tahoma"/>
                  <a:cs typeface="Tahoma"/>
                  <a:sym typeface="Tahoma"/>
                </a:rPr>
                <a:t>TCP socket</a:t>
              </a:r>
              <a:endParaRPr/>
            </a:p>
            <a:p>
              <a:pPr marL="0" marR="0" lvl="0" indent="0" algn="ctr" rtl="0">
                <a:lnSpc>
                  <a:spcPct val="100000"/>
                </a:lnSpc>
                <a:spcBef>
                  <a:spcPts val="0"/>
                </a:spcBef>
                <a:spcAft>
                  <a:spcPts val="0"/>
                </a:spcAft>
                <a:buClr>
                  <a:srgbClr val="F2F2F2"/>
                </a:buClr>
                <a:buSzPts val="1600"/>
                <a:buFont typeface="Tahoma"/>
                <a:buNone/>
              </a:pPr>
              <a:r>
                <a:rPr lang="en-US" sz="1600" b="0" i="0" u="none" strike="noStrike" cap="none">
                  <a:solidFill>
                    <a:srgbClr val="F2F2F2"/>
                  </a:solidFill>
                  <a:latin typeface="Tahoma"/>
                  <a:ea typeface="Tahoma"/>
                  <a:cs typeface="Tahoma"/>
                  <a:sym typeface="Tahoma"/>
                </a:rPr>
                <a:t>receiver buffers</a:t>
              </a:r>
              <a:endParaRPr/>
            </a:p>
          </p:txBody>
        </p:sp>
      </p:grpSp>
      <p:sp>
        <p:nvSpPr>
          <p:cNvPr id="5610" name="Google Shape;5610;p97"/>
          <p:cNvSpPr/>
          <p:nvPr/>
        </p:nvSpPr>
        <p:spPr>
          <a:xfrm>
            <a:off x="8238947" y="3335996"/>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Arial"/>
              <a:ea typeface="Arial"/>
              <a:cs typeface="Arial"/>
              <a:sym typeface="Arial"/>
            </a:endParaRPr>
          </a:p>
        </p:txBody>
      </p:sp>
      <p:sp>
        <p:nvSpPr>
          <p:cNvPr id="5611" name="Google Shape;5611;p97"/>
          <p:cNvSpPr txBox="1"/>
          <p:nvPr/>
        </p:nvSpPr>
        <p:spPr>
          <a:xfrm>
            <a:off x="8745360" y="336483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TCP</a:t>
            </a:r>
            <a:endParaRPr/>
          </a:p>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code</a:t>
            </a:r>
            <a:endParaRPr/>
          </a:p>
        </p:txBody>
      </p:sp>
      <p:sp>
        <p:nvSpPr>
          <p:cNvPr id="5612" name="Google Shape;5612;p97"/>
          <p:cNvSpPr/>
          <p:nvPr/>
        </p:nvSpPr>
        <p:spPr>
          <a:xfrm>
            <a:off x="8246885" y="4321833"/>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Arial"/>
              <a:ea typeface="Arial"/>
              <a:cs typeface="Arial"/>
              <a:sym typeface="Arial"/>
            </a:endParaRPr>
          </a:p>
        </p:txBody>
      </p:sp>
      <p:sp>
        <p:nvSpPr>
          <p:cNvPr id="5613" name="Google Shape;5613;p97"/>
          <p:cNvSpPr txBox="1"/>
          <p:nvPr/>
        </p:nvSpPr>
        <p:spPr>
          <a:xfrm>
            <a:off x="8731699" y="435497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IP</a:t>
            </a:r>
            <a:endParaRPr/>
          </a:p>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code</a:t>
            </a:r>
            <a:endParaRPr/>
          </a:p>
        </p:txBody>
      </p:sp>
      <p:cxnSp>
        <p:nvCxnSpPr>
          <p:cNvPr id="5614" name="Google Shape;5614;p97"/>
          <p:cNvCxnSpPr/>
          <p:nvPr/>
        </p:nvCxnSpPr>
        <p:spPr>
          <a:xfrm>
            <a:off x="7756347" y="4071008"/>
            <a:ext cx="2546350" cy="0"/>
          </a:xfrm>
          <a:prstGeom prst="straightConnector1">
            <a:avLst/>
          </a:prstGeom>
          <a:noFill/>
          <a:ln w="19050" cap="flat" cmpd="sng">
            <a:solidFill>
              <a:srgbClr val="000000"/>
            </a:solidFill>
            <a:prstDash val="solid"/>
            <a:round/>
            <a:headEnd type="none" w="med" len="med"/>
            <a:tailEnd type="none" w="med" len="med"/>
          </a:ln>
        </p:spPr>
      </p:cxnSp>
      <p:cxnSp>
        <p:nvCxnSpPr>
          <p:cNvPr id="5615" name="Google Shape;5615;p97"/>
          <p:cNvCxnSpPr/>
          <p:nvPr/>
        </p:nvCxnSpPr>
        <p:spPr>
          <a:xfrm>
            <a:off x="7769047" y="2219983"/>
            <a:ext cx="2546350" cy="0"/>
          </a:xfrm>
          <a:prstGeom prst="straightConnector1">
            <a:avLst/>
          </a:prstGeom>
          <a:noFill/>
          <a:ln w="19050" cap="flat" cmpd="sng">
            <a:solidFill>
              <a:srgbClr val="000000"/>
            </a:solidFill>
            <a:prstDash val="solid"/>
            <a:round/>
            <a:headEnd type="none" w="med" len="med"/>
            <a:tailEnd type="none" w="med" len="med"/>
          </a:ln>
        </p:spPr>
      </p:cxnSp>
      <p:grpSp>
        <p:nvGrpSpPr>
          <p:cNvPr id="5616" name="Google Shape;5616;p97"/>
          <p:cNvGrpSpPr/>
          <p:nvPr/>
        </p:nvGrpSpPr>
        <p:grpSpPr>
          <a:xfrm>
            <a:off x="8745360" y="2104096"/>
            <a:ext cx="533400" cy="206375"/>
            <a:chOff x="2003" y="1816"/>
            <a:chExt cx="336" cy="130"/>
          </a:xfrm>
        </p:grpSpPr>
        <p:sp>
          <p:nvSpPr>
            <p:cNvPr id="5617" name="Google Shape;5617;p97"/>
            <p:cNvSpPr/>
            <p:nvPr/>
          </p:nvSpPr>
          <p:spPr>
            <a:xfrm>
              <a:off x="2003" y="181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18" name="Google Shape;5618;p97"/>
            <p:cNvSpPr/>
            <p:nvPr/>
          </p:nvSpPr>
          <p:spPr>
            <a:xfrm>
              <a:off x="2105" y="1833"/>
              <a:ext cx="110"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19" name="Google Shape;5619;p97"/>
            <p:cNvSpPr/>
            <p:nvPr/>
          </p:nvSpPr>
          <p:spPr>
            <a:xfrm>
              <a:off x="2229" y="189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20" name="Google Shape;5620;p97"/>
            <p:cNvSpPr/>
            <p:nvPr/>
          </p:nvSpPr>
          <p:spPr>
            <a:xfrm>
              <a:off x="2058" y="189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621" name="Google Shape;5621;p97"/>
          <p:cNvSpPr txBox="1"/>
          <p:nvPr/>
        </p:nvSpPr>
        <p:spPr>
          <a:xfrm>
            <a:off x="7549972" y="5823520"/>
            <a:ext cx="2714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receiver protocol stack</a:t>
            </a:r>
            <a:endParaRPr/>
          </a:p>
        </p:txBody>
      </p:sp>
      <p:cxnSp>
        <p:nvCxnSpPr>
          <p:cNvPr id="5622" name="Google Shape;5622;p97"/>
          <p:cNvCxnSpPr/>
          <p:nvPr/>
        </p:nvCxnSpPr>
        <p:spPr>
          <a:xfrm>
            <a:off x="8790777" y="5419835"/>
            <a:ext cx="0" cy="349250"/>
          </a:xfrm>
          <a:prstGeom prst="straightConnector1">
            <a:avLst/>
          </a:prstGeom>
          <a:noFill/>
          <a:ln w="28575" cap="flat" cmpd="sng">
            <a:solidFill>
              <a:srgbClr val="CC0000"/>
            </a:solidFill>
            <a:prstDash val="dash"/>
            <a:round/>
            <a:headEnd type="none" w="med" len="med"/>
            <a:tailEnd type="none" w="med" len="med"/>
          </a:ln>
        </p:spPr>
      </p:cxnSp>
      <p:cxnSp>
        <p:nvCxnSpPr>
          <p:cNvPr id="5623" name="Google Shape;5623;p97"/>
          <p:cNvCxnSpPr/>
          <p:nvPr/>
        </p:nvCxnSpPr>
        <p:spPr>
          <a:xfrm>
            <a:off x="10285235" y="4996521"/>
            <a:ext cx="0" cy="463550"/>
          </a:xfrm>
          <a:prstGeom prst="straightConnector1">
            <a:avLst/>
          </a:prstGeom>
          <a:noFill/>
          <a:ln w="19050" cap="flat" cmpd="sng">
            <a:solidFill>
              <a:srgbClr val="000000"/>
            </a:solidFill>
            <a:prstDash val="dash"/>
            <a:round/>
            <a:headEnd type="none" w="med" len="med"/>
            <a:tailEnd type="none" w="med" len="med"/>
          </a:ln>
        </p:spPr>
      </p:cxnSp>
      <p:grpSp>
        <p:nvGrpSpPr>
          <p:cNvPr id="5624" name="Google Shape;5624;p97"/>
          <p:cNvGrpSpPr/>
          <p:nvPr/>
        </p:nvGrpSpPr>
        <p:grpSpPr>
          <a:xfrm flipH="1">
            <a:off x="10523360" y="4590121"/>
            <a:ext cx="869950" cy="906462"/>
            <a:chOff x="-44" y="1473"/>
            <a:chExt cx="981" cy="1105"/>
          </a:xfrm>
        </p:grpSpPr>
        <p:pic>
          <p:nvPicPr>
            <p:cNvPr id="5625" name="Google Shape;5625;p9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626" name="Google Shape;5626;p9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627" name="Google Shape;5627;p97"/>
          <p:cNvSpPr txBox="1"/>
          <p:nvPr/>
        </p:nvSpPr>
        <p:spPr>
          <a:xfrm>
            <a:off x="712555" y="1437021"/>
            <a:ext cx="385082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a:buNone/>
            </a:pPr>
            <a:r>
              <a:rPr lang="en-US" sz="2400" b="0" i="1" u="sng" strike="noStrike" cap="none">
                <a:solidFill>
                  <a:srgbClr val="C00000"/>
                </a:solidFill>
                <a:latin typeface="Calibri"/>
                <a:ea typeface="Calibri"/>
                <a:cs typeface="Calibri"/>
                <a:sym typeface="Calibri"/>
              </a:rPr>
              <a:t>Q: </a:t>
            </a:r>
            <a:r>
              <a:rPr lang="en-US" sz="2400" b="0" i="0" u="none" strike="noStrike" cap="none">
                <a:solidFill>
                  <a:srgbClr val="000000"/>
                </a:solidFill>
                <a:latin typeface="Calibri"/>
                <a:ea typeface="Calibri"/>
                <a:cs typeface="Calibri"/>
                <a:sym typeface="Calibri"/>
              </a:rPr>
              <a:t>What happens if network layer delivers data faster than application layer removes data from socket buffers?</a:t>
            </a:r>
            <a:endParaRPr/>
          </a:p>
        </p:txBody>
      </p:sp>
      <p:cxnSp>
        <p:nvCxnSpPr>
          <p:cNvPr id="5628" name="Google Shape;5628;p97"/>
          <p:cNvCxnSpPr/>
          <p:nvPr/>
        </p:nvCxnSpPr>
        <p:spPr>
          <a:xfrm>
            <a:off x="7764475" y="5006696"/>
            <a:ext cx="0" cy="463550"/>
          </a:xfrm>
          <a:prstGeom prst="straightConnector1">
            <a:avLst/>
          </a:prstGeom>
          <a:noFill/>
          <a:ln w="19050" cap="flat" cmpd="sng">
            <a:solidFill>
              <a:schemeClr val="dk1"/>
            </a:solidFill>
            <a:prstDash val="dash"/>
            <a:round/>
            <a:headEnd type="none" w="med" len="med"/>
            <a:tailEnd type="none" w="med" len="med"/>
          </a:ln>
        </p:spPr>
      </p:cxnSp>
      <p:grpSp>
        <p:nvGrpSpPr>
          <p:cNvPr id="5629" name="Google Shape;5629;p97"/>
          <p:cNvGrpSpPr/>
          <p:nvPr/>
        </p:nvGrpSpPr>
        <p:grpSpPr>
          <a:xfrm>
            <a:off x="5189688" y="2806352"/>
            <a:ext cx="4533734" cy="2971623"/>
            <a:chOff x="5189688" y="2806352"/>
            <a:chExt cx="4533734" cy="2971623"/>
          </a:xfrm>
        </p:grpSpPr>
        <p:grpSp>
          <p:nvGrpSpPr>
            <p:cNvPr id="5630" name="Google Shape;5630;p97"/>
            <p:cNvGrpSpPr/>
            <p:nvPr/>
          </p:nvGrpSpPr>
          <p:grpSpPr>
            <a:xfrm>
              <a:off x="5189688" y="3080408"/>
              <a:ext cx="3750934" cy="2697567"/>
              <a:chOff x="4633274" y="3577949"/>
              <a:chExt cx="3750934" cy="2697567"/>
            </a:xfrm>
          </p:grpSpPr>
          <p:sp>
            <p:nvSpPr>
              <p:cNvPr id="5631" name="Google Shape;5631;p97"/>
              <p:cNvSpPr/>
              <p:nvPr/>
            </p:nvSpPr>
            <p:spPr>
              <a:xfrm>
                <a:off x="7655546" y="46193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632" name="Google Shape;5632;p97"/>
              <p:cNvGrpSpPr/>
              <p:nvPr/>
            </p:nvGrpSpPr>
            <p:grpSpPr>
              <a:xfrm>
                <a:off x="7344839" y="5551212"/>
                <a:ext cx="1039369" cy="214398"/>
                <a:chOff x="7344839" y="5551212"/>
                <a:chExt cx="1039369" cy="214398"/>
              </a:xfrm>
            </p:grpSpPr>
            <p:sp>
              <p:nvSpPr>
                <p:cNvPr id="5633" name="Google Shape;5633;p97"/>
                <p:cNvSpPr/>
                <p:nvPr/>
              </p:nvSpPr>
              <p:spPr>
                <a:xfrm>
                  <a:off x="7344839" y="5556060"/>
                  <a:ext cx="1006475" cy="209550"/>
                </a:xfrm>
                <a:prstGeom prst="rect">
                  <a:avLst/>
                </a:prstGeom>
                <a:solidFill>
                  <a:srgbClr val="00CC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34" name="Google Shape;5634;p97"/>
                <p:cNvSpPr/>
                <p:nvPr/>
              </p:nvSpPr>
              <p:spPr>
                <a:xfrm>
                  <a:off x="7650783" y="5551212"/>
                  <a:ext cx="733425" cy="212725"/>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5635" name="Google Shape;5635;p97"/>
                <p:cNvCxnSpPr/>
                <p:nvPr/>
              </p:nvCxnSpPr>
              <p:spPr>
                <a:xfrm>
                  <a:off x="7488859" y="5555058"/>
                  <a:ext cx="0" cy="206375"/>
                </a:xfrm>
                <a:prstGeom prst="straightConnector1">
                  <a:avLst/>
                </a:prstGeom>
                <a:noFill/>
                <a:ln w="28575" cap="flat" cmpd="sng">
                  <a:solidFill>
                    <a:srgbClr val="FFFFFF"/>
                  </a:solidFill>
                  <a:prstDash val="solid"/>
                  <a:round/>
                  <a:headEnd type="none" w="med" len="med"/>
                  <a:tailEnd type="none" w="med" len="med"/>
                </a:ln>
              </p:spPr>
            </p:cxnSp>
            <p:cxnSp>
              <p:nvCxnSpPr>
                <p:cNvPr id="5636" name="Google Shape;5636;p97"/>
                <p:cNvCxnSpPr/>
                <p:nvPr/>
              </p:nvCxnSpPr>
              <p:spPr>
                <a:xfrm>
                  <a:off x="7641259" y="5555058"/>
                  <a:ext cx="0" cy="206375"/>
                </a:xfrm>
                <a:prstGeom prst="straightConnector1">
                  <a:avLst/>
                </a:prstGeom>
                <a:noFill/>
                <a:ln w="28575" cap="flat" cmpd="sng">
                  <a:solidFill>
                    <a:srgbClr val="FFFFFF"/>
                  </a:solidFill>
                  <a:prstDash val="solid"/>
                  <a:round/>
                  <a:headEnd type="none" w="med" len="med"/>
                  <a:tailEnd type="none" w="med" len="med"/>
                </a:ln>
              </p:spPr>
            </p:cxnSp>
          </p:grpSp>
          <p:sp>
            <p:nvSpPr>
              <p:cNvPr id="5637" name="Google Shape;5637;p97"/>
              <p:cNvSpPr/>
              <p:nvPr/>
            </p:nvSpPr>
            <p:spPr>
              <a:xfrm>
                <a:off x="7647608" y="35779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38" name="Google Shape;5638;p97"/>
              <p:cNvSpPr txBox="1"/>
              <p:nvPr/>
            </p:nvSpPr>
            <p:spPr>
              <a:xfrm>
                <a:off x="4633274" y="4192806"/>
                <a:ext cx="2332549" cy="1089529"/>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Network layer delivering IP datagram payload into TCP socket buffers</a:t>
                </a:r>
                <a:endParaRPr/>
              </a:p>
            </p:txBody>
          </p:sp>
          <p:cxnSp>
            <p:nvCxnSpPr>
              <p:cNvPr id="5639" name="Google Shape;5639;p97"/>
              <p:cNvCxnSpPr/>
              <p:nvPr/>
            </p:nvCxnSpPr>
            <p:spPr>
              <a:xfrm>
                <a:off x="6906339" y="4724124"/>
                <a:ext cx="522908" cy="0"/>
              </a:xfrm>
              <a:prstGeom prst="straightConnector1">
                <a:avLst/>
              </a:prstGeom>
              <a:noFill/>
              <a:ln w="19050" cap="flat" cmpd="sng">
                <a:solidFill>
                  <a:srgbClr val="CC0000"/>
                </a:solidFill>
                <a:prstDash val="solid"/>
                <a:round/>
                <a:headEnd type="none" w="med" len="med"/>
                <a:tailEnd type="none" w="med" len="med"/>
              </a:ln>
            </p:spPr>
          </p:cxnSp>
          <p:sp>
            <p:nvSpPr>
              <p:cNvPr id="5640" name="Google Shape;5640;p97"/>
              <p:cNvSpPr txBox="1"/>
              <p:nvPr/>
            </p:nvSpPr>
            <p:spPr>
              <a:xfrm>
                <a:off x="7074521" y="5970716"/>
                <a:ext cx="11334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from sender</a:t>
                </a:r>
                <a:endParaRPr/>
              </a:p>
            </p:txBody>
          </p:sp>
        </p:grpSp>
        <p:sp>
          <p:nvSpPr>
            <p:cNvPr id="5641" name="Google Shape;5641;p97"/>
            <p:cNvSpPr/>
            <p:nvPr/>
          </p:nvSpPr>
          <p:spPr>
            <a:xfrm>
              <a:off x="8312727" y="2806352"/>
              <a:ext cx="1410695" cy="271814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642" name="Google Shape;5642;p97"/>
          <p:cNvGrpSpPr/>
          <p:nvPr/>
        </p:nvGrpSpPr>
        <p:grpSpPr>
          <a:xfrm>
            <a:off x="4989152" y="1607125"/>
            <a:ext cx="4984933" cy="885919"/>
            <a:chOff x="4989152" y="1607125"/>
            <a:chExt cx="4984933" cy="885919"/>
          </a:xfrm>
        </p:grpSpPr>
        <p:grpSp>
          <p:nvGrpSpPr>
            <p:cNvPr id="5643" name="Google Shape;5643;p97"/>
            <p:cNvGrpSpPr/>
            <p:nvPr/>
          </p:nvGrpSpPr>
          <p:grpSpPr>
            <a:xfrm>
              <a:off x="4989152" y="1652814"/>
              <a:ext cx="4984933" cy="840230"/>
              <a:chOff x="4432738" y="2150355"/>
              <a:chExt cx="4984933" cy="840230"/>
            </a:xfrm>
          </p:grpSpPr>
          <p:cxnSp>
            <p:nvCxnSpPr>
              <p:cNvPr id="5644" name="Google Shape;5644;p97"/>
              <p:cNvCxnSpPr/>
              <p:nvPr/>
            </p:nvCxnSpPr>
            <p:spPr>
              <a:xfrm>
                <a:off x="6976294" y="2457174"/>
                <a:ext cx="1102102" cy="0"/>
              </a:xfrm>
              <a:prstGeom prst="straightConnector1">
                <a:avLst/>
              </a:prstGeom>
              <a:noFill/>
              <a:ln w="19050" cap="flat" cmpd="sng">
                <a:solidFill>
                  <a:srgbClr val="CC0000"/>
                </a:solidFill>
                <a:prstDash val="solid"/>
                <a:round/>
                <a:headEnd type="none" w="med" len="med"/>
                <a:tailEnd type="none" w="med" len="med"/>
              </a:ln>
            </p:spPr>
          </p:cxnSp>
          <p:sp>
            <p:nvSpPr>
              <p:cNvPr id="5645" name="Google Shape;5645;p97"/>
              <p:cNvSpPr txBox="1"/>
              <p:nvPr/>
            </p:nvSpPr>
            <p:spPr>
              <a:xfrm>
                <a:off x="4432738" y="2150355"/>
                <a:ext cx="2533651" cy="84023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Application removing data from TCP socket buffers</a:t>
                </a:r>
                <a:endParaRPr/>
              </a:p>
            </p:txBody>
          </p:sp>
          <p:sp>
            <p:nvSpPr>
              <p:cNvPr id="5646" name="Google Shape;5646;p97"/>
              <p:cNvSpPr/>
              <p:nvPr/>
            </p:nvSpPr>
            <p:spPr>
              <a:xfrm>
                <a:off x="8696946" y="2344462"/>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647" name="Google Shape;5647;p97"/>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648" name="Google Shape;5648;p9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92</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9"/>
                                        </p:tgtEl>
                                        <p:attrNameLst>
                                          <p:attrName>style.visibility</p:attrName>
                                        </p:attrNameLst>
                                      </p:cBhvr>
                                      <p:to>
                                        <p:strVal val="visible"/>
                                      </p:to>
                                    </p:set>
                                    <p:animEffect transition="in" filter="fade">
                                      <p:cBhvr>
                                        <p:cTn id="7" dur="500"/>
                                        <p:tgtEl>
                                          <p:spTgt spid="56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2"/>
                                        </p:tgtEl>
                                        <p:attrNameLst>
                                          <p:attrName>style.visibility</p:attrName>
                                        </p:attrNameLst>
                                      </p:cBhvr>
                                      <p:to>
                                        <p:strVal val="visible"/>
                                      </p:to>
                                    </p:set>
                                    <p:animEffect transition="in" filter="fade">
                                      <p:cBhvr>
                                        <p:cTn id="12" dur="500"/>
                                        <p:tgtEl>
                                          <p:spTgt spid="56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27"/>
                                        </p:tgtEl>
                                        <p:attrNameLst>
                                          <p:attrName>style.visibility</p:attrName>
                                        </p:attrNameLst>
                                      </p:cBhvr>
                                      <p:to>
                                        <p:strVal val="visible"/>
                                      </p:to>
                                    </p:set>
                                    <p:animEffect transition="in" filter="fade">
                                      <p:cBhvr>
                                        <p:cTn id="17" dur="500"/>
                                        <p:tgtEl>
                                          <p:spTgt spid="5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653"/>
        <p:cNvGrpSpPr/>
        <p:nvPr/>
      </p:nvGrpSpPr>
      <p:grpSpPr>
        <a:xfrm>
          <a:off x="0" y="0"/>
          <a:ext cx="0" cy="0"/>
          <a:chOff x="0" y="0"/>
          <a:chExt cx="0" cy="0"/>
        </a:xfrm>
      </p:grpSpPr>
      <p:sp>
        <p:nvSpPr>
          <p:cNvPr id="5654" name="Google Shape;5654;p98"/>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flow control</a:t>
            </a:r>
            <a:endParaRPr sz="4400" b="0"/>
          </a:p>
        </p:txBody>
      </p:sp>
      <p:sp>
        <p:nvSpPr>
          <p:cNvPr id="5655" name="Google Shape;5655;p98"/>
          <p:cNvSpPr/>
          <p:nvPr/>
        </p:nvSpPr>
        <p:spPr>
          <a:xfrm>
            <a:off x="7848422" y="1084921"/>
            <a:ext cx="2524125" cy="3854450"/>
          </a:xfrm>
          <a:prstGeom prst="rect">
            <a:avLst/>
          </a:prstGeom>
          <a:solidFill>
            <a:srgbClr val="0000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56" name="Google Shape;5656;p98"/>
          <p:cNvSpPr/>
          <p:nvPr/>
        </p:nvSpPr>
        <p:spPr>
          <a:xfrm>
            <a:off x="10289997" y="1078571"/>
            <a:ext cx="581025" cy="42068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57" name="Google Shape;5657;p98"/>
          <p:cNvSpPr/>
          <p:nvPr/>
        </p:nvSpPr>
        <p:spPr>
          <a:xfrm>
            <a:off x="7762697" y="1186521"/>
            <a:ext cx="2533650" cy="3814762"/>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58" name="Google Shape;5658;p98"/>
          <p:cNvSpPr/>
          <p:nvPr/>
        </p:nvSpPr>
        <p:spPr>
          <a:xfrm>
            <a:off x="8302447" y="1243671"/>
            <a:ext cx="137795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application</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process</a:t>
            </a:r>
            <a:endParaRPr/>
          </a:p>
        </p:txBody>
      </p:sp>
      <p:grpSp>
        <p:nvGrpSpPr>
          <p:cNvPr id="5659" name="Google Shape;5659;p98"/>
          <p:cNvGrpSpPr/>
          <p:nvPr/>
        </p:nvGrpSpPr>
        <p:grpSpPr>
          <a:xfrm>
            <a:off x="8070672" y="2312058"/>
            <a:ext cx="1795463" cy="688975"/>
            <a:chOff x="1173" y="2345"/>
            <a:chExt cx="1131" cy="434"/>
          </a:xfrm>
        </p:grpSpPr>
        <p:sp>
          <p:nvSpPr>
            <p:cNvPr id="5660" name="Google Shape;5660;p98"/>
            <p:cNvSpPr/>
            <p:nvPr/>
          </p:nvSpPr>
          <p:spPr>
            <a:xfrm>
              <a:off x="1173" y="2345"/>
              <a:ext cx="1131" cy="434"/>
            </a:xfrm>
            <a:prstGeom prst="rect">
              <a:avLst/>
            </a:prstGeom>
            <a:solidFill>
              <a:srgbClr val="0000A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61" name="Google Shape;5661;p98"/>
            <p:cNvSpPr txBox="1"/>
            <p:nvPr/>
          </p:nvSpPr>
          <p:spPr>
            <a:xfrm>
              <a:off x="1235" y="2368"/>
              <a:ext cx="995" cy="3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1600"/>
                <a:buFont typeface="Tahoma"/>
                <a:buNone/>
              </a:pPr>
              <a:r>
                <a:rPr lang="en-US" sz="1600" b="0" i="0" u="none" strike="noStrike" cap="none">
                  <a:solidFill>
                    <a:srgbClr val="F2F2F2"/>
                  </a:solidFill>
                  <a:latin typeface="Tahoma"/>
                  <a:ea typeface="Tahoma"/>
                  <a:cs typeface="Tahoma"/>
                  <a:sym typeface="Tahoma"/>
                </a:rPr>
                <a:t>TCP socket</a:t>
              </a:r>
              <a:endParaRPr/>
            </a:p>
            <a:p>
              <a:pPr marL="0" marR="0" lvl="0" indent="0" algn="ctr" rtl="0">
                <a:lnSpc>
                  <a:spcPct val="100000"/>
                </a:lnSpc>
                <a:spcBef>
                  <a:spcPts val="0"/>
                </a:spcBef>
                <a:spcAft>
                  <a:spcPts val="0"/>
                </a:spcAft>
                <a:buClr>
                  <a:srgbClr val="F2F2F2"/>
                </a:buClr>
                <a:buSzPts val="1600"/>
                <a:buFont typeface="Tahoma"/>
                <a:buNone/>
              </a:pPr>
              <a:r>
                <a:rPr lang="en-US" sz="1600" b="0" i="0" u="none" strike="noStrike" cap="none">
                  <a:solidFill>
                    <a:srgbClr val="F2F2F2"/>
                  </a:solidFill>
                  <a:latin typeface="Tahoma"/>
                  <a:ea typeface="Tahoma"/>
                  <a:cs typeface="Tahoma"/>
                  <a:sym typeface="Tahoma"/>
                </a:rPr>
                <a:t>receiver buffers</a:t>
              </a:r>
              <a:endParaRPr/>
            </a:p>
          </p:txBody>
        </p:sp>
      </p:grpSp>
      <p:sp>
        <p:nvSpPr>
          <p:cNvPr id="5662" name="Google Shape;5662;p98"/>
          <p:cNvSpPr/>
          <p:nvPr/>
        </p:nvSpPr>
        <p:spPr>
          <a:xfrm>
            <a:off x="8238947" y="3335996"/>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Arial"/>
              <a:ea typeface="Arial"/>
              <a:cs typeface="Arial"/>
              <a:sym typeface="Arial"/>
            </a:endParaRPr>
          </a:p>
        </p:txBody>
      </p:sp>
      <p:sp>
        <p:nvSpPr>
          <p:cNvPr id="5663" name="Google Shape;5663;p98"/>
          <p:cNvSpPr txBox="1"/>
          <p:nvPr/>
        </p:nvSpPr>
        <p:spPr>
          <a:xfrm>
            <a:off x="8745360" y="336483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TCP</a:t>
            </a:r>
            <a:endParaRPr/>
          </a:p>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code</a:t>
            </a:r>
            <a:endParaRPr/>
          </a:p>
        </p:txBody>
      </p:sp>
      <p:sp>
        <p:nvSpPr>
          <p:cNvPr id="5664" name="Google Shape;5664;p98"/>
          <p:cNvSpPr/>
          <p:nvPr/>
        </p:nvSpPr>
        <p:spPr>
          <a:xfrm>
            <a:off x="8246885" y="4321833"/>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Arial"/>
              <a:ea typeface="Arial"/>
              <a:cs typeface="Arial"/>
              <a:sym typeface="Arial"/>
            </a:endParaRPr>
          </a:p>
        </p:txBody>
      </p:sp>
      <p:sp>
        <p:nvSpPr>
          <p:cNvPr id="5665" name="Google Shape;5665;p98"/>
          <p:cNvSpPr txBox="1"/>
          <p:nvPr/>
        </p:nvSpPr>
        <p:spPr>
          <a:xfrm>
            <a:off x="8731699" y="435497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IP</a:t>
            </a:r>
            <a:endParaRPr/>
          </a:p>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code</a:t>
            </a:r>
            <a:endParaRPr/>
          </a:p>
        </p:txBody>
      </p:sp>
      <p:cxnSp>
        <p:nvCxnSpPr>
          <p:cNvPr id="5666" name="Google Shape;5666;p98"/>
          <p:cNvCxnSpPr/>
          <p:nvPr/>
        </p:nvCxnSpPr>
        <p:spPr>
          <a:xfrm>
            <a:off x="7756347" y="4071008"/>
            <a:ext cx="2546350" cy="0"/>
          </a:xfrm>
          <a:prstGeom prst="straightConnector1">
            <a:avLst/>
          </a:prstGeom>
          <a:noFill/>
          <a:ln w="19050" cap="flat" cmpd="sng">
            <a:solidFill>
              <a:srgbClr val="000000"/>
            </a:solidFill>
            <a:prstDash val="solid"/>
            <a:round/>
            <a:headEnd type="none" w="med" len="med"/>
            <a:tailEnd type="none" w="med" len="med"/>
          </a:ln>
        </p:spPr>
      </p:cxnSp>
      <p:cxnSp>
        <p:nvCxnSpPr>
          <p:cNvPr id="5667" name="Google Shape;5667;p98"/>
          <p:cNvCxnSpPr/>
          <p:nvPr/>
        </p:nvCxnSpPr>
        <p:spPr>
          <a:xfrm>
            <a:off x="7769047" y="2219983"/>
            <a:ext cx="2546350" cy="0"/>
          </a:xfrm>
          <a:prstGeom prst="straightConnector1">
            <a:avLst/>
          </a:prstGeom>
          <a:noFill/>
          <a:ln w="19050" cap="flat" cmpd="sng">
            <a:solidFill>
              <a:srgbClr val="000000"/>
            </a:solidFill>
            <a:prstDash val="solid"/>
            <a:round/>
            <a:headEnd type="none" w="med" len="med"/>
            <a:tailEnd type="none" w="med" len="med"/>
          </a:ln>
        </p:spPr>
      </p:cxnSp>
      <p:grpSp>
        <p:nvGrpSpPr>
          <p:cNvPr id="5668" name="Google Shape;5668;p98"/>
          <p:cNvGrpSpPr/>
          <p:nvPr/>
        </p:nvGrpSpPr>
        <p:grpSpPr>
          <a:xfrm>
            <a:off x="8745360" y="2104096"/>
            <a:ext cx="533400" cy="206375"/>
            <a:chOff x="2003" y="1816"/>
            <a:chExt cx="336" cy="130"/>
          </a:xfrm>
        </p:grpSpPr>
        <p:sp>
          <p:nvSpPr>
            <p:cNvPr id="5669" name="Google Shape;5669;p98"/>
            <p:cNvSpPr/>
            <p:nvPr/>
          </p:nvSpPr>
          <p:spPr>
            <a:xfrm>
              <a:off x="2003" y="181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70" name="Google Shape;5670;p98"/>
            <p:cNvSpPr/>
            <p:nvPr/>
          </p:nvSpPr>
          <p:spPr>
            <a:xfrm>
              <a:off x="2105" y="1833"/>
              <a:ext cx="110"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71" name="Google Shape;5671;p98"/>
            <p:cNvSpPr/>
            <p:nvPr/>
          </p:nvSpPr>
          <p:spPr>
            <a:xfrm>
              <a:off x="2229" y="189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72" name="Google Shape;5672;p98"/>
            <p:cNvSpPr/>
            <p:nvPr/>
          </p:nvSpPr>
          <p:spPr>
            <a:xfrm>
              <a:off x="2058" y="189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673" name="Google Shape;5673;p98"/>
          <p:cNvSpPr txBox="1"/>
          <p:nvPr/>
        </p:nvSpPr>
        <p:spPr>
          <a:xfrm>
            <a:off x="7549972" y="5823520"/>
            <a:ext cx="2714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receiver protocol stack</a:t>
            </a:r>
            <a:endParaRPr/>
          </a:p>
        </p:txBody>
      </p:sp>
      <p:cxnSp>
        <p:nvCxnSpPr>
          <p:cNvPr id="5674" name="Google Shape;5674;p98"/>
          <p:cNvCxnSpPr/>
          <p:nvPr/>
        </p:nvCxnSpPr>
        <p:spPr>
          <a:xfrm>
            <a:off x="8790777" y="5419835"/>
            <a:ext cx="0" cy="349250"/>
          </a:xfrm>
          <a:prstGeom prst="straightConnector1">
            <a:avLst/>
          </a:prstGeom>
          <a:noFill/>
          <a:ln w="28575" cap="flat" cmpd="sng">
            <a:solidFill>
              <a:srgbClr val="CC0000"/>
            </a:solidFill>
            <a:prstDash val="dash"/>
            <a:round/>
            <a:headEnd type="none" w="med" len="med"/>
            <a:tailEnd type="none" w="med" len="med"/>
          </a:ln>
        </p:spPr>
      </p:cxnSp>
      <p:cxnSp>
        <p:nvCxnSpPr>
          <p:cNvPr id="5675" name="Google Shape;5675;p98"/>
          <p:cNvCxnSpPr/>
          <p:nvPr/>
        </p:nvCxnSpPr>
        <p:spPr>
          <a:xfrm>
            <a:off x="10285235" y="4996521"/>
            <a:ext cx="0" cy="463550"/>
          </a:xfrm>
          <a:prstGeom prst="straightConnector1">
            <a:avLst/>
          </a:prstGeom>
          <a:noFill/>
          <a:ln w="19050" cap="flat" cmpd="sng">
            <a:solidFill>
              <a:srgbClr val="000000"/>
            </a:solidFill>
            <a:prstDash val="dash"/>
            <a:round/>
            <a:headEnd type="none" w="med" len="med"/>
            <a:tailEnd type="none" w="med" len="med"/>
          </a:ln>
        </p:spPr>
      </p:cxnSp>
      <p:grpSp>
        <p:nvGrpSpPr>
          <p:cNvPr id="5676" name="Google Shape;5676;p98"/>
          <p:cNvGrpSpPr/>
          <p:nvPr/>
        </p:nvGrpSpPr>
        <p:grpSpPr>
          <a:xfrm flipH="1">
            <a:off x="10523360" y="4590121"/>
            <a:ext cx="869950" cy="906462"/>
            <a:chOff x="-44" y="1473"/>
            <a:chExt cx="981" cy="1105"/>
          </a:xfrm>
        </p:grpSpPr>
        <p:pic>
          <p:nvPicPr>
            <p:cNvPr id="5677" name="Google Shape;5677;p9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678" name="Google Shape;5678;p9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679" name="Google Shape;5679;p98"/>
          <p:cNvSpPr txBox="1"/>
          <p:nvPr/>
        </p:nvSpPr>
        <p:spPr>
          <a:xfrm>
            <a:off x="712555" y="1437021"/>
            <a:ext cx="385082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a:buNone/>
            </a:pPr>
            <a:r>
              <a:rPr lang="en-US" sz="2400" b="0" i="1" u="sng" strike="noStrike" cap="none">
                <a:solidFill>
                  <a:srgbClr val="C00000"/>
                </a:solidFill>
                <a:latin typeface="Calibri"/>
                <a:ea typeface="Calibri"/>
                <a:cs typeface="Calibri"/>
                <a:sym typeface="Calibri"/>
              </a:rPr>
              <a:t>Q: </a:t>
            </a:r>
            <a:r>
              <a:rPr lang="en-US" sz="2400" b="0" i="0" u="none" strike="noStrike" cap="none">
                <a:solidFill>
                  <a:srgbClr val="000000"/>
                </a:solidFill>
                <a:latin typeface="Calibri"/>
                <a:ea typeface="Calibri"/>
                <a:cs typeface="Calibri"/>
                <a:sym typeface="Calibri"/>
              </a:rPr>
              <a:t>What happens if network layer delivers data faster than application layer removes data from socket buffers?</a:t>
            </a:r>
            <a:endParaRPr/>
          </a:p>
        </p:txBody>
      </p:sp>
      <p:cxnSp>
        <p:nvCxnSpPr>
          <p:cNvPr id="5680" name="Google Shape;5680;p98"/>
          <p:cNvCxnSpPr/>
          <p:nvPr/>
        </p:nvCxnSpPr>
        <p:spPr>
          <a:xfrm>
            <a:off x="7764475" y="5006696"/>
            <a:ext cx="0" cy="463550"/>
          </a:xfrm>
          <a:prstGeom prst="straightConnector1">
            <a:avLst/>
          </a:prstGeom>
          <a:noFill/>
          <a:ln w="19050" cap="flat" cmpd="sng">
            <a:solidFill>
              <a:schemeClr val="dk1"/>
            </a:solidFill>
            <a:prstDash val="dash"/>
            <a:round/>
            <a:headEnd type="none" w="med" len="med"/>
            <a:tailEnd type="none" w="med" len="med"/>
          </a:ln>
        </p:spPr>
      </p:cxnSp>
      <p:grpSp>
        <p:nvGrpSpPr>
          <p:cNvPr id="5681" name="Google Shape;5681;p98"/>
          <p:cNvGrpSpPr/>
          <p:nvPr/>
        </p:nvGrpSpPr>
        <p:grpSpPr>
          <a:xfrm>
            <a:off x="5189688" y="2806352"/>
            <a:ext cx="4533734" cy="2971623"/>
            <a:chOff x="5189688" y="2806352"/>
            <a:chExt cx="4533734" cy="2971623"/>
          </a:xfrm>
        </p:grpSpPr>
        <p:grpSp>
          <p:nvGrpSpPr>
            <p:cNvPr id="5682" name="Google Shape;5682;p98"/>
            <p:cNvGrpSpPr/>
            <p:nvPr/>
          </p:nvGrpSpPr>
          <p:grpSpPr>
            <a:xfrm>
              <a:off x="5189688" y="3080408"/>
              <a:ext cx="3750934" cy="2697567"/>
              <a:chOff x="4633274" y="3577949"/>
              <a:chExt cx="3750934" cy="2697567"/>
            </a:xfrm>
          </p:grpSpPr>
          <p:sp>
            <p:nvSpPr>
              <p:cNvPr id="5683" name="Google Shape;5683;p98"/>
              <p:cNvSpPr/>
              <p:nvPr/>
            </p:nvSpPr>
            <p:spPr>
              <a:xfrm>
                <a:off x="7655546" y="46193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684" name="Google Shape;5684;p98"/>
              <p:cNvGrpSpPr/>
              <p:nvPr/>
            </p:nvGrpSpPr>
            <p:grpSpPr>
              <a:xfrm>
                <a:off x="7344839" y="5551212"/>
                <a:ext cx="1039369" cy="214398"/>
                <a:chOff x="7344839" y="5551212"/>
                <a:chExt cx="1039369" cy="214398"/>
              </a:xfrm>
            </p:grpSpPr>
            <p:sp>
              <p:nvSpPr>
                <p:cNvPr id="5685" name="Google Shape;5685;p98"/>
                <p:cNvSpPr/>
                <p:nvPr/>
              </p:nvSpPr>
              <p:spPr>
                <a:xfrm>
                  <a:off x="7344839" y="5556060"/>
                  <a:ext cx="1006475" cy="209550"/>
                </a:xfrm>
                <a:prstGeom prst="rect">
                  <a:avLst/>
                </a:prstGeom>
                <a:solidFill>
                  <a:srgbClr val="00CC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86" name="Google Shape;5686;p98"/>
                <p:cNvSpPr/>
                <p:nvPr/>
              </p:nvSpPr>
              <p:spPr>
                <a:xfrm>
                  <a:off x="7650783" y="5551212"/>
                  <a:ext cx="733425" cy="212725"/>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5687" name="Google Shape;5687;p98"/>
                <p:cNvCxnSpPr/>
                <p:nvPr/>
              </p:nvCxnSpPr>
              <p:spPr>
                <a:xfrm>
                  <a:off x="7488859" y="5555058"/>
                  <a:ext cx="0" cy="206375"/>
                </a:xfrm>
                <a:prstGeom prst="straightConnector1">
                  <a:avLst/>
                </a:prstGeom>
                <a:noFill/>
                <a:ln w="28575" cap="flat" cmpd="sng">
                  <a:solidFill>
                    <a:srgbClr val="FFFFFF"/>
                  </a:solidFill>
                  <a:prstDash val="solid"/>
                  <a:round/>
                  <a:headEnd type="none" w="med" len="med"/>
                  <a:tailEnd type="none" w="med" len="med"/>
                </a:ln>
              </p:spPr>
            </p:cxnSp>
            <p:cxnSp>
              <p:nvCxnSpPr>
                <p:cNvPr id="5688" name="Google Shape;5688;p98"/>
                <p:cNvCxnSpPr/>
                <p:nvPr/>
              </p:nvCxnSpPr>
              <p:spPr>
                <a:xfrm>
                  <a:off x="7641259" y="5555058"/>
                  <a:ext cx="0" cy="206375"/>
                </a:xfrm>
                <a:prstGeom prst="straightConnector1">
                  <a:avLst/>
                </a:prstGeom>
                <a:noFill/>
                <a:ln w="28575" cap="flat" cmpd="sng">
                  <a:solidFill>
                    <a:srgbClr val="FFFFFF"/>
                  </a:solidFill>
                  <a:prstDash val="solid"/>
                  <a:round/>
                  <a:headEnd type="none" w="med" len="med"/>
                  <a:tailEnd type="none" w="med" len="med"/>
                </a:ln>
              </p:spPr>
            </p:cxnSp>
          </p:grpSp>
          <p:sp>
            <p:nvSpPr>
              <p:cNvPr id="5689" name="Google Shape;5689;p98"/>
              <p:cNvSpPr/>
              <p:nvPr/>
            </p:nvSpPr>
            <p:spPr>
              <a:xfrm>
                <a:off x="7647608" y="35779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690" name="Google Shape;5690;p98"/>
              <p:cNvSpPr txBox="1"/>
              <p:nvPr/>
            </p:nvSpPr>
            <p:spPr>
              <a:xfrm>
                <a:off x="4633274" y="4192806"/>
                <a:ext cx="2332549" cy="1089529"/>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Network layer delivering IP datagram payload into TCP socket buffers</a:t>
                </a:r>
                <a:endParaRPr/>
              </a:p>
            </p:txBody>
          </p:sp>
          <p:cxnSp>
            <p:nvCxnSpPr>
              <p:cNvPr id="5691" name="Google Shape;5691;p98"/>
              <p:cNvCxnSpPr/>
              <p:nvPr/>
            </p:nvCxnSpPr>
            <p:spPr>
              <a:xfrm>
                <a:off x="6906339" y="4724124"/>
                <a:ext cx="522908" cy="0"/>
              </a:xfrm>
              <a:prstGeom prst="straightConnector1">
                <a:avLst/>
              </a:prstGeom>
              <a:noFill/>
              <a:ln w="19050" cap="flat" cmpd="sng">
                <a:solidFill>
                  <a:srgbClr val="CC0000"/>
                </a:solidFill>
                <a:prstDash val="solid"/>
                <a:round/>
                <a:headEnd type="none" w="med" len="med"/>
                <a:tailEnd type="none" w="med" len="med"/>
              </a:ln>
            </p:spPr>
          </p:cxnSp>
          <p:sp>
            <p:nvSpPr>
              <p:cNvPr id="5692" name="Google Shape;5692;p98"/>
              <p:cNvSpPr txBox="1"/>
              <p:nvPr/>
            </p:nvSpPr>
            <p:spPr>
              <a:xfrm>
                <a:off x="7074521" y="5970716"/>
                <a:ext cx="11334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from sender</a:t>
                </a:r>
                <a:endParaRPr/>
              </a:p>
            </p:txBody>
          </p:sp>
        </p:grpSp>
        <p:sp>
          <p:nvSpPr>
            <p:cNvPr id="5693" name="Google Shape;5693;p98"/>
            <p:cNvSpPr/>
            <p:nvPr/>
          </p:nvSpPr>
          <p:spPr>
            <a:xfrm>
              <a:off x="8312727" y="2806352"/>
              <a:ext cx="1410695" cy="271814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694" name="Google Shape;5694;p98"/>
          <p:cNvGrpSpPr/>
          <p:nvPr/>
        </p:nvGrpSpPr>
        <p:grpSpPr>
          <a:xfrm>
            <a:off x="4989152" y="1607125"/>
            <a:ext cx="4984933" cy="885919"/>
            <a:chOff x="4989152" y="1607125"/>
            <a:chExt cx="4984933" cy="885919"/>
          </a:xfrm>
        </p:grpSpPr>
        <p:grpSp>
          <p:nvGrpSpPr>
            <p:cNvPr id="5695" name="Google Shape;5695;p98"/>
            <p:cNvGrpSpPr/>
            <p:nvPr/>
          </p:nvGrpSpPr>
          <p:grpSpPr>
            <a:xfrm>
              <a:off x="4989152" y="1652814"/>
              <a:ext cx="4984933" cy="840230"/>
              <a:chOff x="4432738" y="2150355"/>
              <a:chExt cx="4984933" cy="840230"/>
            </a:xfrm>
          </p:grpSpPr>
          <p:cxnSp>
            <p:nvCxnSpPr>
              <p:cNvPr id="5696" name="Google Shape;5696;p98"/>
              <p:cNvCxnSpPr/>
              <p:nvPr/>
            </p:nvCxnSpPr>
            <p:spPr>
              <a:xfrm>
                <a:off x="6976294" y="2457174"/>
                <a:ext cx="1102102" cy="0"/>
              </a:xfrm>
              <a:prstGeom prst="straightConnector1">
                <a:avLst/>
              </a:prstGeom>
              <a:noFill/>
              <a:ln w="19050" cap="flat" cmpd="sng">
                <a:solidFill>
                  <a:srgbClr val="CC0000"/>
                </a:solidFill>
                <a:prstDash val="solid"/>
                <a:round/>
                <a:headEnd type="none" w="med" len="med"/>
                <a:tailEnd type="none" w="med" len="med"/>
              </a:ln>
            </p:spPr>
          </p:cxnSp>
          <p:sp>
            <p:nvSpPr>
              <p:cNvPr id="5697" name="Google Shape;5697;p98"/>
              <p:cNvSpPr txBox="1"/>
              <p:nvPr/>
            </p:nvSpPr>
            <p:spPr>
              <a:xfrm>
                <a:off x="4432738" y="2150355"/>
                <a:ext cx="2533651" cy="84023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Application removing data from TCP socket buffers</a:t>
                </a:r>
                <a:endParaRPr/>
              </a:p>
            </p:txBody>
          </p:sp>
          <p:sp>
            <p:nvSpPr>
              <p:cNvPr id="5698" name="Google Shape;5698;p98"/>
              <p:cNvSpPr/>
              <p:nvPr/>
            </p:nvSpPr>
            <p:spPr>
              <a:xfrm>
                <a:off x="8696946" y="2344462"/>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699" name="Google Shape;5699;p98"/>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5700" name="Google Shape;5700;p98" descr="Drinking from the Firehose: How VividCortex Compresses its Metrics"/>
          <p:cNvPicPr preferRelativeResize="0"/>
          <p:nvPr/>
        </p:nvPicPr>
        <p:blipFill rotWithShape="1">
          <a:blip r:embed="rId4">
            <a:alphaModFix/>
          </a:blip>
          <a:srcRect/>
          <a:stretch/>
        </p:blipFill>
        <p:spPr>
          <a:xfrm>
            <a:off x="1957754" y="4484079"/>
            <a:ext cx="3018692" cy="1811215"/>
          </a:xfrm>
          <a:prstGeom prst="rect">
            <a:avLst/>
          </a:prstGeom>
          <a:noFill/>
          <a:ln>
            <a:noFill/>
          </a:ln>
        </p:spPr>
      </p:pic>
      <p:pic>
        <p:nvPicPr>
          <p:cNvPr id="5701" name="Google Shape;5701;p98" descr="Drinking From the Information Firehose"/>
          <p:cNvPicPr preferRelativeResize="0"/>
          <p:nvPr/>
        </p:nvPicPr>
        <p:blipFill rotWithShape="1">
          <a:blip r:embed="rId5">
            <a:alphaModFix/>
          </a:blip>
          <a:srcRect/>
          <a:stretch/>
        </p:blipFill>
        <p:spPr>
          <a:xfrm>
            <a:off x="583223" y="3300222"/>
            <a:ext cx="2699594" cy="1781732"/>
          </a:xfrm>
          <a:prstGeom prst="rect">
            <a:avLst/>
          </a:prstGeom>
          <a:noFill/>
          <a:ln>
            <a:noFill/>
          </a:ln>
        </p:spPr>
      </p:pic>
      <p:sp>
        <p:nvSpPr>
          <p:cNvPr id="5702" name="Google Shape;5702;p9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93</a:t>
            </a:fld>
            <a:endParaRPr/>
          </a:p>
        </p:txBody>
      </p:sp>
    </p:spTree>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707"/>
        <p:cNvGrpSpPr/>
        <p:nvPr/>
      </p:nvGrpSpPr>
      <p:grpSpPr>
        <a:xfrm>
          <a:off x="0" y="0"/>
          <a:ext cx="0" cy="0"/>
          <a:chOff x="0" y="0"/>
          <a:chExt cx="0" cy="0"/>
        </a:xfrm>
      </p:grpSpPr>
      <p:sp>
        <p:nvSpPr>
          <p:cNvPr id="5708" name="Google Shape;5708;p99"/>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flow control</a:t>
            </a:r>
            <a:endParaRPr sz="4400" b="0"/>
          </a:p>
        </p:txBody>
      </p:sp>
      <p:sp>
        <p:nvSpPr>
          <p:cNvPr id="5709" name="Google Shape;5709;p99"/>
          <p:cNvSpPr/>
          <p:nvPr/>
        </p:nvSpPr>
        <p:spPr>
          <a:xfrm>
            <a:off x="7848422" y="1084921"/>
            <a:ext cx="2524125" cy="3854450"/>
          </a:xfrm>
          <a:prstGeom prst="rect">
            <a:avLst/>
          </a:prstGeom>
          <a:solidFill>
            <a:srgbClr val="0000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10" name="Google Shape;5710;p99"/>
          <p:cNvSpPr/>
          <p:nvPr/>
        </p:nvSpPr>
        <p:spPr>
          <a:xfrm>
            <a:off x="10289997" y="1078571"/>
            <a:ext cx="581025" cy="42068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11" name="Google Shape;5711;p99"/>
          <p:cNvSpPr/>
          <p:nvPr/>
        </p:nvSpPr>
        <p:spPr>
          <a:xfrm>
            <a:off x="7762697" y="1186521"/>
            <a:ext cx="2533650" cy="3814762"/>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12" name="Google Shape;5712;p99"/>
          <p:cNvSpPr/>
          <p:nvPr/>
        </p:nvSpPr>
        <p:spPr>
          <a:xfrm>
            <a:off x="8302447" y="1243671"/>
            <a:ext cx="137795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application</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process</a:t>
            </a:r>
            <a:endParaRPr/>
          </a:p>
        </p:txBody>
      </p:sp>
      <p:grpSp>
        <p:nvGrpSpPr>
          <p:cNvPr id="5713" name="Google Shape;5713;p99"/>
          <p:cNvGrpSpPr/>
          <p:nvPr/>
        </p:nvGrpSpPr>
        <p:grpSpPr>
          <a:xfrm>
            <a:off x="8070672" y="2312058"/>
            <a:ext cx="1795463" cy="688975"/>
            <a:chOff x="1173" y="2345"/>
            <a:chExt cx="1131" cy="434"/>
          </a:xfrm>
        </p:grpSpPr>
        <p:sp>
          <p:nvSpPr>
            <p:cNvPr id="5714" name="Google Shape;5714;p99"/>
            <p:cNvSpPr/>
            <p:nvPr/>
          </p:nvSpPr>
          <p:spPr>
            <a:xfrm>
              <a:off x="1173" y="2345"/>
              <a:ext cx="1131" cy="434"/>
            </a:xfrm>
            <a:prstGeom prst="rect">
              <a:avLst/>
            </a:prstGeom>
            <a:solidFill>
              <a:srgbClr val="0000A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15" name="Google Shape;5715;p99"/>
            <p:cNvSpPr txBox="1"/>
            <p:nvPr/>
          </p:nvSpPr>
          <p:spPr>
            <a:xfrm>
              <a:off x="1235" y="2368"/>
              <a:ext cx="995" cy="3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1600"/>
                <a:buFont typeface="Tahoma"/>
                <a:buNone/>
              </a:pPr>
              <a:r>
                <a:rPr lang="en-US" sz="1600" b="0" i="0" u="none" strike="noStrike" cap="none">
                  <a:solidFill>
                    <a:srgbClr val="F2F2F2"/>
                  </a:solidFill>
                  <a:latin typeface="Tahoma"/>
                  <a:ea typeface="Tahoma"/>
                  <a:cs typeface="Tahoma"/>
                  <a:sym typeface="Tahoma"/>
                </a:rPr>
                <a:t>TCP socket</a:t>
              </a:r>
              <a:endParaRPr/>
            </a:p>
            <a:p>
              <a:pPr marL="0" marR="0" lvl="0" indent="0" algn="ctr" rtl="0">
                <a:lnSpc>
                  <a:spcPct val="100000"/>
                </a:lnSpc>
                <a:spcBef>
                  <a:spcPts val="0"/>
                </a:spcBef>
                <a:spcAft>
                  <a:spcPts val="0"/>
                </a:spcAft>
                <a:buClr>
                  <a:srgbClr val="F2F2F2"/>
                </a:buClr>
                <a:buSzPts val="1600"/>
                <a:buFont typeface="Tahoma"/>
                <a:buNone/>
              </a:pPr>
              <a:r>
                <a:rPr lang="en-US" sz="1600" b="0" i="0" u="none" strike="noStrike" cap="none">
                  <a:solidFill>
                    <a:srgbClr val="F2F2F2"/>
                  </a:solidFill>
                  <a:latin typeface="Tahoma"/>
                  <a:ea typeface="Tahoma"/>
                  <a:cs typeface="Tahoma"/>
                  <a:sym typeface="Tahoma"/>
                </a:rPr>
                <a:t>receiver buffers</a:t>
              </a:r>
              <a:endParaRPr/>
            </a:p>
          </p:txBody>
        </p:sp>
      </p:grpSp>
      <p:sp>
        <p:nvSpPr>
          <p:cNvPr id="5716" name="Google Shape;5716;p99"/>
          <p:cNvSpPr/>
          <p:nvPr/>
        </p:nvSpPr>
        <p:spPr>
          <a:xfrm>
            <a:off x="8238947" y="3335996"/>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Arial"/>
              <a:ea typeface="Arial"/>
              <a:cs typeface="Arial"/>
              <a:sym typeface="Arial"/>
            </a:endParaRPr>
          </a:p>
        </p:txBody>
      </p:sp>
      <p:sp>
        <p:nvSpPr>
          <p:cNvPr id="5717" name="Google Shape;5717;p99"/>
          <p:cNvSpPr txBox="1"/>
          <p:nvPr/>
        </p:nvSpPr>
        <p:spPr>
          <a:xfrm>
            <a:off x="8745360" y="336483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TCP</a:t>
            </a:r>
            <a:endParaRPr/>
          </a:p>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code</a:t>
            </a:r>
            <a:endParaRPr/>
          </a:p>
        </p:txBody>
      </p:sp>
      <p:sp>
        <p:nvSpPr>
          <p:cNvPr id="5718" name="Google Shape;5718;p99"/>
          <p:cNvSpPr/>
          <p:nvPr/>
        </p:nvSpPr>
        <p:spPr>
          <a:xfrm>
            <a:off x="8246885" y="4321833"/>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Arial"/>
              <a:ea typeface="Arial"/>
              <a:cs typeface="Arial"/>
              <a:sym typeface="Arial"/>
            </a:endParaRPr>
          </a:p>
        </p:txBody>
      </p:sp>
      <p:sp>
        <p:nvSpPr>
          <p:cNvPr id="5719" name="Google Shape;5719;p99"/>
          <p:cNvSpPr txBox="1"/>
          <p:nvPr/>
        </p:nvSpPr>
        <p:spPr>
          <a:xfrm>
            <a:off x="8731699" y="435497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IP</a:t>
            </a:r>
            <a:endParaRPr/>
          </a:p>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code</a:t>
            </a:r>
            <a:endParaRPr/>
          </a:p>
        </p:txBody>
      </p:sp>
      <p:cxnSp>
        <p:nvCxnSpPr>
          <p:cNvPr id="5720" name="Google Shape;5720;p99"/>
          <p:cNvCxnSpPr/>
          <p:nvPr/>
        </p:nvCxnSpPr>
        <p:spPr>
          <a:xfrm>
            <a:off x="7756347" y="4071008"/>
            <a:ext cx="2546350" cy="0"/>
          </a:xfrm>
          <a:prstGeom prst="straightConnector1">
            <a:avLst/>
          </a:prstGeom>
          <a:noFill/>
          <a:ln w="19050" cap="flat" cmpd="sng">
            <a:solidFill>
              <a:srgbClr val="000000"/>
            </a:solidFill>
            <a:prstDash val="solid"/>
            <a:round/>
            <a:headEnd type="none" w="med" len="med"/>
            <a:tailEnd type="none" w="med" len="med"/>
          </a:ln>
        </p:spPr>
      </p:cxnSp>
      <p:cxnSp>
        <p:nvCxnSpPr>
          <p:cNvPr id="5721" name="Google Shape;5721;p99"/>
          <p:cNvCxnSpPr/>
          <p:nvPr/>
        </p:nvCxnSpPr>
        <p:spPr>
          <a:xfrm>
            <a:off x="7769047" y="2219983"/>
            <a:ext cx="2546350" cy="0"/>
          </a:xfrm>
          <a:prstGeom prst="straightConnector1">
            <a:avLst/>
          </a:prstGeom>
          <a:noFill/>
          <a:ln w="19050" cap="flat" cmpd="sng">
            <a:solidFill>
              <a:srgbClr val="000000"/>
            </a:solidFill>
            <a:prstDash val="solid"/>
            <a:round/>
            <a:headEnd type="none" w="med" len="med"/>
            <a:tailEnd type="none" w="med" len="med"/>
          </a:ln>
        </p:spPr>
      </p:cxnSp>
      <p:grpSp>
        <p:nvGrpSpPr>
          <p:cNvPr id="5722" name="Google Shape;5722;p99"/>
          <p:cNvGrpSpPr/>
          <p:nvPr/>
        </p:nvGrpSpPr>
        <p:grpSpPr>
          <a:xfrm>
            <a:off x="8745360" y="2104096"/>
            <a:ext cx="533400" cy="206375"/>
            <a:chOff x="2003" y="1816"/>
            <a:chExt cx="336" cy="130"/>
          </a:xfrm>
        </p:grpSpPr>
        <p:sp>
          <p:nvSpPr>
            <p:cNvPr id="5723" name="Google Shape;5723;p99"/>
            <p:cNvSpPr/>
            <p:nvPr/>
          </p:nvSpPr>
          <p:spPr>
            <a:xfrm>
              <a:off x="2003" y="181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24" name="Google Shape;5724;p99"/>
            <p:cNvSpPr/>
            <p:nvPr/>
          </p:nvSpPr>
          <p:spPr>
            <a:xfrm>
              <a:off x="2105" y="1833"/>
              <a:ext cx="110"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25" name="Google Shape;5725;p99"/>
            <p:cNvSpPr/>
            <p:nvPr/>
          </p:nvSpPr>
          <p:spPr>
            <a:xfrm>
              <a:off x="2229" y="189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26" name="Google Shape;5726;p99"/>
            <p:cNvSpPr/>
            <p:nvPr/>
          </p:nvSpPr>
          <p:spPr>
            <a:xfrm>
              <a:off x="2058" y="189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727" name="Google Shape;5727;p99"/>
          <p:cNvSpPr txBox="1"/>
          <p:nvPr/>
        </p:nvSpPr>
        <p:spPr>
          <a:xfrm>
            <a:off x="7549972" y="5823520"/>
            <a:ext cx="2714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receiver protocol stack</a:t>
            </a:r>
            <a:endParaRPr/>
          </a:p>
        </p:txBody>
      </p:sp>
      <p:cxnSp>
        <p:nvCxnSpPr>
          <p:cNvPr id="5728" name="Google Shape;5728;p99"/>
          <p:cNvCxnSpPr/>
          <p:nvPr/>
        </p:nvCxnSpPr>
        <p:spPr>
          <a:xfrm>
            <a:off x="8790777" y="5419835"/>
            <a:ext cx="0" cy="349250"/>
          </a:xfrm>
          <a:prstGeom prst="straightConnector1">
            <a:avLst/>
          </a:prstGeom>
          <a:noFill/>
          <a:ln w="28575" cap="flat" cmpd="sng">
            <a:solidFill>
              <a:srgbClr val="CC0000"/>
            </a:solidFill>
            <a:prstDash val="dash"/>
            <a:round/>
            <a:headEnd type="none" w="med" len="med"/>
            <a:tailEnd type="none" w="med" len="med"/>
          </a:ln>
        </p:spPr>
      </p:cxnSp>
      <p:cxnSp>
        <p:nvCxnSpPr>
          <p:cNvPr id="5729" name="Google Shape;5729;p99"/>
          <p:cNvCxnSpPr/>
          <p:nvPr/>
        </p:nvCxnSpPr>
        <p:spPr>
          <a:xfrm>
            <a:off x="10285235" y="4996521"/>
            <a:ext cx="0" cy="463550"/>
          </a:xfrm>
          <a:prstGeom prst="straightConnector1">
            <a:avLst/>
          </a:prstGeom>
          <a:noFill/>
          <a:ln w="19050" cap="flat" cmpd="sng">
            <a:solidFill>
              <a:srgbClr val="000000"/>
            </a:solidFill>
            <a:prstDash val="dash"/>
            <a:round/>
            <a:headEnd type="none" w="med" len="med"/>
            <a:tailEnd type="none" w="med" len="med"/>
          </a:ln>
        </p:spPr>
      </p:cxnSp>
      <p:grpSp>
        <p:nvGrpSpPr>
          <p:cNvPr id="5730" name="Google Shape;5730;p99"/>
          <p:cNvGrpSpPr/>
          <p:nvPr/>
        </p:nvGrpSpPr>
        <p:grpSpPr>
          <a:xfrm flipH="1">
            <a:off x="10523360" y="4590121"/>
            <a:ext cx="869950" cy="906462"/>
            <a:chOff x="-44" y="1473"/>
            <a:chExt cx="981" cy="1105"/>
          </a:xfrm>
        </p:grpSpPr>
        <p:pic>
          <p:nvPicPr>
            <p:cNvPr id="5731" name="Google Shape;5731;p9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732" name="Google Shape;5732;p9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733" name="Google Shape;5733;p99"/>
          <p:cNvSpPr txBox="1"/>
          <p:nvPr/>
        </p:nvSpPr>
        <p:spPr>
          <a:xfrm>
            <a:off x="712555" y="1437021"/>
            <a:ext cx="385082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a:buNone/>
            </a:pPr>
            <a:r>
              <a:rPr lang="en-US" sz="2400" b="0" i="1" u="sng" strike="noStrike" cap="none">
                <a:solidFill>
                  <a:srgbClr val="C00000"/>
                </a:solidFill>
                <a:latin typeface="Calibri"/>
                <a:ea typeface="Calibri"/>
                <a:cs typeface="Calibri"/>
                <a:sym typeface="Calibri"/>
              </a:rPr>
              <a:t>Q: </a:t>
            </a:r>
            <a:r>
              <a:rPr lang="en-US" sz="2400" b="0" i="0" u="none" strike="noStrike" cap="none">
                <a:solidFill>
                  <a:srgbClr val="000000"/>
                </a:solidFill>
                <a:latin typeface="Calibri"/>
                <a:ea typeface="Calibri"/>
                <a:cs typeface="Calibri"/>
                <a:sym typeface="Calibri"/>
              </a:rPr>
              <a:t>What happens if network layer delivers data faster than application layer removes data from socket buffers?</a:t>
            </a:r>
            <a:endParaRPr/>
          </a:p>
        </p:txBody>
      </p:sp>
      <p:cxnSp>
        <p:nvCxnSpPr>
          <p:cNvPr id="5734" name="Google Shape;5734;p99"/>
          <p:cNvCxnSpPr/>
          <p:nvPr/>
        </p:nvCxnSpPr>
        <p:spPr>
          <a:xfrm>
            <a:off x="7764475" y="5006696"/>
            <a:ext cx="0" cy="463550"/>
          </a:xfrm>
          <a:prstGeom prst="straightConnector1">
            <a:avLst/>
          </a:prstGeom>
          <a:noFill/>
          <a:ln w="19050" cap="flat" cmpd="sng">
            <a:solidFill>
              <a:schemeClr val="dk1"/>
            </a:solidFill>
            <a:prstDash val="dash"/>
            <a:round/>
            <a:headEnd type="none" w="med" len="med"/>
            <a:tailEnd type="none" w="med" len="med"/>
          </a:ln>
        </p:spPr>
      </p:cxnSp>
      <p:sp>
        <p:nvSpPr>
          <p:cNvPr id="5735" name="Google Shape;5735;p99"/>
          <p:cNvSpPr/>
          <p:nvPr/>
        </p:nvSpPr>
        <p:spPr>
          <a:xfrm>
            <a:off x="8211960" y="4121808"/>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736" name="Google Shape;5736;p99"/>
          <p:cNvGrpSpPr/>
          <p:nvPr/>
        </p:nvGrpSpPr>
        <p:grpSpPr>
          <a:xfrm>
            <a:off x="7901253" y="5053671"/>
            <a:ext cx="1039369" cy="214398"/>
            <a:chOff x="7344839" y="5551212"/>
            <a:chExt cx="1039369" cy="214398"/>
          </a:xfrm>
        </p:grpSpPr>
        <p:sp>
          <p:nvSpPr>
            <p:cNvPr id="5737" name="Google Shape;5737;p99"/>
            <p:cNvSpPr/>
            <p:nvPr/>
          </p:nvSpPr>
          <p:spPr>
            <a:xfrm>
              <a:off x="7344839" y="5556060"/>
              <a:ext cx="1006475" cy="209550"/>
            </a:xfrm>
            <a:prstGeom prst="rect">
              <a:avLst/>
            </a:prstGeom>
            <a:solidFill>
              <a:srgbClr val="00CC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38" name="Google Shape;5738;p99"/>
            <p:cNvSpPr/>
            <p:nvPr/>
          </p:nvSpPr>
          <p:spPr>
            <a:xfrm>
              <a:off x="7650783" y="5551212"/>
              <a:ext cx="733425" cy="212725"/>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5739" name="Google Shape;5739;p99"/>
            <p:cNvCxnSpPr/>
            <p:nvPr/>
          </p:nvCxnSpPr>
          <p:spPr>
            <a:xfrm>
              <a:off x="7488859" y="5555058"/>
              <a:ext cx="0" cy="206375"/>
            </a:xfrm>
            <a:prstGeom prst="straightConnector1">
              <a:avLst/>
            </a:prstGeom>
            <a:noFill/>
            <a:ln w="28575" cap="flat" cmpd="sng">
              <a:solidFill>
                <a:srgbClr val="FFFFFF"/>
              </a:solidFill>
              <a:prstDash val="solid"/>
              <a:round/>
              <a:headEnd type="none" w="med" len="med"/>
              <a:tailEnd type="none" w="med" len="med"/>
            </a:ln>
          </p:spPr>
        </p:cxnSp>
        <p:cxnSp>
          <p:nvCxnSpPr>
            <p:cNvPr id="5740" name="Google Shape;5740;p99"/>
            <p:cNvCxnSpPr/>
            <p:nvPr/>
          </p:nvCxnSpPr>
          <p:spPr>
            <a:xfrm>
              <a:off x="7641259" y="5555058"/>
              <a:ext cx="0" cy="206375"/>
            </a:xfrm>
            <a:prstGeom prst="straightConnector1">
              <a:avLst/>
            </a:prstGeom>
            <a:noFill/>
            <a:ln w="28575" cap="flat" cmpd="sng">
              <a:solidFill>
                <a:srgbClr val="FFFFFF"/>
              </a:solidFill>
              <a:prstDash val="solid"/>
              <a:round/>
              <a:headEnd type="none" w="med" len="med"/>
              <a:tailEnd type="none" w="med" len="med"/>
            </a:ln>
          </p:spPr>
        </p:cxnSp>
      </p:grpSp>
      <p:sp>
        <p:nvSpPr>
          <p:cNvPr id="5741" name="Google Shape;5741;p99"/>
          <p:cNvSpPr/>
          <p:nvPr/>
        </p:nvSpPr>
        <p:spPr>
          <a:xfrm>
            <a:off x="8204022" y="3080408"/>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42" name="Google Shape;5742;p99"/>
          <p:cNvSpPr txBox="1"/>
          <p:nvPr/>
        </p:nvSpPr>
        <p:spPr>
          <a:xfrm>
            <a:off x="7630935" y="5473175"/>
            <a:ext cx="11334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from sender</a:t>
            </a:r>
            <a:endParaRPr/>
          </a:p>
        </p:txBody>
      </p:sp>
      <p:sp>
        <p:nvSpPr>
          <p:cNvPr id="5743" name="Google Shape;5743;p99"/>
          <p:cNvSpPr/>
          <p:nvPr/>
        </p:nvSpPr>
        <p:spPr>
          <a:xfrm>
            <a:off x="8312727" y="2806352"/>
            <a:ext cx="1410695" cy="271814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744" name="Google Shape;5744;p99"/>
          <p:cNvGrpSpPr/>
          <p:nvPr/>
        </p:nvGrpSpPr>
        <p:grpSpPr>
          <a:xfrm>
            <a:off x="4989152" y="1607125"/>
            <a:ext cx="4984933" cy="885919"/>
            <a:chOff x="4989152" y="1607125"/>
            <a:chExt cx="4984933" cy="885919"/>
          </a:xfrm>
        </p:grpSpPr>
        <p:grpSp>
          <p:nvGrpSpPr>
            <p:cNvPr id="5745" name="Google Shape;5745;p99"/>
            <p:cNvGrpSpPr/>
            <p:nvPr/>
          </p:nvGrpSpPr>
          <p:grpSpPr>
            <a:xfrm>
              <a:off x="4989152" y="1652814"/>
              <a:ext cx="4984933" cy="840230"/>
              <a:chOff x="4432738" y="2150355"/>
              <a:chExt cx="4984933" cy="840230"/>
            </a:xfrm>
          </p:grpSpPr>
          <p:cxnSp>
            <p:nvCxnSpPr>
              <p:cNvPr id="5746" name="Google Shape;5746;p99"/>
              <p:cNvCxnSpPr/>
              <p:nvPr/>
            </p:nvCxnSpPr>
            <p:spPr>
              <a:xfrm>
                <a:off x="6976294" y="2457174"/>
                <a:ext cx="1102102" cy="0"/>
              </a:xfrm>
              <a:prstGeom prst="straightConnector1">
                <a:avLst/>
              </a:prstGeom>
              <a:noFill/>
              <a:ln w="19050" cap="flat" cmpd="sng">
                <a:solidFill>
                  <a:srgbClr val="CC0000"/>
                </a:solidFill>
                <a:prstDash val="solid"/>
                <a:round/>
                <a:headEnd type="none" w="med" len="med"/>
                <a:tailEnd type="none" w="med" len="med"/>
              </a:ln>
            </p:spPr>
          </p:cxnSp>
          <p:sp>
            <p:nvSpPr>
              <p:cNvPr id="5747" name="Google Shape;5747;p99"/>
              <p:cNvSpPr txBox="1"/>
              <p:nvPr/>
            </p:nvSpPr>
            <p:spPr>
              <a:xfrm>
                <a:off x="4432738" y="2150355"/>
                <a:ext cx="2533651" cy="84023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Application removing data from TCP socket buffers</a:t>
                </a:r>
                <a:endParaRPr/>
              </a:p>
            </p:txBody>
          </p:sp>
          <p:sp>
            <p:nvSpPr>
              <p:cNvPr id="5748" name="Google Shape;5748;p99"/>
              <p:cNvSpPr/>
              <p:nvPr/>
            </p:nvSpPr>
            <p:spPr>
              <a:xfrm>
                <a:off x="8696946" y="2344462"/>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749" name="Google Shape;5749;p99"/>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750" name="Google Shape;5750;p99"/>
          <p:cNvGrpSpPr/>
          <p:nvPr/>
        </p:nvGrpSpPr>
        <p:grpSpPr>
          <a:xfrm>
            <a:off x="1111171" y="3426107"/>
            <a:ext cx="5034986" cy="2800562"/>
            <a:chOff x="4343173" y="1560062"/>
            <a:chExt cx="9034622" cy="4921250"/>
          </a:xfrm>
        </p:grpSpPr>
        <p:sp>
          <p:nvSpPr>
            <p:cNvPr id="5751" name="Google Shape;5751;p99"/>
            <p:cNvSpPr/>
            <p:nvPr/>
          </p:nvSpPr>
          <p:spPr>
            <a:xfrm>
              <a:off x="4432073" y="1560062"/>
              <a:ext cx="3951287" cy="4824412"/>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Tahoma"/>
                <a:ea typeface="Tahoma"/>
                <a:cs typeface="Tahoma"/>
                <a:sym typeface="Tahoma"/>
              </a:endParaRPr>
            </a:p>
          </p:txBody>
        </p:sp>
        <p:sp>
          <p:nvSpPr>
            <p:cNvPr id="5752" name="Google Shape;5752;p99"/>
            <p:cNvSpPr/>
            <p:nvPr/>
          </p:nvSpPr>
          <p:spPr>
            <a:xfrm>
              <a:off x="4346348" y="1675949"/>
              <a:ext cx="3951287" cy="4805363"/>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cxnSp>
          <p:nvCxnSpPr>
            <p:cNvPr id="5753" name="Google Shape;5753;p99"/>
            <p:cNvCxnSpPr/>
            <p:nvPr/>
          </p:nvCxnSpPr>
          <p:spPr>
            <a:xfrm>
              <a:off x="4349523" y="2050599"/>
              <a:ext cx="3946525" cy="4763"/>
            </a:xfrm>
            <a:prstGeom prst="straightConnector1">
              <a:avLst/>
            </a:prstGeom>
            <a:noFill/>
            <a:ln w="19050" cap="flat" cmpd="sng">
              <a:solidFill>
                <a:srgbClr val="000000"/>
              </a:solidFill>
              <a:prstDash val="solid"/>
              <a:round/>
              <a:headEnd type="none" w="med" len="med"/>
              <a:tailEnd type="none" w="med" len="med"/>
            </a:ln>
          </p:spPr>
        </p:cxnSp>
        <p:cxnSp>
          <p:nvCxnSpPr>
            <p:cNvPr id="5754" name="Google Shape;5754;p99"/>
            <p:cNvCxnSpPr/>
            <p:nvPr/>
          </p:nvCxnSpPr>
          <p:spPr>
            <a:xfrm>
              <a:off x="4343173" y="2430012"/>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755" name="Google Shape;5755;p99"/>
            <p:cNvCxnSpPr/>
            <p:nvPr/>
          </p:nvCxnSpPr>
          <p:spPr>
            <a:xfrm>
              <a:off x="4352698" y="2811012"/>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756" name="Google Shape;5756;p99"/>
            <p:cNvCxnSpPr/>
            <p:nvPr/>
          </p:nvCxnSpPr>
          <p:spPr>
            <a:xfrm>
              <a:off x="4347935" y="3206299"/>
              <a:ext cx="3951288" cy="0"/>
            </a:xfrm>
            <a:prstGeom prst="straightConnector1">
              <a:avLst/>
            </a:prstGeom>
            <a:noFill/>
            <a:ln w="19050" cap="flat" cmpd="sng">
              <a:solidFill>
                <a:srgbClr val="000000"/>
              </a:solidFill>
              <a:prstDash val="solid"/>
              <a:round/>
              <a:headEnd type="none" w="med" len="med"/>
              <a:tailEnd type="none" w="med" len="med"/>
            </a:ln>
          </p:spPr>
        </p:cxnSp>
        <p:cxnSp>
          <p:nvCxnSpPr>
            <p:cNvPr id="5757" name="Google Shape;5757;p99"/>
            <p:cNvCxnSpPr/>
            <p:nvPr/>
          </p:nvCxnSpPr>
          <p:spPr>
            <a:xfrm>
              <a:off x="4343173" y="3596824"/>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758" name="Google Shape;5758;p99"/>
            <p:cNvCxnSpPr/>
            <p:nvPr/>
          </p:nvCxnSpPr>
          <p:spPr>
            <a:xfrm>
              <a:off x="4343173" y="4158799"/>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759" name="Google Shape;5759;p99"/>
            <p:cNvCxnSpPr/>
            <p:nvPr/>
          </p:nvCxnSpPr>
          <p:spPr>
            <a:xfrm rot="10800000">
              <a:off x="6303735" y="2814187"/>
              <a:ext cx="4763" cy="777875"/>
            </a:xfrm>
            <a:prstGeom prst="straightConnector1">
              <a:avLst/>
            </a:prstGeom>
            <a:noFill/>
            <a:ln w="19050" cap="flat" cmpd="sng">
              <a:solidFill>
                <a:srgbClr val="000000"/>
              </a:solidFill>
              <a:prstDash val="solid"/>
              <a:round/>
              <a:headEnd type="none" w="med" len="med"/>
              <a:tailEnd type="none" w="med" len="med"/>
            </a:ln>
          </p:spPr>
        </p:cxnSp>
        <p:grpSp>
          <p:nvGrpSpPr>
            <p:cNvPr id="5760" name="Google Shape;5760;p99"/>
            <p:cNvGrpSpPr/>
            <p:nvPr/>
          </p:nvGrpSpPr>
          <p:grpSpPr>
            <a:xfrm>
              <a:off x="6113100" y="2788385"/>
              <a:ext cx="7264695" cy="1048460"/>
              <a:chOff x="6113100" y="2788385"/>
              <a:chExt cx="7264695" cy="1048460"/>
            </a:xfrm>
          </p:grpSpPr>
          <p:sp>
            <p:nvSpPr>
              <p:cNvPr id="5761" name="Google Shape;5761;p99"/>
              <p:cNvSpPr txBox="1"/>
              <p:nvPr/>
            </p:nvSpPr>
            <p:spPr>
              <a:xfrm>
                <a:off x="6113100" y="2788385"/>
                <a:ext cx="2293763" cy="5247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receive window</a:t>
                </a:r>
                <a:endParaRPr/>
              </a:p>
            </p:txBody>
          </p:sp>
          <p:sp>
            <p:nvSpPr>
              <p:cNvPr id="5762" name="Google Shape;5762;p99"/>
              <p:cNvSpPr txBox="1"/>
              <p:nvPr/>
            </p:nvSpPr>
            <p:spPr>
              <a:xfrm>
                <a:off x="8724899" y="2847114"/>
                <a:ext cx="4652896" cy="9897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flow control: </a:t>
                </a:r>
                <a:r>
                  <a:rPr lang="en-US" sz="1600" b="0" i="0" u="none" strike="noStrike" cap="none">
                    <a:solidFill>
                      <a:srgbClr val="000000"/>
                    </a:solidFill>
                    <a:latin typeface="Calibri"/>
                    <a:ea typeface="Calibri"/>
                    <a:cs typeface="Calibri"/>
                    <a:sym typeface="Calibri"/>
                  </a:rPr>
                  <a:t># bytes receiver willing to accept</a:t>
                </a:r>
                <a:endParaRPr sz="1800" b="0" i="0" u="none" strike="noStrike" cap="none">
                  <a:solidFill>
                    <a:srgbClr val="000000"/>
                  </a:solidFill>
                  <a:latin typeface="Calibri"/>
                  <a:ea typeface="Calibri"/>
                  <a:cs typeface="Calibri"/>
                  <a:sym typeface="Calibri"/>
                </a:endParaRPr>
              </a:p>
            </p:txBody>
          </p:sp>
          <p:cxnSp>
            <p:nvCxnSpPr>
              <p:cNvPr id="5763" name="Google Shape;5763;p99"/>
              <p:cNvCxnSpPr/>
              <p:nvPr/>
            </p:nvCxnSpPr>
            <p:spPr>
              <a:xfrm rot="10800000">
                <a:off x="8142852" y="3044701"/>
                <a:ext cx="582048" cy="0"/>
              </a:xfrm>
              <a:prstGeom prst="straightConnector1">
                <a:avLst/>
              </a:prstGeom>
              <a:noFill/>
              <a:ln w="19050" cap="flat" cmpd="sng">
                <a:solidFill>
                  <a:srgbClr val="C00000"/>
                </a:solidFill>
                <a:prstDash val="solid"/>
                <a:round/>
                <a:headEnd type="none" w="med" len="med"/>
                <a:tailEnd type="none" w="med" len="med"/>
              </a:ln>
            </p:spPr>
          </p:cxnSp>
        </p:grpSp>
        <p:cxnSp>
          <p:nvCxnSpPr>
            <p:cNvPr id="5764" name="Google Shape;5764;p99"/>
            <p:cNvCxnSpPr/>
            <p:nvPr/>
          </p:nvCxnSpPr>
          <p:spPr>
            <a:xfrm rot="10800000">
              <a:off x="6289447" y="1679374"/>
              <a:ext cx="1761" cy="365184"/>
            </a:xfrm>
            <a:prstGeom prst="straightConnector1">
              <a:avLst/>
            </a:prstGeom>
            <a:noFill/>
            <a:ln w="19050" cap="flat" cmpd="sng">
              <a:solidFill>
                <a:srgbClr val="000000"/>
              </a:solidFill>
              <a:prstDash val="solid"/>
              <a:round/>
              <a:headEnd type="none" w="med" len="med"/>
              <a:tailEnd type="none" w="med" len="med"/>
            </a:ln>
          </p:spPr>
        </p:cxnSp>
      </p:grpSp>
      <p:sp>
        <p:nvSpPr>
          <p:cNvPr id="5765" name="Google Shape;5765;p9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94</a:t>
            </a:fld>
            <a:endParaRPr/>
          </a:p>
        </p:txBody>
      </p:sp>
    </p:spTree>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770"/>
        <p:cNvGrpSpPr/>
        <p:nvPr/>
      </p:nvGrpSpPr>
      <p:grpSpPr>
        <a:xfrm>
          <a:off x="0" y="0"/>
          <a:ext cx="0" cy="0"/>
          <a:chOff x="0" y="0"/>
          <a:chExt cx="0" cy="0"/>
        </a:xfrm>
      </p:grpSpPr>
      <p:sp>
        <p:nvSpPr>
          <p:cNvPr id="5771" name="Google Shape;5771;p100"/>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flow control</a:t>
            </a:r>
            <a:endParaRPr sz="4400" b="0"/>
          </a:p>
        </p:txBody>
      </p:sp>
      <p:sp>
        <p:nvSpPr>
          <p:cNvPr id="5772" name="Google Shape;5772;p100"/>
          <p:cNvSpPr/>
          <p:nvPr/>
        </p:nvSpPr>
        <p:spPr>
          <a:xfrm>
            <a:off x="7848422" y="1084921"/>
            <a:ext cx="2524125" cy="3854450"/>
          </a:xfrm>
          <a:prstGeom prst="rect">
            <a:avLst/>
          </a:prstGeom>
          <a:solidFill>
            <a:srgbClr val="0000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73" name="Google Shape;5773;p100"/>
          <p:cNvSpPr/>
          <p:nvPr/>
        </p:nvSpPr>
        <p:spPr>
          <a:xfrm>
            <a:off x="10289997" y="1078571"/>
            <a:ext cx="581025" cy="42068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74" name="Google Shape;5774;p100"/>
          <p:cNvSpPr/>
          <p:nvPr/>
        </p:nvSpPr>
        <p:spPr>
          <a:xfrm>
            <a:off x="7762697" y="1186521"/>
            <a:ext cx="2533650" cy="3814762"/>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75" name="Google Shape;5775;p100"/>
          <p:cNvSpPr/>
          <p:nvPr/>
        </p:nvSpPr>
        <p:spPr>
          <a:xfrm>
            <a:off x="8302447" y="1243671"/>
            <a:ext cx="137795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application</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process</a:t>
            </a:r>
            <a:endParaRPr/>
          </a:p>
        </p:txBody>
      </p:sp>
      <p:grpSp>
        <p:nvGrpSpPr>
          <p:cNvPr id="5776" name="Google Shape;5776;p100"/>
          <p:cNvGrpSpPr/>
          <p:nvPr/>
        </p:nvGrpSpPr>
        <p:grpSpPr>
          <a:xfrm>
            <a:off x="8070672" y="2312058"/>
            <a:ext cx="1795463" cy="688975"/>
            <a:chOff x="1173" y="2345"/>
            <a:chExt cx="1131" cy="434"/>
          </a:xfrm>
        </p:grpSpPr>
        <p:sp>
          <p:nvSpPr>
            <p:cNvPr id="5777" name="Google Shape;5777;p100"/>
            <p:cNvSpPr/>
            <p:nvPr/>
          </p:nvSpPr>
          <p:spPr>
            <a:xfrm>
              <a:off x="1173" y="2345"/>
              <a:ext cx="1131" cy="434"/>
            </a:xfrm>
            <a:prstGeom prst="rect">
              <a:avLst/>
            </a:prstGeom>
            <a:solidFill>
              <a:srgbClr val="0000A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78" name="Google Shape;5778;p100"/>
            <p:cNvSpPr txBox="1"/>
            <p:nvPr/>
          </p:nvSpPr>
          <p:spPr>
            <a:xfrm>
              <a:off x="1235" y="2368"/>
              <a:ext cx="995" cy="3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1600"/>
                <a:buFont typeface="Tahoma"/>
                <a:buNone/>
              </a:pPr>
              <a:r>
                <a:rPr lang="en-US" sz="1600" b="0" i="0" u="none" strike="noStrike" cap="none">
                  <a:solidFill>
                    <a:srgbClr val="F2F2F2"/>
                  </a:solidFill>
                  <a:latin typeface="Tahoma"/>
                  <a:ea typeface="Tahoma"/>
                  <a:cs typeface="Tahoma"/>
                  <a:sym typeface="Tahoma"/>
                </a:rPr>
                <a:t>TCP socket</a:t>
              </a:r>
              <a:endParaRPr/>
            </a:p>
            <a:p>
              <a:pPr marL="0" marR="0" lvl="0" indent="0" algn="ctr" rtl="0">
                <a:lnSpc>
                  <a:spcPct val="100000"/>
                </a:lnSpc>
                <a:spcBef>
                  <a:spcPts val="0"/>
                </a:spcBef>
                <a:spcAft>
                  <a:spcPts val="0"/>
                </a:spcAft>
                <a:buClr>
                  <a:srgbClr val="F2F2F2"/>
                </a:buClr>
                <a:buSzPts val="1600"/>
                <a:buFont typeface="Tahoma"/>
                <a:buNone/>
              </a:pPr>
              <a:r>
                <a:rPr lang="en-US" sz="1600" b="0" i="0" u="none" strike="noStrike" cap="none">
                  <a:solidFill>
                    <a:srgbClr val="F2F2F2"/>
                  </a:solidFill>
                  <a:latin typeface="Tahoma"/>
                  <a:ea typeface="Tahoma"/>
                  <a:cs typeface="Tahoma"/>
                  <a:sym typeface="Tahoma"/>
                </a:rPr>
                <a:t>receiver buffers</a:t>
              </a:r>
              <a:endParaRPr/>
            </a:p>
          </p:txBody>
        </p:sp>
      </p:grpSp>
      <p:sp>
        <p:nvSpPr>
          <p:cNvPr id="5779" name="Google Shape;5779;p100"/>
          <p:cNvSpPr/>
          <p:nvPr/>
        </p:nvSpPr>
        <p:spPr>
          <a:xfrm>
            <a:off x="8238947" y="3335996"/>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Arial"/>
              <a:ea typeface="Arial"/>
              <a:cs typeface="Arial"/>
              <a:sym typeface="Arial"/>
            </a:endParaRPr>
          </a:p>
        </p:txBody>
      </p:sp>
      <p:sp>
        <p:nvSpPr>
          <p:cNvPr id="5780" name="Google Shape;5780;p100"/>
          <p:cNvSpPr txBox="1"/>
          <p:nvPr/>
        </p:nvSpPr>
        <p:spPr>
          <a:xfrm>
            <a:off x="8745360" y="336483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TCP</a:t>
            </a:r>
            <a:endParaRPr/>
          </a:p>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code</a:t>
            </a:r>
            <a:endParaRPr/>
          </a:p>
        </p:txBody>
      </p:sp>
      <p:sp>
        <p:nvSpPr>
          <p:cNvPr id="5781" name="Google Shape;5781;p100"/>
          <p:cNvSpPr/>
          <p:nvPr/>
        </p:nvSpPr>
        <p:spPr>
          <a:xfrm>
            <a:off x="8246885" y="4321833"/>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Arial"/>
              <a:ea typeface="Arial"/>
              <a:cs typeface="Arial"/>
              <a:sym typeface="Arial"/>
            </a:endParaRPr>
          </a:p>
        </p:txBody>
      </p:sp>
      <p:sp>
        <p:nvSpPr>
          <p:cNvPr id="5782" name="Google Shape;5782;p100"/>
          <p:cNvSpPr txBox="1"/>
          <p:nvPr/>
        </p:nvSpPr>
        <p:spPr>
          <a:xfrm>
            <a:off x="8731699" y="435497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IP</a:t>
            </a:r>
            <a:endParaRPr/>
          </a:p>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code</a:t>
            </a:r>
            <a:endParaRPr/>
          </a:p>
        </p:txBody>
      </p:sp>
      <p:cxnSp>
        <p:nvCxnSpPr>
          <p:cNvPr id="5783" name="Google Shape;5783;p100"/>
          <p:cNvCxnSpPr/>
          <p:nvPr/>
        </p:nvCxnSpPr>
        <p:spPr>
          <a:xfrm>
            <a:off x="7756347" y="4071008"/>
            <a:ext cx="2546350" cy="0"/>
          </a:xfrm>
          <a:prstGeom prst="straightConnector1">
            <a:avLst/>
          </a:prstGeom>
          <a:noFill/>
          <a:ln w="19050" cap="flat" cmpd="sng">
            <a:solidFill>
              <a:srgbClr val="000000"/>
            </a:solidFill>
            <a:prstDash val="solid"/>
            <a:round/>
            <a:headEnd type="none" w="med" len="med"/>
            <a:tailEnd type="none" w="med" len="med"/>
          </a:ln>
        </p:spPr>
      </p:cxnSp>
      <p:cxnSp>
        <p:nvCxnSpPr>
          <p:cNvPr id="5784" name="Google Shape;5784;p100"/>
          <p:cNvCxnSpPr/>
          <p:nvPr/>
        </p:nvCxnSpPr>
        <p:spPr>
          <a:xfrm>
            <a:off x="7769047" y="2219983"/>
            <a:ext cx="2546350" cy="0"/>
          </a:xfrm>
          <a:prstGeom prst="straightConnector1">
            <a:avLst/>
          </a:prstGeom>
          <a:noFill/>
          <a:ln w="19050" cap="flat" cmpd="sng">
            <a:solidFill>
              <a:srgbClr val="000000"/>
            </a:solidFill>
            <a:prstDash val="solid"/>
            <a:round/>
            <a:headEnd type="none" w="med" len="med"/>
            <a:tailEnd type="none" w="med" len="med"/>
          </a:ln>
        </p:spPr>
      </p:cxnSp>
      <p:grpSp>
        <p:nvGrpSpPr>
          <p:cNvPr id="5785" name="Google Shape;5785;p100"/>
          <p:cNvGrpSpPr/>
          <p:nvPr/>
        </p:nvGrpSpPr>
        <p:grpSpPr>
          <a:xfrm>
            <a:off x="8745360" y="2104096"/>
            <a:ext cx="533400" cy="206375"/>
            <a:chOff x="2003" y="1816"/>
            <a:chExt cx="336" cy="130"/>
          </a:xfrm>
        </p:grpSpPr>
        <p:sp>
          <p:nvSpPr>
            <p:cNvPr id="5786" name="Google Shape;5786;p100"/>
            <p:cNvSpPr/>
            <p:nvPr/>
          </p:nvSpPr>
          <p:spPr>
            <a:xfrm>
              <a:off x="2003" y="181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87" name="Google Shape;5787;p100"/>
            <p:cNvSpPr/>
            <p:nvPr/>
          </p:nvSpPr>
          <p:spPr>
            <a:xfrm>
              <a:off x="2105" y="1833"/>
              <a:ext cx="110"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88" name="Google Shape;5788;p100"/>
            <p:cNvSpPr/>
            <p:nvPr/>
          </p:nvSpPr>
          <p:spPr>
            <a:xfrm>
              <a:off x="2229" y="189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789" name="Google Shape;5789;p100"/>
            <p:cNvSpPr/>
            <p:nvPr/>
          </p:nvSpPr>
          <p:spPr>
            <a:xfrm>
              <a:off x="2058" y="189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790" name="Google Shape;5790;p100"/>
          <p:cNvSpPr txBox="1"/>
          <p:nvPr/>
        </p:nvSpPr>
        <p:spPr>
          <a:xfrm>
            <a:off x="7549972" y="5823520"/>
            <a:ext cx="2714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receiver protocol stack</a:t>
            </a:r>
            <a:endParaRPr/>
          </a:p>
        </p:txBody>
      </p:sp>
      <p:cxnSp>
        <p:nvCxnSpPr>
          <p:cNvPr id="5791" name="Google Shape;5791;p100"/>
          <p:cNvCxnSpPr/>
          <p:nvPr/>
        </p:nvCxnSpPr>
        <p:spPr>
          <a:xfrm>
            <a:off x="8790777" y="5419835"/>
            <a:ext cx="0" cy="349250"/>
          </a:xfrm>
          <a:prstGeom prst="straightConnector1">
            <a:avLst/>
          </a:prstGeom>
          <a:noFill/>
          <a:ln w="28575" cap="flat" cmpd="sng">
            <a:solidFill>
              <a:srgbClr val="CC0000"/>
            </a:solidFill>
            <a:prstDash val="dash"/>
            <a:round/>
            <a:headEnd type="none" w="med" len="med"/>
            <a:tailEnd type="none" w="med" len="med"/>
          </a:ln>
        </p:spPr>
      </p:cxnSp>
      <p:cxnSp>
        <p:nvCxnSpPr>
          <p:cNvPr id="5792" name="Google Shape;5792;p100"/>
          <p:cNvCxnSpPr/>
          <p:nvPr/>
        </p:nvCxnSpPr>
        <p:spPr>
          <a:xfrm>
            <a:off x="10285235" y="4996521"/>
            <a:ext cx="0" cy="463550"/>
          </a:xfrm>
          <a:prstGeom prst="straightConnector1">
            <a:avLst/>
          </a:prstGeom>
          <a:noFill/>
          <a:ln w="19050" cap="flat" cmpd="sng">
            <a:solidFill>
              <a:srgbClr val="000000"/>
            </a:solidFill>
            <a:prstDash val="dash"/>
            <a:round/>
            <a:headEnd type="none" w="med" len="med"/>
            <a:tailEnd type="none" w="med" len="med"/>
          </a:ln>
        </p:spPr>
      </p:cxnSp>
      <p:grpSp>
        <p:nvGrpSpPr>
          <p:cNvPr id="5793" name="Google Shape;5793;p100"/>
          <p:cNvGrpSpPr/>
          <p:nvPr/>
        </p:nvGrpSpPr>
        <p:grpSpPr>
          <a:xfrm flipH="1">
            <a:off x="10523360" y="4590121"/>
            <a:ext cx="869950" cy="906462"/>
            <a:chOff x="-44" y="1473"/>
            <a:chExt cx="981" cy="1105"/>
          </a:xfrm>
        </p:grpSpPr>
        <p:pic>
          <p:nvPicPr>
            <p:cNvPr id="5794" name="Google Shape;5794;p100"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795" name="Google Shape;5795;p100"/>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796" name="Google Shape;5796;p100"/>
          <p:cNvSpPr txBox="1"/>
          <p:nvPr/>
        </p:nvSpPr>
        <p:spPr>
          <a:xfrm>
            <a:off x="712555" y="1437021"/>
            <a:ext cx="385082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a:buNone/>
            </a:pPr>
            <a:r>
              <a:rPr lang="en-US" sz="2400" b="0" i="1" u="sng" strike="noStrike" cap="none">
                <a:solidFill>
                  <a:srgbClr val="C00000"/>
                </a:solidFill>
                <a:latin typeface="Calibri"/>
                <a:ea typeface="Calibri"/>
                <a:cs typeface="Calibri"/>
                <a:sym typeface="Calibri"/>
              </a:rPr>
              <a:t>Q: </a:t>
            </a:r>
            <a:r>
              <a:rPr lang="en-US" sz="2400" b="0" i="0" u="none" strike="noStrike" cap="none">
                <a:solidFill>
                  <a:srgbClr val="000000"/>
                </a:solidFill>
                <a:latin typeface="Calibri"/>
                <a:ea typeface="Calibri"/>
                <a:cs typeface="Calibri"/>
                <a:sym typeface="Calibri"/>
              </a:rPr>
              <a:t>What happens if network layer delivers data faster than application layer removes data from socket buffers?</a:t>
            </a:r>
            <a:endParaRPr/>
          </a:p>
        </p:txBody>
      </p:sp>
      <p:grpSp>
        <p:nvGrpSpPr>
          <p:cNvPr id="5797" name="Google Shape;5797;p100"/>
          <p:cNvGrpSpPr/>
          <p:nvPr/>
        </p:nvGrpSpPr>
        <p:grpSpPr>
          <a:xfrm>
            <a:off x="756989" y="3535828"/>
            <a:ext cx="4164772" cy="1950572"/>
            <a:chOff x="363537" y="4127499"/>
            <a:chExt cx="4164772" cy="1950572"/>
          </a:xfrm>
        </p:grpSpPr>
        <p:sp>
          <p:nvSpPr>
            <p:cNvPr id="5798" name="Google Shape;5798;p100"/>
            <p:cNvSpPr/>
            <p:nvPr/>
          </p:nvSpPr>
          <p:spPr>
            <a:xfrm>
              <a:off x="363537" y="4397375"/>
              <a:ext cx="4134671" cy="1680696"/>
            </a:xfrm>
            <a:prstGeom prst="rect">
              <a:avLst/>
            </a:prstGeom>
            <a:solidFill>
              <a:srgbClr val="FFFFFF"/>
            </a:solidFill>
            <a:ln w="2857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799" name="Google Shape;5799;p100"/>
            <p:cNvSpPr txBox="1"/>
            <p:nvPr/>
          </p:nvSpPr>
          <p:spPr>
            <a:xfrm>
              <a:off x="455613" y="4549775"/>
              <a:ext cx="4072696" cy="142192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receiver controls sender, so sender won’t overflow receiver’s buffer by transmitting too much, too fast</a:t>
              </a:r>
              <a:endParaRPr sz="1050" b="0" i="0" u="none" strike="noStrike" cap="none">
                <a:solidFill>
                  <a:srgbClr val="000000"/>
                </a:solidFill>
                <a:latin typeface="Calibri"/>
                <a:ea typeface="Calibri"/>
                <a:cs typeface="Calibri"/>
                <a:sym typeface="Calibri"/>
              </a:endParaRPr>
            </a:p>
          </p:txBody>
        </p:sp>
        <p:grpSp>
          <p:nvGrpSpPr>
            <p:cNvPr id="5800" name="Google Shape;5800;p100"/>
            <p:cNvGrpSpPr/>
            <p:nvPr/>
          </p:nvGrpSpPr>
          <p:grpSpPr>
            <a:xfrm>
              <a:off x="551438" y="4127499"/>
              <a:ext cx="2003542" cy="523875"/>
              <a:chOff x="3327" y="230"/>
              <a:chExt cx="1176" cy="330"/>
            </a:xfrm>
          </p:grpSpPr>
          <p:sp>
            <p:nvSpPr>
              <p:cNvPr id="5801" name="Google Shape;5801;p100"/>
              <p:cNvSpPr/>
              <p:nvPr/>
            </p:nvSpPr>
            <p:spPr>
              <a:xfrm>
                <a:off x="3369" y="323"/>
                <a:ext cx="1134" cy="222"/>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802" name="Google Shape;5802;p100"/>
              <p:cNvSpPr txBox="1"/>
              <p:nvPr/>
            </p:nvSpPr>
            <p:spPr>
              <a:xfrm>
                <a:off x="3327" y="230"/>
                <a:ext cx="1136" cy="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a:buNone/>
                </a:pPr>
                <a:r>
                  <a:rPr lang="en-US" sz="2800" b="0" i="0" u="none" strike="noStrike" cap="none">
                    <a:solidFill>
                      <a:srgbClr val="CC0000"/>
                    </a:solidFill>
                    <a:latin typeface="Calibri"/>
                    <a:ea typeface="Calibri"/>
                    <a:cs typeface="Calibri"/>
                    <a:sym typeface="Calibri"/>
                  </a:rPr>
                  <a:t>flow control</a:t>
                </a:r>
                <a:endParaRPr/>
              </a:p>
            </p:txBody>
          </p:sp>
        </p:grpSp>
      </p:grpSp>
      <p:cxnSp>
        <p:nvCxnSpPr>
          <p:cNvPr id="5803" name="Google Shape;5803;p100"/>
          <p:cNvCxnSpPr/>
          <p:nvPr/>
        </p:nvCxnSpPr>
        <p:spPr>
          <a:xfrm>
            <a:off x="7764475" y="5006696"/>
            <a:ext cx="0" cy="463550"/>
          </a:xfrm>
          <a:prstGeom prst="straightConnector1">
            <a:avLst/>
          </a:prstGeom>
          <a:noFill/>
          <a:ln w="19050" cap="flat" cmpd="sng">
            <a:solidFill>
              <a:schemeClr val="dk1"/>
            </a:solidFill>
            <a:prstDash val="dash"/>
            <a:round/>
            <a:headEnd type="none" w="med" len="med"/>
            <a:tailEnd type="none" w="med" len="med"/>
          </a:ln>
        </p:spPr>
      </p:cxnSp>
      <p:grpSp>
        <p:nvGrpSpPr>
          <p:cNvPr id="5804" name="Google Shape;5804;p100"/>
          <p:cNvGrpSpPr/>
          <p:nvPr/>
        </p:nvGrpSpPr>
        <p:grpSpPr>
          <a:xfrm>
            <a:off x="7630935" y="2806352"/>
            <a:ext cx="2092487" cy="2971623"/>
            <a:chOff x="7630935" y="2806352"/>
            <a:chExt cx="2092487" cy="2971623"/>
          </a:xfrm>
        </p:grpSpPr>
        <p:grpSp>
          <p:nvGrpSpPr>
            <p:cNvPr id="5805" name="Google Shape;5805;p100"/>
            <p:cNvGrpSpPr/>
            <p:nvPr/>
          </p:nvGrpSpPr>
          <p:grpSpPr>
            <a:xfrm>
              <a:off x="7630935" y="3080408"/>
              <a:ext cx="1309687" cy="2697567"/>
              <a:chOff x="7074521" y="3577949"/>
              <a:chExt cx="1309687" cy="2697567"/>
            </a:xfrm>
          </p:grpSpPr>
          <p:sp>
            <p:nvSpPr>
              <p:cNvPr id="5806" name="Google Shape;5806;p100"/>
              <p:cNvSpPr/>
              <p:nvPr/>
            </p:nvSpPr>
            <p:spPr>
              <a:xfrm>
                <a:off x="7655546" y="46193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807" name="Google Shape;5807;p100"/>
              <p:cNvGrpSpPr/>
              <p:nvPr/>
            </p:nvGrpSpPr>
            <p:grpSpPr>
              <a:xfrm>
                <a:off x="7344839" y="5551212"/>
                <a:ext cx="1039369" cy="214398"/>
                <a:chOff x="7344839" y="5551212"/>
                <a:chExt cx="1039369" cy="214398"/>
              </a:xfrm>
            </p:grpSpPr>
            <p:sp>
              <p:nvSpPr>
                <p:cNvPr id="5808" name="Google Shape;5808;p100"/>
                <p:cNvSpPr/>
                <p:nvPr/>
              </p:nvSpPr>
              <p:spPr>
                <a:xfrm>
                  <a:off x="7344839" y="5556060"/>
                  <a:ext cx="1006475" cy="209550"/>
                </a:xfrm>
                <a:prstGeom prst="rect">
                  <a:avLst/>
                </a:prstGeom>
                <a:solidFill>
                  <a:srgbClr val="00CC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09" name="Google Shape;5809;p100"/>
                <p:cNvSpPr/>
                <p:nvPr/>
              </p:nvSpPr>
              <p:spPr>
                <a:xfrm>
                  <a:off x="7650783" y="5551212"/>
                  <a:ext cx="733425" cy="212725"/>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5810" name="Google Shape;5810;p100"/>
                <p:cNvCxnSpPr/>
                <p:nvPr/>
              </p:nvCxnSpPr>
              <p:spPr>
                <a:xfrm>
                  <a:off x="7488859" y="5555058"/>
                  <a:ext cx="0" cy="206375"/>
                </a:xfrm>
                <a:prstGeom prst="straightConnector1">
                  <a:avLst/>
                </a:prstGeom>
                <a:noFill/>
                <a:ln w="28575" cap="flat" cmpd="sng">
                  <a:solidFill>
                    <a:srgbClr val="FFFFFF"/>
                  </a:solidFill>
                  <a:prstDash val="solid"/>
                  <a:round/>
                  <a:headEnd type="none" w="med" len="med"/>
                  <a:tailEnd type="none" w="med" len="med"/>
                </a:ln>
              </p:spPr>
            </p:cxnSp>
            <p:cxnSp>
              <p:nvCxnSpPr>
                <p:cNvPr id="5811" name="Google Shape;5811;p100"/>
                <p:cNvCxnSpPr/>
                <p:nvPr/>
              </p:nvCxnSpPr>
              <p:spPr>
                <a:xfrm>
                  <a:off x="7641259" y="5555058"/>
                  <a:ext cx="0" cy="206375"/>
                </a:xfrm>
                <a:prstGeom prst="straightConnector1">
                  <a:avLst/>
                </a:prstGeom>
                <a:noFill/>
                <a:ln w="28575" cap="flat" cmpd="sng">
                  <a:solidFill>
                    <a:srgbClr val="FFFFFF"/>
                  </a:solidFill>
                  <a:prstDash val="solid"/>
                  <a:round/>
                  <a:headEnd type="none" w="med" len="med"/>
                  <a:tailEnd type="none" w="med" len="med"/>
                </a:ln>
              </p:spPr>
            </p:cxnSp>
          </p:grpSp>
          <p:sp>
            <p:nvSpPr>
              <p:cNvPr id="5812" name="Google Shape;5812;p100"/>
              <p:cNvSpPr/>
              <p:nvPr/>
            </p:nvSpPr>
            <p:spPr>
              <a:xfrm>
                <a:off x="7647608" y="35779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13" name="Google Shape;5813;p100"/>
              <p:cNvSpPr txBox="1"/>
              <p:nvPr/>
            </p:nvSpPr>
            <p:spPr>
              <a:xfrm>
                <a:off x="7074521" y="5970716"/>
                <a:ext cx="11334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from sender</a:t>
                </a:r>
                <a:endParaRPr/>
              </a:p>
            </p:txBody>
          </p:sp>
        </p:grpSp>
        <p:sp>
          <p:nvSpPr>
            <p:cNvPr id="5814" name="Google Shape;5814;p100"/>
            <p:cNvSpPr/>
            <p:nvPr/>
          </p:nvSpPr>
          <p:spPr>
            <a:xfrm>
              <a:off x="8312727" y="2806352"/>
              <a:ext cx="1410695" cy="271814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815" name="Google Shape;5815;p100"/>
          <p:cNvGrpSpPr/>
          <p:nvPr/>
        </p:nvGrpSpPr>
        <p:grpSpPr>
          <a:xfrm>
            <a:off x="4989152" y="1607125"/>
            <a:ext cx="4984933" cy="885919"/>
            <a:chOff x="4989152" y="1607125"/>
            <a:chExt cx="4984933" cy="885919"/>
          </a:xfrm>
        </p:grpSpPr>
        <p:grpSp>
          <p:nvGrpSpPr>
            <p:cNvPr id="5816" name="Google Shape;5816;p100"/>
            <p:cNvGrpSpPr/>
            <p:nvPr/>
          </p:nvGrpSpPr>
          <p:grpSpPr>
            <a:xfrm>
              <a:off x="4989152" y="1652814"/>
              <a:ext cx="4984933" cy="840230"/>
              <a:chOff x="4432738" y="2150355"/>
              <a:chExt cx="4984933" cy="840230"/>
            </a:xfrm>
          </p:grpSpPr>
          <p:cxnSp>
            <p:nvCxnSpPr>
              <p:cNvPr id="5817" name="Google Shape;5817;p100"/>
              <p:cNvCxnSpPr/>
              <p:nvPr/>
            </p:nvCxnSpPr>
            <p:spPr>
              <a:xfrm>
                <a:off x="6976294" y="2457174"/>
                <a:ext cx="1102102" cy="0"/>
              </a:xfrm>
              <a:prstGeom prst="straightConnector1">
                <a:avLst/>
              </a:prstGeom>
              <a:noFill/>
              <a:ln w="19050" cap="flat" cmpd="sng">
                <a:solidFill>
                  <a:srgbClr val="CC0000"/>
                </a:solidFill>
                <a:prstDash val="solid"/>
                <a:round/>
                <a:headEnd type="none" w="med" len="med"/>
                <a:tailEnd type="none" w="med" len="med"/>
              </a:ln>
            </p:spPr>
          </p:cxnSp>
          <p:sp>
            <p:nvSpPr>
              <p:cNvPr id="5818" name="Google Shape;5818;p100"/>
              <p:cNvSpPr txBox="1"/>
              <p:nvPr/>
            </p:nvSpPr>
            <p:spPr>
              <a:xfrm>
                <a:off x="4432738" y="2150355"/>
                <a:ext cx="2533651" cy="84023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Application removing data from TCP socket buffers</a:t>
                </a:r>
                <a:endParaRPr/>
              </a:p>
            </p:txBody>
          </p:sp>
          <p:sp>
            <p:nvSpPr>
              <p:cNvPr id="5819" name="Google Shape;5819;p100"/>
              <p:cNvSpPr/>
              <p:nvPr/>
            </p:nvSpPr>
            <p:spPr>
              <a:xfrm>
                <a:off x="8696946" y="2344462"/>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820" name="Google Shape;5820;p100"/>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821" name="Google Shape;5821;p10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95</a:t>
            </a:fld>
            <a:endParaRPr/>
          </a:p>
        </p:txBody>
      </p:sp>
    </p:spTree>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826"/>
        <p:cNvGrpSpPr/>
        <p:nvPr/>
      </p:nvGrpSpPr>
      <p:grpSpPr>
        <a:xfrm>
          <a:off x="0" y="0"/>
          <a:ext cx="0" cy="0"/>
          <a:chOff x="0" y="0"/>
          <a:chExt cx="0" cy="0"/>
        </a:xfrm>
      </p:grpSpPr>
      <p:sp>
        <p:nvSpPr>
          <p:cNvPr id="5827" name="Google Shape;5827;p101"/>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flow control</a:t>
            </a:r>
            <a:endParaRPr sz="4400" b="0"/>
          </a:p>
        </p:txBody>
      </p:sp>
      <p:sp>
        <p:nvSpPr>
          <p:cNvPr id="5828" name="Google Shape;5828;p101"/>
          <p:cNvSpPr txBox="1"/>
          <p:nvPr/>
        </p:nvSpPr>
        <p:spPr>
          <a:xfrm>
            <a:off x="668940" y="1485900"/>
            <a:ext cx="5826405" cy="490696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10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TCP receiver “advertises” free buffer space in </a:t>
            </a:r>
            <a:r>
              <a:rPr lang="en-US" sz="2800" b="1" i="0" u="none" strike="noStrike" cap="none">
                <a:solidFill>
                  <a:srgbClr val="000000"/>
                </a:solidFill>
                <a:latin typeface="Courier New"/>
                <a:ea typeface="Courier New"/>
                <a:cs typeface="Courier New"/>
                <a:sym typeface="Courier New"/>
              </a:rPr>
              <a:t>rwnd</a:t>
            </a:r>
            <a:r>
              <a:rPr lang="en-US" sz="2800" b="0" i="0" u="none" strike="noStrike" cap="none">
                <a:solidFill>
                  <a:srgbClr val="000000"/>
                </a:solidFill>
                <a:latin typeface="Calibri"/>
                <a:ea typeface="Calibri"/>
                <a:cs typeface="Calibri"/>
                <a:sym typeface="Calibri"/>
              </a:rPr>
              <a:t> field in TCP header</a:t>
            </a:r>
            <a:endParaRPr/>
          </a:p>
          <a:p>
            <a:pPr marL="695325" marR="0" lvl="1" indent="-231775" algn="l" rtl="0">
              <a:lnSpc>
                <a:spcPct val="100000"/>
              </a:lnSpc>
              <a:spcBef>
                <a:spcPts val="500"/>
              </a:spcBef>
              <a:spcAft>
                <a:spcPts val="0"/>
              </a:spcAft>
              <a:buClr>
                <a:srgbClr val="0000A8"/>
              </a:buClr>
              <a:buSzPts val="2400"/>
              <a:buFont typeface="Arial"/>
              <a:buChar char="•"/>
            </a:pPr>
            <a:r>
              <a:rPr lang="en-US" sz="2400" b="1" i="0" u="none" strike="noStrike" cap="none">
                <a:solidFill>
                  <a:srgbClr val="000000"/>
                </a:solidFill>
                <a:latin typeface="Courier New"/>
                <a:ea typeface="Courier New"/>
                <a:cs typeface="Courier New"/>
                <a:sym typeface="Courier New"/>
              </a:rPr>
              <a:t>RcvBuffer </a:t>
            </a:r>
            <a:r>
              <a:rPr lang="en-US" sz="2400" b="0" i="0" u="none" strike="noStrike" cap="none">
                <a:solidFill>
                  <a:srgbClr val="000000"/>
                </a:solidFill>
                <a:latin typeface="Calibri"/>
                <a:ea typeface="Calibri"/>
                <a:cs typeface="Calibri"/>
                <a:sym typeface="Calibri"/>
              </a:rPr>
              <a:t>size set via socket options (typical default is 4096 bytes)</a:t>
            </a:r>
            <a:endParaRPr/>
          </a:p>
          <a:p>
            <a:pPr marL="695325" marR="0" lvl="1" indent="-231775" algn="l" rtl="0">
              <a:lnSpc>
                <a:spcPct val="10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many operating systems autoadjust </a:t>
            </a:r>
            <a:r>
              <a:rPr lang="en-US" sz="2400" b="1" i="0" u="none" strike="noStrike" cap="none">
                <a:solidFill>
                  <a:srgbClr val="000000"/>
                </a:solidFill>
                <a:latin typeface="Courier New"/>
                <a:ea typeface="Courier New"/>
                <a:cs typeface="Courier New"/>
                <a:sym typeface="Courier New"/>
              </a:rPr>
              <a:t>RcvBuffer</a:t>
            </a:r>
            <a:endParaRPr sz="2400" b="0" i="0" u="none" strike="noStrike" cap="none">
              <a:solidFill>
                <a:srgbClr val="000000"/>
              </a:solidFill>
              <a:latin typeface="Calibri"/>
              <a:ea typeface="Calibri"/>
              <a:cs typeface="Calibri"/>
              <a:sym typeface="Calibri"/>
            </a:endParaRPr>
          </a:p>
          <a:p>
            <a:pPr marL="352425" marR="0" lvl="0" indent="-222250" algn="l" rtl="0">
              <a:lnSpc>
                <a:spcPct val="10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sender limits amount of unACKed (“in-flight”) data to received </a:t>
            </a:r>
            <a:r>
              <a:rPr lang="en-US" sz="2800" b="1" i="0" u="none" strike="noStrike" cap="none">
                <a:solidFill>
                  <a:srgbClr val="000000"/>
                </a:solidFill>
                <a:latin typeface="Courier New"/>
                <a:ea typeface="Courier New"/>
                <a:cs typeface="Courier New"/>
                <a:sym typeface="Courier New"/>
              </a:rPr>
              <a:t>rwnd</a:t>
            </a:r>
            <a:endParaRPr sz="2800" b="1" i="0" u="none" strike="noStrike" cap="none">
              <a:solidFill>
                <a:srgbClr val="000000"/>
              </a:solidFill>
              <a:latin typeface="Courier New"/>
              <a:ea typeface="Courier New"/>
              <a:cs typeface="Courier New"/>
              <a:sym typeface="Courier New"/>
            </a:endParaRPr>
          </a:p>
          <a:p>
            <a:pPr marL="352425" marR="0" lvl="0" indent="-222250" algn="l" rtl="0">
              <a:lnSpc>
                <a:spcPct val="10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guarantees receive buffer will not overflow</a:t>
            </a:r>
            <a:endParaRPr/>
          </a:p>
        </p:txBody>
      </p:sp>
      <p:grpSp>
        <p:nvGrpSpPr>
          <p:cNvPr id="5829" name="Google Shape;5829;p101"/>
          <p:cNvGrpSpPr/>
          <p:nvPr/>
        </p:nvGrpSpPr>
        <p:grpSpPr>
          <a:xfrm>
            <a:off x="8147517" y="2351087"/>
            <a:ext cx="2578100" cy="2155825"/>
            <a:chOff x="512" y="1294"/>
            <a:chExt cx="1888" cy="1358"/>
          </a:xfrm>
        </p:grpSpPr>
        <p:grpSp>
          <p:nvGrpSpPr>
            <p:cNvPr id="5830" name="Google Shape;5830;p101"/>
            <p:cNvGrpSpPr/>
            <p:nvPr/>
          </p:nvGrpSpPr>
          <p:grpSpPr>
            <a:xfrm>
              <a:off x="1232" y="1410"/>
              <a:ext cx="336" cy="130"/>
              <a:chOff x="2003" y="1816"/>
              <a:chExt cx="336" cy="130"/>
            </a:xfrm>
          </p:grpSpPr>
          <p:sp>
            <p:nvSpPr>
              <p:cNvPr id="5831" name="Google Shape;5831;p101"/>
              <p:cNvSpPr/>
              <p:nvPr/>
            </p:nvSpPr>
            <p:spPr>
              <a:xfrm>
                <a:off x="2003" y="181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32" name="Google Shape;5832;p101"/>
              <p:cNvSpPr/>
              <p:nvPr/>
            </p:nvSpPr>
            <p:spPr>
              <a:xfrm>
                <a:off x="2105" y="1833"/>
                <a:ext cx="108"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33" name="Google Shape;5833;p101"/>
              <p:cNvSpPr/>
              <p:nvPr/>
            </p:nvSpPr>
            <p:spPr>
              <a:xfrm>
                <a:off x="2228" y="1891"/>
                <a:ext cx="28"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34" name="Google Shape;5834;p101"/>
              <p:cNvSpPr/>
              <p:nvPr/>
            </p:nvSpPr>
            <p:spPr>
              <a:xfrm>
                <a:off x="2056" y="189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835" name="Google Shape;5835;p101"/>
            <p:cNvSpPr/>
            <p:nvPr/>
          </p:nvSpPr>
          <p:spPr>
            <a:xfrm>
              <a:off x="526" y="1522"/>
              <a:ext cx="1871" cy="896"/>
            </a:xfrm>
            <a:prstGeom prst="rect">
              <a:avLst/>
            </a:prstGeom>
            <a:solidFill>
              <a:srgbClr val="0000A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5836" name="Google Shape;5836;p101"/>
            <p:cNvCxnSpPr/>
            <p:nvPr/>
          </p:nvCxnSpPr>
          <p:spPr>
            <a:xfrm>
              <a:off x="512" y="1863"/>
              <a:ext cx="1885" cy="0"/>
            </a:xfrm>
            <a:prstGeom prst="straightConnector1">
              <a:avLst/>
            </a:prstGeom>
            <a:noFill/>
            <a:ln w="9525" cap="flat" cmpd="sng">
              <a:solidFill>
                <a:srgbClr val="000000"/>
              </a:solidFill>
              <a:prstDash val="solid"/>
              <a:round/>
              <a:headEnd type="none" w="med" len="med"/>
              <a:tailEnd type="none" w="med" len="med"/>
            </a:ln>
          </p:spPr>
        </p:cxnSp>
        <p:sp>
          <p:nvSpPr>
            <p:cNvPr id="5837" name="Google Shape;5837;p101"/>
            <p:cNvSpPr/>
            <p:nvPr/>
          </p:nvSpPr>
          <p:spPr>
            <a:xfrm>
              <a:off x="1310" y="1294"/>
              <a:ext cx="157" cy="288"/>
            </a:xfrm>
            <a:prstGeom prst="upArrow">
              <a:avLst>
                <a:gd name="adj1" fmla="val 50000"/>
                <a:gd name="adj2" fmla="val 45860"/>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38" name="Google Shape;5838;p101" descr="Dark upward diagonal"/>
            <p:cNvSpPr/>
            <p:nvPr/>
          </p:nvSpPr>
          <p:spPr>
            <a:xfrm>
              <a:off x="534" y="1856"/>
              <a:ext cx="1848" cy="55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39" name="Google Shape;5839;p101"/>
            <p:cNvSpPr/>
            <p:nvPr/>
          </p:nvSpPr>
          <p:spPr>
            <a:xfrm>
              <a:off x="1312" y="2364"/>
              <a:ext cx="157" cy="288"/>
            </a:xfrm>
            <a:prstGeom prst="upArrow">
              <a:avLst>
                <a:gd name="adj1" fmla="val 50000"/>
                <a:gd name="adj2" fmla="val 45860"/>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40" name="Google Shape;5840;p101"/>
            <p:cNvSpPr txBox="1"/>
            <p:nvPr/>
          </p:nvSpPr>
          <p:spPr>
            <a:xfrm>
              <a:off x="814" y="1568"/>
              <a:ext cx="1243"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Tahoma"/>
                <a:buNone/>
              </a:pPr>
              <a:r>
                <a:rPr lang="en-US" sz="2000" b="0" i="0" u="none" strike="noStrike" cap="none">
                  <a:solidFill>
                    <a:srgbClr val="FFFFFF"/>
                  </a:solidFill>
                  <a:latin typeface="Tahoma"/>
                  <a:ea typeface="Tahoma"/>
                  <a:cs typeface="Tahoma"/>
                  <a:sym typeface="Tahoma"/>
                </a:rPr>
                <a:t>buffered data</a:t>
              </a:r>
              <a:endParaRPr/>
            </a:p>
          </p:txBody>
        </p:sp>
        <p:cxnSp>
          <p:nvCxnSpPr>
            <p:cNvPr id="5841" name="Google Shape;5841;p101"/>
            <p:cNvCxnSpPr/>
            <p:nvPr/>
          </p:nvCxnSpPr>
          <p:spPr>
            <a:xfrm>
              <a:off x="522" y="1857"/>
              <a:ext cx="1878" cy="7"/>
            </a:xfrm>
            <a:prstGeom prst="straightConnector1">
              <a:avLst/>
            </a:prstGeom>
            <a:noFill/>
            <a:ln w="28575" cap="flat" cmpd="sng">
              <a:solidFill>
                <a:srgbClr val="000000"/>
              </a:solidFill>
              <a:prstDash val="solid"/>
              <a:round/>
              <a:headEnd type="none" w="med" len="med"/>
              <a:tailEnd type="none" w="med" len="med"/>
            </a:ln>
          </p:spPr>
        </p:cxnSp>
        <p:sp>
          <p:nvSpPr>
            <p:cNvPr id="5842" name="Google Shape;5842;p101"/>
            <p:cNvSpPr txBox="1"/>
            <p:nvPr/>
          </p:nvSpPr>
          <p:spPr>
            <a:xfrm>
              <a:off x="653" y="2020"/>
              <a:ext cx="152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a:buNone/>
              </a:pPr>
              <a:r>
                <a:rPr lang="en-US" sz="2000" b="0" i="0" u="none" strike="noStrike" cap="none">
                  <a:solidFill>
                    <a:srgbClr val="000000"/>
                  </a:solidFill>
                  <a:latin typeface="Tahoma"/>
                  <a:ea typeface="Tahoma"/>
                  <a:cs typeface="Tahoma"/>
                  <a:sym typeface="Tahoma"/>
                </a:rPr>
                <a:t>free buffer space</a:t>
              </a:r>
              <a:endParaRPr/>
            </a:p>
          </p:txBody>
        </p:sp>
      </p:grpSp>
      <p:sp>
        <p:nvSpPr>
          <p:cNvPr id="5843" name="Google Shape;5843;p101"/>
          <p:cNvSpPr txBox="1"/>
          <p:nvPr/>
        </p:nvSpPr>
        <p:spPr>
          <a:xfrm>
            <a:off x="7260104" y="3495674"/>
            <a:ext cx="6731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ourier New"/>
              <a:buNone/>
            </a:pPr>
            <a:r>
              <a:rPr lang="en-US" sz="1600" b="1" i="0" u="none" strike="noStrike" cap="none">
                <a:solidFill>
                  <a:srgbClr val="000000"/>
                </a:solidFill>
                <a:latin typeface="Courier New"/>
                <a:ea typeface="Courier New"/>
                <a:cs typeface="Courier New"/>
                <a:sym typeface="Courier New"/>
              </a:rPr>
              <a:t>rwnd</a:t>
            </a:r>
            <a:endParaRPr/>
          </a:p>
        </p:txBody>
      </p:sp>
      <p:cxnSp>
        <p:nvCxnSpPr>
          <p:cNvPr id="5844" name="Google Shape;5844;p101"/>
          <p:cNvCxnSpPr/>
          <p:nvPr/>
        </p:nvCxnSpPr>
        <p:spPr>
          <a:xfrm>
            <a:off x="7771279" y="3228974"/>
            <a:ext cx="0" cy="322263"/>
          </a:xfrm>
          <a:prstGeom prst="straightConnector1">
            <a:avLst/>
          </a:prstGeom>
          <a:noFill/>
          <a:ln w="9525" cap="flat" cmpd="sng">
            <a:solidFill>
              <a:srgbClr val="000000"/>
            </a:solidFill>
            <a:prstDash val="solid"/>
            <a:round/>
            <a:headEnd type="triangle" w="med" len="med"/>
            <a:tailEnd type="none" w="med" len="med"/>
          </a:ln>
        </p:spPr>
      </p:cxnSp>
      <p:cxnSp>
        <p:nvCxnSpPr>
          <p:cNvPr id="5845" name="Google Shape;5845;p101"/>
          <p:cNvCxnSpPr/>
          <p:nvPr/>
        </p:nvCxnSpPr>
        <p:spPr>
          <a:xfrm rot="10800000">
            <a:off x="7771279" y="3754437"/>
            <a:ext cx="0" cy="322262"/>
          </a:xfrm>
          <a:prstGeom prst="straightConnector1">
            <a:avLst/>
          </a:prstGeom>
          <a:noFill/>
          <a:ln w="9525" cap="flat" cmpd="sng">
            <a:solidFill>
              <a:srgbClr val="000000"/>
            </a:solidFill>
            <a:prstDash val="solid"/>
            <a:round/>
            <a:headEnd type="triangle" w="med" len="med"/>
            <a:tailEnd type="none" w="med" len="med"/>
          </a:ln>
        </p:spPr>
      </p:cxnSp>
      <p:cxnSp>
        <p:nvCxnSpPr>
          <p:cNvPr id="5846" name="Google Shape;5846;p101"/>
          <p:cNvCxnSpPr/>
          <p:nvPr/>
        </p:nvCxnSpPr>
        <p:spPr>
          <a:xfrm>
            <a:off x="7617292" y="4086224"/>
            <a:ext cx="476250" cy="0"/>
          </a:xfrm>
          <a:prstGeom prst="straightConnector1">
            <a:avLst/>
          </a:prstGeom>
          <a:noFill/>
          <a:ln w="19050" cap="flat" cmpd="sng">
            <a:solidFill>
              <a:srgbClr val="000000"/>
            </a:solidFill>
            <a:prstDash val="solid"/>
            <a:round/>
            <a:headEnd type="none" w="med" len="med"/>
            <a:tailEnd type="none" w="med" len="med"/>
          </a:ln>
        </p:spPr>
      </p:cxnSp>
      <p:cxnSp>
        <p:nvCxnSpPr>
          <p:cNvPr id="5847" name="Google Shape;5847;p101"/>
          <p:cNvCxnSpPr/>
          <p:nvPr/>
        </p:nvCxnSpPr>
        <p:spPr>
          <a:xfrm>
            <a:off x="7666504" y="3217862"/>
            <a:ext cx="196850" cy="0"/>
          </a:xfrm>
          <a:prstGeom prst="straightConnector1">
            <a:avLst/>
          </a:prstGeom>
          <a:noFill/>
          <a:ln w="19050" cap="flat" cmpd="sng">
            <a:solidFill>
              <a:srgbClr val="000000"/>
            </a:solidFill>
            <a:prstDash val="solid"/>
            <a:round/>
            <a:headEnd type="none" w="med" len="med"/>
            <a:tailEnd type="none" w="med" len="med"/>
          </a:ln>
        </p:spPr>
      </p:cxnSp>
      <p:cxnSp>
        <p:nvCxnSpPr>
          <p:cNvPr id="5848" name="Google Shape;5848;p101"/>
          <p:cNvCxnSpPr/>
          <p:nvPr/>
        </p:nvCxnSpPr>
        <p:spPr>
          <a:xfrm>
            <a:off x="7639517" y="2692399"/>
            <a:ext cx="476250" cy="0"/>
          </a:xfrm>
          <a:prstGeom prst="straightConnector1">
            <a:avLst/>
          </a:prstGeom>
          <a:noFill/>
          <a:ln w="19050" cap="flat" cmpd="sng">
            <a:solidFill>
              <a:srgbClr val="000000"/>
            </a:solidFill>
            <a:prstDash val="solid"/>
            <a:round/>
            <a:headEnd type="none" w="med" len="med"/>
            <a:tailEnd type="none" w="med" len="med"/>
          </a:ln>
        </p:spPr>
      </p:cxnSp>
      <p:cxnSp>
        <p:nvCxnSpPr>
          <p:cNvPr id="5849" name="Google Shape;5849;p101"/>
          <p:cNvCxnSpPr/>
          <p:nvPr/>
        </p:nvCxnSpPr>
        <p:spPr>
          <a:xfrm>
            <a:off x="8028454" y="2697162"/>
            <a:ext cx="0" cy="177800"/>
          </a:xfrm>
          <a:prstGeom prst="straightConnector1">
            <a:avLst/>
          </a:prstGeom>
          <a:noFill/>
          <a:ln w="9525" cap="flat" cmpd="sng">
            <a:solidFill>
              <a:srgbClr val="000000"/>
            </a:solidFill>
            <a:prstDash val="solid"/>
            <a:round/>
            <a:headEnd type="triangle" w="med" len="med"/>
            <a:tailEnd type="none" w="med" len="med"/>
          </a:ln>
        </p:spPr>
      </p:cxnSp>
      <p:cxnSp>
        <p:nvCxnSpPr>
          <p:cNvPr id="5850" name="Google Shape;5850;p101"/>
          <p:cNvCxnSpPr/>
          <p:nvPr/>
        </p:nvCxnSpPr>
        <p:spPr>
          <a:xfrm>
            <a:off x="8026867" y="3121024"/>
            <a:ext cx="0" cy="954088"/>
          </a:xfrm>
          <a:prstGeom prst="straightConnector1">
            <a:avLst/>
          </a:prstGeom>
          <a:noFill/>
          <a:ln w="9525" cap="flat" cmpd="sng">
            <a:solidFill>
              <a:srgbClr val="000000"/>
            </a:solidFill>
            <a:prstDash val="solid"/>
            <a:round/>
            <a:headEnd type="none" w="med" len="med"/>
            <a:tailEnd type="triangle" w="med" len="med"/>
          </a:ln>
        </p:spPr>
      </p:cxnSp>
      <p:sp>
        <p:nvSpPr>
          <p:cNvPr id="5851" name="Google Shape;5851;p101"/>
          <p:cNvSpPr txBox="1"/>
          <p:nvPr/>
        </p:nvSpPr>
        <p:spPr>
          <a:xfrm>
            <a:off x="6874342" y="2857499"/>
            <a:ext cx="1284287" cy="33655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Courier New"/>
              <a:buNone/>
            </a:pPr>
            <a:r>
              <a:rPr lang="en-US" sz="1600" b="1" i="0" u="none" strike="noStrike" cap="none">
                <a:solidFill>
                  <a:srgbClr val="000000"/>
                </a:solidFill>
                <a:latin typeface="Courier New"/>
                <a:ea typeface="Courier New"/>
                <a:cs typeface="Courier New"/>
                <a:sym typeface="Courier New"/>
              </a:rPr>
              <a:t>RcvBuffer</a:t>
            </a:r>
            <a:endParaRPr/>
          </a:p>
        </p:txBody>
      </p:sp>
      <p:sp>
        <p:nvSpPr>
          <p:cNvPr id="5852" name="Google Shape;5852;p101"/>
          <p:cNvSpPr txBox="1"/>
          <p:nvPr/>
        </p:nvSpPr>
        <p:spPr>
          <a:xfrm>
            <a:off x="8152610" y="4486274"/>
            <a:ext cx="25250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TCP segment payloads</a:t>
            </a:r>
            <a:endParaRPr/>
          </a:p>
        </p:txBody>
      </p:sp>
      <p:sp>
        <p:nvSpPr>
          <p:cNvPr id="5853" name="Google Shape;5853;p101"/>
          <p:cNvSpPr txBox="1"/>
          <p:nvPr/>
        </p:nvSpPr>
        <p:spPr>
          <a:xfrm>
            <a:off x="8203635" y="1985962"/>
            <a:ext cx="247856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to application process</a:t>
            </a:r>
            <a:endParaRPr/>
          </a:p>
        </p:txBody>
      </p:sp>
      <p:sp>
        <p:nvSpPr>
          <p:cNvPr id="5854" name="Google Shape;5854;p101"/>
          <p:cNvSpPr txBox="1"/>
          <p:nvPr/>
        </p:nvSpPr>
        <p:spPr>
          <a:xfrm>
            <a:off x="7554658" y="5138737"/>
            <a:ext cx="356379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TCP receiver-side buffering</a:t>
            </a:r>
            <a:endParaRPr/>
          </a:p>
        </p:txBody>
      </p:sp>
      <p:sp>
        <p:nvSpPr>
          <p:cNvPr id="5855" name="Google Shape;5855;p10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96</a:t>
            </a:fld>
            <a:endParaRPr/>
          </a:p>
        </p:txBody>
      </p:sp>
    </p:spTree>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860"/>
        <p:cNvGrpSpPr/>
        <p:nvPr/>
      </p:nvGrpSpPr>
      <p:grpSpPr>
        <a:xfrm>
          <a:off x="0" y="0"/>
          <a:ext cx="0" cy="0"/>
          <a:chOff x="0" y="0"/>
          <a:chExt cx="0" cy="0"/>
        </a:xfrm>
      </p:grpSpPr>
      <p:sp>
        <p:nvSpPr>
          <p:cNvPr id="5861" name="Google Shape;5861;p102"/>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flow control</a:t>
            </a:r>
            <a:endParaRPr sz="4400" b="0"/>
          </a:p>
        </p:txBody>
      </p:sp>
      <p:sp>
        <p:nvSpPr>
          <p:cNvPr id="5862" name="Google Shape;5862;p102"/>
          <p:cNvSpPr txBox="1"/>
          <p:nvPr/>
        </p:nvSpPr>
        <p:spPr>
          <a:xfrm>
            <a:off x="668940" y="1485900"/>
            <a:ext cx="5826405" cy="490696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10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TCP receiver “advertises” free buffer space in </a:t>
            </a:r>
            <a:r>
              <a:rPr lang="en-US" sz="2800" b="1" i="0" u="none" strike="noStrike" cap="none">
                <a:solidFill>
                  <a:srgbClr val="000000"/>
                </a:solidFill>
                <a:latin typeface="Courier New"/>
                <a:ea typeface="Courier New"/>
                <a:cs typeface="Courier New"/>
                <a:sym typeface="Courier New"/>
              </a:rPr>
              <a:t>rwnd</a:t>
            </a:r>
            <a:r>
              <a:rPr lang="en-US" sz="2800" b="0" i="0" u="none" strike="noStrike" cap="none">
                <a:solidFill>
                  <a:srgbClr val="000000"/>
                </a:solidFill>
                <a:latin typeface="Calibri"/>
                <a:ea typeface="Calibri"/>
                <a:cs typeface="Calibri"/>
                <a:sym typeface="Calibri"/>
              </a:rPr>
              <a:t> field in TCP header</a:t>
            </a:r>
            <a:endParaRPr/>
          </a:p>
          <a:p>
            <a:pPr marL="695325" marR="0" lvl="1" indent="-231775" algn="l" rtl="0">
              <a:lnSpc>
                <a:spcPct val="100000"/>
              </a:lnSpc>
              <a:spcBef>
                <a:spcPts val="500"/>
              </a:spcBef>
              <a:spcAft>
                <a:spcPts val="0"/>
              </a:spcAft>
              <a:buClr>
                <a:srgbClr val="0000A8"/>
              </a:buClr>
              <a:buSzPts val="2400"/>
              <a:buFont typeface="Arial"/>
              <a:buChar char="•"/>
            </a:pPr>
            <a:r>
              <a:rPr lang="en-US" sz="2400" b="1" i="0" u="none" strike="noStrike" cap="none">
                <a:solidFill>
                  <a:srgbClr val="000000"/>
                </a:solidFill>
                <a:latin typeface="Courier New"/>
                <a:ea typeface="Courier New"/>
                <a:cs typeface="Courier New"/>
                <a:sym typeface="Courier New"/>
              </a:rPr>
              <a:t>RcvBuffer </a:t>
            </a:r>
            <a:r>
              <a:rPr lang="en-US" sz="2400" b="0" i="0" u="none" strike="noStrike" cap="none">
                <a:solidFill>
                  <a:srgbClr val="000000"/>
                </a:solidFill>
                <a:latin typeface="Calibri"/>
                <a:ea typeface="Calibri"/>
                <a:cs typeface="Calibri"/>
                <a:sym typeface="Calibri"/>
              </a:rPr>
              <a:t>size set via socket options (typical default is 4096 bytes)</a:t>
            </a:r>
            <a:endParaRPr/>
          </a:p>
          <a:p>
            <a:pPr marL="695325" marR="0" lvl="1" indent="-231775" algn="l" rtl="0">
              <a:lnSpc>
                <a:spcPct val="10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many operating systems autoadjust </a:t>
            </a:r>
            <a:r>
              <a:rPr lang="en-US" sz="2400" b="1" i="0" u="none" strike="noStrike" cap="none">
                <a:solidFill>
                  <a:srgbClr val="000000"/>
                </a:solidFill>
                <a:latin typeface="Courier New"/>
                <a:ea typeface="Courier New"/>
                <a:cs typeface="Courier New"/>
                <a:sym typeface="Courier New"/>
              </a:rPr>
              <a:t>RcvBuffer</a:t>
            </a:r>
            <a:endParaRPr sz="2400" b="0" i="0" u="none" strike="noStrike" cap="none">
              <a:solidFill>
                <a:srgbClr val="000000"/>
              </a:solidFill>
              <a:latin typeface="Calibri"/>
              <a:ea typeface="Calibri"/>
              <a:cs typeface="Calibri"/>
              <a:sym typeface="Calibri"/>
            </a:endParaRPr>
          </a:p>
          <a:p>
            <a:pPr marL="352425" marR="0" lvl="0" indent="-222250" algn="l" rtl="0">
              <a:lnSpc>
                <a:spcPct val="10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sender limits amount of unACKed (“in-flight”) data to received </a:t>
            </a:r>
            <a:r>
              <a:rPr lang="en-US" sz="2800" b="1" i="0" u="none" strike="noStrike" cap="none">
                <a:solidFill>
                  <a:srgbClr val="000000"/>
                </a:solidFill>
                <a:latin typeface="Courier New"/>
                <a:ea typeface="Courier New"/>
                <a:cs typeface="Courier New"/>
                <a:sym typeface="Courier New"/>
              </a:rPr>
              <a:t>rwnd</a:t>
            </a:r>
            <a:endParaRPr sz="2800" b="1" i="0" u="none" strike="noStrike" cap="none">
              <a:solidFill>
                <a:srgbClr val="000000"/>
              </a:solidFill>
              <a:latin typeface="Courier New"/>
              <a:ea typeface="Courier New"/>
              <a:cs typeface="Courier New"/>
              <a:sym typeface="Courier New"/>
            </a:endParaRPr>
          </a:p>
          <a:p>
            <a:pPr marL="352425" marR="0" lvl="0" indent="-222250" algn="l" rtl="0">
              <a:lnSpc>
                <a:spcPct val="10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guarantees receive buffer will not overflow</a:t>
            </a:r>
            <a:endParaRPr/>
          </a:p>
        </p:txBody>
      </p:sp>
      <p:grpSp>
        <p:nvGrpSpPr>
          <p:cNvPr id="5863" name="Google Shape;5863;p102"/>
          <p:cNvGrpSpPr/>
          <p:nvPr/>
        </p:nvGrpSpPr>
        <p:grpSpPr>
          <a:xfrm>
            <a:off x="7363745" y="1068614"/>
            <a:ext cx="4349284" cy="5165818"/>
            <a:chOff x="7334716" y="821871"/>
            <a:chExt cx="4349284" cy="5165818"/>
          </a:xfrm>
        </p:grpSpPr>
        <p:sp>
          <p:nvSpPr>
            <p:cNvPr id="5864" name="Google Shape;5864;p102"/>
            <p:cNvSpPr txBox="1"/>
            <p:nvPr/>
          </p:nvSpPr>
          <p:spPr>
            <a:xfrm>
              <a:off x="7334716" y="821871"/>
              <a:ext cx="4349284" cy="3416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flow control: </a:t>
              </a:r>
              <a:r>
                <a:rPr lang="en-US" sz="1600" b="0" i="0" u="none" strike="noStrike" cap="none">
                  <a:solidFill>
                    <a:srgbClr val="000000"/>
                  </a:solidFill>
                  <a:latin typeface="Calibri"/>
                  <a:ea typeface="Calibri"/>
                  <a:cs typeface="Calibri"/>
                  <a:sym typeface="Calibri"/>
                </a:rPr>
                <a:t># bytes receiver willing to accept</a:t>
              </a:r>
              <a:endParaRPr sz="1800" b="0" i="0" u="none" strike="noStrike" cap="none">
                <a:solidFill>
                  <a:srgbClr val="000000"/>
                </a:solidFill>
                <a:latin typeface="Calibri"/>
                <a:ea typeface="Calibri"/>
                <a:cs typeface="Calibri"/>
                <a:sym typeface="Calibri"/>
              </a:endParaRPr>
            </a:p>
          </p:txBody>
        </p:sp>
        <p:grpSp>
          <p:nvGrpSpPr>
            <p:cNvPr id="5865" name="Google Shape;5865;p102"/>
            <p:cNvGrpSpPr/>
            <p:nvPr/>
          </p:nvGrpSpPr>
          <p:grpSpPr>
            <a:xfrm>
              <a:off x="7490842" y="1445945"/>
              <a:ext cx="3173211" cy="4078555"/>
              <a:chOff x="7157014" y="1873079"/>
              <a:chExt cx="2251592" cy="2800562"/>
            </a:xfrm>
          </p:grpSpPr>
          <p:sp>
            <p:nvSpPr>
              <p:cNvPr id="5866" name="Google Shape;5866;p102"/>
              <p:cNvSpPr/>
              <p:nvPr/>
            </p:nvSpPr>
            <p:spPr>
              <a:xfrm>
                <a:off x="7206558" y="1873079"/>
                <a:ext cx="2202048" cy="274545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0" i="0" u="none" strike="noStrike" cap="none">
                  <a:solidFill>
                    <a:srgbClr val="000000"/>
                  </a:solidFill>
                  <a:latin typeface="Tahoma"/>
                  <a:ea typeface="Tahoma"/>
                  <a:cs typeface="Tahoma"/>
                  <a:sym typeface="Tahoma"/>
                </a:endParaRPr>
              </a:p>
            </p:txBody>
          </p:sp>
          <p:sp>
            <p:nvSpPr>
              <p:cNvPr id="5867" name="Google Shape;5867;p102"/>
              <p:cNvSpPr/>
              <p:nvPr/>
            </p:nvSpPr>
            <p:spPr>
              <a:xfrm>
                <a:off x="7158783" y="1939027"/>
                <a:ext cx="2202048" cy="2734614"/>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cxnSp>
            <p:nvCxnSpPr>
              <p:cNvPr id="5868" name="Google Shape;5868;p102"/>
              <p:cNvCxnSpPr/>
              <p:nvPr/>
            </p:nvCxnSpPr>
            <p:spPr>
              <a:xfrm>
                <a:off x="7160553" y="2152232"/>
                <a:ext cx="2199395" cy="2711"/>
              </a:xfrm>
              <a:prstGeom prst="straightConnector1">
                <a:avLst/>
              </a:prstGeom>
              <a:noFill/>
              <a:ln w="19050" cap="flat" cmpd="sng">
                <a:solidFill>
                  <a:srgbClr val="000000"/>
                </a:solidFill>
                <a:prstDash val="solid"/>
                <a:round/>
                <a:headEnd type="none" w="med" len="med"/>
                <a:tailEnd type="none" w="med" len="med"/>
              </a:ln>
            </p:spPr>
          </p:cxnSp>
          <p:cxnSp>
            <p:nvCxnSpPr>
              <p:cNvPr id="5869" name="Google Shape;5869;p102"/>
              <p:cNvCxnSpPr/>
              <p:nvPr/>
            </p:nvCxnSpPr>
            <p:spPr>
              <a:xfrm>
                <a:off x="7157014" y="2368146"/>
                <a:ext cx="2202048" cy="0"/>
              </a:xfrm>
              <a:prstGeom prst="straightConnector1">
                <a:avLst/>
              </a:prstGeom>
              <a:noFill/>
              <a:ln w="19050" cap="flat" cmpd="sng">
                <a:solidFill>
                  <a:srgbClr val="000000"/>
                </a:solidFill>
                <a:prstDash val="solid"/>
                <a:round/>
                <a:headEnd type="none" w="med" len="med"/>
                <a:tailEnd type="none" w="med" len="med"/>
              </a:ln>
            </p:spPr>
          </p:cxnSp>
          <p:cxnSp>
            <p:nvCxnSpPr>
              <p:cNvPr id="5870" name="Google Shape;5870;p102"/>
              <p:cNvCxnSpPr/>
              <p:nvPr/>
            </p:nvCxnSpPr>
            <p:spPr>
              <a:xfrm>
                <a:off x="7162322" y="2584964"/>
                <a:ext cx="2202048" cy="0"/>
              </a:xfrm>
              <a:prstGeom prst="straightConnector1">
                <a:avLst/>
              </a:prstGeom>
              <a:noFill/>
              <a:ln w="19050" cap="flat" cmpd="sng">
                <a:solidFill>
                  <a:srgbClr val="000000"/>
                </a:solidFill>
                <a:prstDash val="solid"/>
                <a:round/>
                <a:headEnd type="none" w="med" len="med"/>
                <a:tailEnd type="none" w="med" len="med"/>
              </a:ln>
            </p:spPr>
          </p:cxnSp>
          <p:cxnSp>
            <p:nvCxnSpPr>
              <p:cNvPr id="5871" name="Google Shape;5871;p102"/>
              <p:cNvCxnSpPr/>
              <p:nvPr/>
            </p:nvCxnSpPr>
            <p:spPr>
              <a:xfrm>
                <a:off x="7159668" y="2809912"/>
                <a:ext cx="2202049" cy="0"/>
              </a:xfrm>
              <a:prstGeom prst="straightConnector1">
                <a:avLst/>
              </a:prstGeom>
              <a:noFill/>
              <a:ln w="19050" cap="flat" cmpd="sng">
                <a:solidFill>
                  <a:srgbClr val="000000"/>
                </a:solidFill>
                <a:prstDash val="solid"/>
                <a:round/>
                <a:headEnd type="none" w="med" len="med"/>
                <a:tailEnd type="none" w="med" len="med"/>
              </a:ln>
            </p:spPr>
          </p:cxnSp>
          <p:cxnSp>
            <p:nvCxnSpPr>
              <p:cNvPr id="5872" name="Google Shape;5872;p102"/>
              <p:cNvCxnSpPr/>
              <p:nvPr/>
            </p:nvCxnSpPr>
            <p:spPr>
              <a:xfrm>
                <a:off x="7157014" y="3032150"/>
                <a:ext cx="2202048" cy="0"/>
              </a:xfrm>
              <a:prstGeom prst="straightConnector1">
                <a:avLst/>
              </a:prstGeom>
              <a:noFill/>
              <a:ln w="19050" cap="flat" cmpd="sng">
                <a:solidFill>
                  <a:srgbClr val="000000"/>
                </a:solidFill>
                <a:prstDash val="solid"/>
                <a:round/>
                <a:headEnd type="none" w="med" len="med"/>
                <a:tailEnd type="none" w="med" len="med"/>
              </a:ln>
            </p:spPr>
          </p:cxnSp>
          <p:cxnSp>
            <p:nvCxnSpPr>
              <p:cNvPr id="5873" name="Google Shape;5873;p102"/>
              <p:cNvCxnSpPr/>
              <p:nvPr/>
            </p:nvCxnSpPr>
            <p:spPr>
              <a:xfrm>
                <a:off x="7157014" y="3351956"/>
                <a:ext cx="2202048" cy="0"/>
              </a:xfrm>
              <a:prstGeom prst="straightConnector1">
                <a:avLst/>
              </a:prstGeom>
              <a:noFill/>
              <a:ln w="19050" cap="flat" cmpd="sng">
                <a:solidFill>
                  <a:srgbClr val="000000"/>
                </a:solidFill>
                <a:prstDash val="solid"/>
                <a:round/>
                <a:headEnd type="none" w="med" len="med"/>
                <a:tailEnd type="none" w="med" len="med"/>
              </a:ln>
            </p:spPr>
          </p:cxnSp>
          <p:cxnSp>
            <p:nvCxnSpPr>
              <p:cNvPr id="5874" name="Google Shape;5874;p102"/>
              <p:cNvCxnSpPr/>
              <p:nvPr/>
            </p:nvCxnSpPr>
            <p:spPr>
              <a:xfrm rot="10800000">
                <a:off x="8249633" y="2586771"/>
                <a:ext cx="2654" cy="442669"/>
              </a:xfrm>
              <a:prstGeom prst="straightConnector1">
                <a:avLst/>
              </a:prstGeom>
              <a:noFill/>
              <a:ln w="19050" cap="flat" cmpd="sng">
                <a:solidFill>
                  <a:srgbClr val="000000"/>
                </a:solidFill>
                <a:prstDash val="solid"/>
                <a:round/>
                <a:headEnd type="none" w="med" len="med"/>
                <a:tailEnd type="none" w="med" len="med"/>
              </a:ln>
            </p:spPr>
          </p:cxnSp>
          <p:sp>
            <p:nvSpPr>
              <p:cNvPr id="5875" name="Google Shape;5875;p102"/>
              <p:cNvSpPr txBox="1"/>
              <p:nvPr/>
            </p:nvSpPr>
            <p:spPr>
              <a:xfrm>
                <a:off x="8220544" y="2572087"/>
                <a:ext cx="1124010" cy="2324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receive window</a:t>
                </a:r>
                <a:endParaRPr/>
              </a:p>
            </p:txBody>
          </p:sp>
          <p:cxnSp>
            <p:nvCxnSpPr>
              <p:cNvPr id="5876" name="Google Shape;5876;p102"/>
              <p:cNvCxnSpPr/>
              <p:nvPr/>
            </p:nvCxnSpPr>
            <p:spPr>
              <a:xfrm rot="10800000">
                <a:off x="8241671" y="1940977"/>
                <a:ext cx="981" cy="207817"/>
              </a:xfrm>
              <a:prstGeom prst="straightConnector1">
                <a:avLst/>
              </a:prstGeom>
              <a:noFill/>
              <a:ln w="19050" cap="flat" cmpd="sng">
                <a:solidFill>
                  <a:srgbClr val="000000"/>
                </a:solidFill>
                <a:prstDash val="solid"/>
                <a:round/>
                <a:headEnd type="none" w="med" len="med"/>
                <a:tailEnd type="none" w="med" len="med"/>
              </a:ln>
            </p:spPr>
          </p:cxnSp>
        </p:grpSp>
        <p:cxnSp>
          <p:nvCxnSpPr>
            <p:cNvPr id="5877" name="Google Shape;5877;p102"/>
            <p:cNvCxnSpPr/>
            <p:nvPr/>
          </p:nvCxnSpPr>
          <p:spPr>
            <a:xfrm rot="10800000">
              <a:off x="7968285" y="1150408"/>
              <a:ext cx="1233771" cy="1404106"/>
            </a:xfrm>
            <a:prstGeom prst="straightConnector1">
              <a:avLst/>
            </a:prstGeom>
            <a:noFill/>
            <a:ln w="19050" cap="flat" cmpd="sng">
              <a:solidFill>
                <a:srgbClr val="C00000"/>
              </a:solidFill>
              <a:prstDash val="solid"/>
              <a:round/>
              <a:headEnd type="none" w="med" len="med"/>
              <a:tailEnd type="none" w="med" len="med"/>
            </a:ln>
          </p:spPr>
        </p:cxnSp>
        <p:sp>
          <p:nvSpPr>
            <p:cNvPr id="5878" name="Google Shape;5878;p102"/>
            <p:cNvSpPr txBox="1"/>
            <p:nvPr/>
          </p:nvSpPr>
          <p:spPr>
            <a:xfrm>
              <a:off x="8125744" y="5646057"/>
              <a:ext cx="2310027" cy="3416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TCP segment format</a:t>
              </a:r>
              <a:endParaRPr/>
            </a:p>
          </p:txBody>
        </p:sp>
      </p:grpSp>
      <p:sp>
        <p:nvSpPr>
          <p:cNvPr id="5879" name="Google Shape;5879;p10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97</a:t>
            </a:fld>
            <a:endParaRPr/>
          </a:p>
        </p:txBody>
      </p:sp>
    </p:spTree>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884"/>
        <p:cNvGrpSpPr/>
        <p:nvPr/>
      </p:nvGrpSpPr>
      <p:grpSpPr>
        <a:xfrm>
          <a:off x="0" y="0"/>
          <a:ext cx="0" cy="0"/>
          <a:chOff x="0" y="0"/>
          <a:chExt cx="0" cy="0"/>
        </a:xfrm>
      </p:grpSpPr>
      <p:sp>
        <p:nvSpPr>
          <p:cNvPr id="5885" name="Google Shape;5885;p103"/>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TCP connection management</a:t>
            </a:r>
            <a:endParaRPr sz="4400" b="0"/>
          </a:p>
        </p:txBody>
      </p:sp>
      <p:sp>
        <p:nvSpPr>
          <p:cNvPr id="5886" name="Google Shape;5886;p103"/>
          <p:cNvSpPr txBox="1"/>
          <p:nvPr/>
        </p:nvSpPr>
        <p:spPr>
          <a:xfrm>
            <a:off x="785243" y="1329399"/>
            <a:ext cx="11329310" cy="2187575"/>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before exchanging data, sender/receiver “handshake”:</a:t>
            </a:r>
            <a:endParaRPr/>
          </a:p>
          <a:p>
            <a:pPr marL="352425" marR="0" lvl="0" indent="-22225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agree to establish connection (each knowing the other willing to establish connection)</a:t>
            </a:r>
            <a:endParaRPr/>
          </a:p>
          <a:p>
            <a:pPr marL="352425" marR="0" lvl="0" indent="-22225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agree on connection parameters (e.g., starting seq #s)</a:t>
            </a:r>
            <a:endParaRPr/>
          </a:p>
        </p:txBody>
      </p:sp>
      <p:sp>
        <p:nvSpPr>
          <p:cNvPr id="5887" name="Google Shape;5887;p103"/>
          <p:cNvSpPr/>
          <p:nvPr/>
        </p:nvSpPr>
        <p:spPr>
          <a:xfrm>
            <a:off x="3138677" y="2935290"/>
            <a:ext cx="2279650" cy="2414588"/>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88" name="Google Shape;5888;p103"/>
          <p:cNvSpPr/>
          <p:nvPr/>
        </p:nvSpPr>
        <p:spPr>
          <a:xfrm>
            <a:off x="3098989" y="2989265"/>
            <a:ext cx="2270125" cy="2471738"/>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5889" name="Google Shape;5889;p103"/>
          <p:cNvCxnSpPr/>
          <p:nvPr/>
        </p:nvCxnSpPr>
        <p:spPr>
          <a:xfrm>
            <a:off x="3098989" y="3430590"/>
            <a:ext cx="2270125" cy="0"/>
          </a:xfrm>
          <a:prstGeom prst="straightConnector1">
            <a:avLst/>
          </a:prstGeom>
          <a:noFill/>
          <a:ln w="9525" cap="flat" cmpd="sng">
            <a:solidFill>
              <a:srgbClr val="000000"/>
            </a:solidFill>
            <a:prstDash val="solid"/>
            <a:round/>
            <a:headEnd type="none" w="med" len="med"/>
            <a:tailEnd type="none" w="med" len="med"/>
          </a:ln>
        </p:spPr>
      </p:cxnSp>
      <p:sp>
        <p:nvSpPr>
          <p:cNvPr id="5890" name="Google Shape;5890;p103"/>
          <p:cNvSpPr txBox="1"/>
          <p:nvPr/>
        </p:nvSpPr>
        <p:spPr>
          <a:xfrm>
            <a:off x="3113277" y="3543303"/>
            <a:ext cx="2335212" cy="1581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connection state: ESTAB</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connection variables:</a:t>
            </a:r>
            <a:endParaRPr/>
          </a:p>
          <a:p>
            <a:pPr marL="230188" marR="0" lvl="1"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 # client-to-server</a:t>
            </a:r>
            <a:endParaRPr/>
          </a:p>
          <a:p>
            <a:pPr marL="230188" marR="0" lvl="1"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         server-to-client</a:t>
            </a:r>
            <a:endParaRPr/>
          </a:p>
          <a:p>
            <a:pPr marL="230188" marR="0" lvl="1" indent="0" algn="l" rtl="0">
              <a:lnSpc>
                <a:spcPct val="100000"/>
              </a:lnSpc>
              <a:spcBef>
                <a:spcPts val="0"/>
              </a:spcBef>
              <a:spcAft>
                <a:spcPts val="0"/>
              </a:spcAft>
              <a:buClr>
                <a:srgbClr val="000000"/>
              </a:buClr>
              <a:buSzPts val="1400"/>
              <a:buFont typeface="Courier New"/>
              <a:buNone/>
            </a:pPr>
            <a:r>
              <a:rPr lang="en-US" sz="1400" b="1" i="0" u="none" strike="noStrike" cap="none">
                <a:solidFill>
                  <a:srgbClr val="000000"/>
                </a:solidFill>
                <a:latin typeface="Courier New"/>
                <a:ea typeface="Courier New"/>
                <a:cs typeface="Courier New"/>
                <a:sym typeface="Courier New"/>
              </a:rPr>
              <a:t>rcvBuffer</a:t>
            </a:r>
            <a:r>
              <a:rPr lang="en-US" sz="1400" b="0" i="0" u="none" strike="noStrike" cap="none">
                <a:solidFill>
                  <a:srgbClr val="000000"/>
                </a:solidFill>
                <a:latin typeface="Tahoma"/>
                <a:ea typeface="Tahoma"/>
                <a:cs typeface="Tahoma"/>
                <a:sym typeface="Tahoma"/>
              </a:rPr>
              <a:t> size</a:t>
            </a:r>
            <a:endParaRPr/>
          </a:p>
          <a:p>
            <a:pPr marL="230188" marR="0" lvl="1"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   at server,client </a:t>
            </a:r>
            <a:endParaRPr/>
          </a:p>
          <a:p>
            <a:pPr marL="230188" marR="0" lvl="1"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           </a:t>
            </a:r>
            <a:endParaRPr/>
          </a:p>
        </p:txBody>
      </p:sp>
      <p:grpSp>
        <p:nvGrpSpPr>
          <p:cNvPr id="5891" name="Google Shape;5891;p103"/>
          <p:cNvGrpSpPr/>
          <p:nvPr/>
        </p:nvGrpSpPr>
        <p:grpSpPr>
          <a:xfrm>
            <a:off x="3979492" y="3344865"/>
            <a:ext cx="438150" cy="206375"/>
            <a:chOff x="344" y="1846"/>
            <a:chExt cx="336" cy="130"/>
          </a:xfrm>
        </p:grpSpPr>
        <p:sp>
          <p:nvSpPr>
            <p:cNvPr id="5892" name="Google Shape;5892;p103"/>
            <p:cNvSpPr/>
            <p:nvPr/>
          </p:nvSpPr>
          <p:spPr>
            <a:xfrm>
              <a:off x="344" y="184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93" name="Google Shape;5893;p103"/>
            <p:cNvSpPr/>
            <p:nvPr/>
          </p:nvSpPr>
          <p:spPr>
            <a:xfrm>
              <a:off x="454" y="1863"/>
              <a:ext cx="112"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94" name="Google Shape;5894;p103"/>
            <p:cNvSpPr/>
            <p:nvPr/>
          </p:nvSpPr>
          <p:spPr>
            <a:xfrm>
              <a:off x="578" y="192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895" name="Google Shape;5895;p103"/>
            <p:cNvSpPr/>
            <p:nvPr/>
          </p:nvSpPr>
          <p:spPr>
            <a:xfrm>
              <a:off x="407" y="192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896" name="Google Shape;5896;p103"/>
          <p:cNvSpPr txBox="1"/>
          <p:nvPr/>
        </p:nvSpPr>
        <p:spPr>
          <a:xfrm>
            <a:off x="3617081" y="3006443"/>
            <a:ext cx="11461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application</a:t>
            </a:r>
            <a:endParaRPr/>
          </a:p>
        </p:txBody>
      </p:sp>
      <p:cxnSp>
        <p:nvCxnSpPr>
          <p:cNvPr id="5897" name="Google Shape;5897;p103"/>
          <p:cNvCxnSpPr/>
          <p:nvPr/>
        </p:nvCxnSpPr>
        <p:spPr>
          <a:xfrm>
            <a:off x="3105339" y="4926015"/>
            <a:ext cx="2268538" cy="0"/>
          </a:xfrm>
          <a:prstGeom prst="straightConnector1">
            <a:avLst/>
          </a:prstGeom>
          <a:noFill/>
          <a:ln w="9525" cap="flat" cmpd="sng">
            <a:solidFill>
              <a:srgbClr val="000000"/>
            </a:solidFill>
            <a:prstDash val="solid"/>
            <a:round/>
            <a:headEnd type="none" w="med" len="med"/>
            <a:tailEnd type="none" w="med" len="med"/>
          </a:ln>
        </p:spPr>
      </p:cxnSp>
      <p:sp>
        <p:nvSpPr>
          <p:cNvPr id="5898" name="Google Shape;5898;p103"/>
          <p:cNvSpPr txBox="1"/>
          <p:nvPr/>
        </p:nvSpPr>
        <p:spPr>
          <a:xfrm>
            <a:off x="3623658" y="5021176"/>
            <a:ext cx="9080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network</a:t>
            </a:r>
            <a:endParaRPr/>
          </a:p>
        </p:txBody>
      </p:sp>
      <p:sp>
        <p:nvSpPr>
          <p:cNvPr id="5899" name="Google Shape;5899;p103"/>
          <p:cNvSpPr/>
          <p:nvPr/>
        </p:nvSpPr>
        <p:spPr>
          <a:xfrm>
            <a:off x="3070414" y="5348290"/>
            <a:ext cx="2335213" cy="1809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5900" name="Google Shape;5900;p103"/>
          <p:cNvCxnSpPr/>
          <p:nvPr/>
        </p:nvCxnSpPr>
        <p:spPr>
          <a:xfrm>
            <a:off x="3098989" y="5337178"/>
            <a:ext cx="0" cy="236537"/>
          </a:xfrm>
          <a:prstGeom prst="straightConnector1">
            <a:avLst/>
          </a:prstGeom>
          <a:noFill/>
          <a:ln w="9525" cap="flat" cmpd="sng">
            <a:solidFill>
              <a:srgbClr val="000000"/>
            </a:solidFill>
            <a:prstDash val="dash"/>
            <a:round/>
            <a:headEnd type="none" w="med" len="med"/>
            <a:tailEnd type="none" w="med" len="med"/>
          </a:ln>
        </p:spPr>
      </p:cxnSp>
      <p:cxnSp>
        <p:nvCxnSpPr>
          <p:cNvPr id="5901" name="Google Shape;5901;p103"/>
          <p:cNvCxnSpPr/>
          <p:nvPr/>
        </p:nvCxnSpPr>
        <p:spPr>
          <a:xfrm>
            <a:off x="5362764" y="5308603"/>
            <a:ext cx="0" cy="236537"/>
          </a:xfrm>
          <a:prstGeom prst="straightConnector1">
            <a:avLst/>
          </a:prstGeom>
          <a:noFill/>
          <a:ln w="9525" cap="flat" cmpd="sng">
            <a:solidFill>
              <a:srgbClr val="000000"/>
            </a:solidFill>
            <a:prstDash val="dash"/>
            <a:round/>
            <a:headEnd type="none" w="med" len="med"/>
            <a:tailEnd type="none" w="med" len="med"/>
          </a:ln>
        </p:spPr>
      </p:cxnSp>
      <p:sp>
        <p:nvSpPr>
          <p:cNvPr id="5902" name="Google Shape;5902;p103"/>
          <p:cNvSpPr/>
          <p:nvPr/>
        </p:nvSpPr>
        <p:spPr>
          <a:xfrm flipH="1">
            <a:off x="2625914" y="2992440"/>
            <a:ext cx="468313" cy="249078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03" name="Google Shape;5903;p103"/>
          <p:cNvSpPr/>
          <p:nvPr/>
        </p:nvSpPr>
        <p:spPr>
          <a:xfrm>
            <a:off x="7440802" y="2941640"/>
            <a:ext cx="2279650" cy="2414588"/>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04" name="Google Shape;5904;p103"/>
          <p:cNvSpPr/>
          <p:nvPr/>
        </p:nvSpPr>
        <p:spPr>
          <a:xfrm>
            <a:off x="7401114" y="2995615"/>
            <a:ext cx="2270125" cy="2471738"/>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5905" name="Google Shape;5905;p103"/>
          <p:cNvCxnSpPr/>
          <p:nvPr/>
        </p:nvCxnSpPr>
        <p:spPr>
          <a:xfrm>
            <a:off x="7401114" y="3436940"/>
            <a:ext cx="2270125" cy="0"/>
          </a:xfrm>
          <a:prstGeom prst="straightConnector1">
            <a:avLst/>
          </a:prstGeom>
          <a:noFill/>
          <a:ln w="9525" cap="flat" cmpd="sng">
            <a:solidFill>
              <a:srgbClr val="000000"/>
            </a:solidFill>
            <a:prstDash val="solid"/>
            <a:round/>
            <a:headEnd type="none" w="med" len="med"/>
            <a:tailEnd type="none" w="med" len="med"/>
          </a:ln>
        </p:spPr>
      </p:cxnSp>
      <p:sp>
        <p:nvSpPr>
          <p:cNvPr id="5906" name="Google Shape;5906;p103"/>
          <p:cNvSpPr txBox="1"/>
          <p:nvPr/>
        </p:nvSpPr>
        <p:spPr>
          <a:xfrm>
            <a:off x="7415402" y="3549653"/>
            <a:ext cx="2335212" cy="1581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connection state: ESTAB</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connection Variables:</a:t>
            </a:r>
            <a:endParaRPr/>
          </a:p>
          <a:p>
            <a:pPr marL="230188" marR="0" lvl="1"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seq # client-to-server</a:t>
            </a:r>
            <a:endParaRPr/>
          </a:p>
          <a:p>
            <a:pPr marL="230188" marR="0" lvl="1"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          server-to-client</a:t>
            </a:r>
            <a:endParaRPr/>
          </a:p>
          <a:p>
            <a:pPr marL="230188" marR="0" lvl="1" indent="0" algn="l" rtl="0">
              <a:lnSpc>
                <a:spcPct val="100000"/>
              </a:lnSpc>
              <a:spcBef>
                <a:spcPts val="0"/>
              </a:spcBef>
              <a:spcAft>
                <a:spcPts val="0"/>
              </a:spcAft>
              <a:buClr>
                <a:srgbClr val="000000"/>
              </a:buClr>
              <a:buSzPts val="1400"/>
              <a:buFont typeface="Courier New"/>
              <a:buNone/>
            </a:pPr>
            <a:r>
              <a:rPr lang="en-US" sz="1400" b="1" i="0" u="none" strike="noStrike" cap="none">
                <a:solidFill>
                  <a:srgbClr val="000000"/>
                </a:solidFill>
                <a:latin typeface="Courier New"/>
                <a:ea typeface="Courier New"/>
                <a:cs typeface="Courier New"/>
                <a:sym typeface="Courier New"/>
              </a:rPr>
              <a:t>rcvBuffer</a:t>
            </a:r>
            <a:r>
              <a:rPr lang="en-US" sz="1400" b="0" i="0" u="none" strike="noStrike" cap="none">
                <a:solidFill>
                  <a:srgbClr val="000000"/>
                </a:solidFill>
                <a:latin typeface="Tahoma"/>
                <a:ea typeface="Tahoma"/>
                <a:cs typeface="Tahoma"/>
                <a:sym typeface="Tahoma"/>
              </a:rPr>
              <a:t> size</a:t>
            </a:r>
            <a:endParaRPr/>
          </a:p>
          <a:p>
            <a:pPr marL="230188" marR="0" lvl="1"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   at server,client </a:t>
            </a:r>
            <a:endParaRPr/>
          </a:p>
          <a:p>
            <a:pPr marL="230188" marR="0" lvl="1"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           </a:t>
            </a:r>
            <a:endParaRPr/>
          </a:p>
        </p:txBody>
      </p:sp>
      <p:grpSp>
        <p:nvGrpSpPr>
          <p:cNvPr id="5907" name="Google Shape;5907;p103"/>
          <p:cNvGrpSpPr/>
          <p:nvPr/>
        </p:nvGrpSpPr>
        <p:grpSpPr>
          <a:xfrm>
            <a:off x="8308511" y="3351215"/>
            <a:ext cx="438150" cy="206375"/>
            <a:chOff x="344" y="1846"/>
            <a:chExt cx="336" cy="130"/>
          </a:xfrm>
        </p:grpSpPr>
        <p:sp>
          <p:nvSpPr>
            <p:cNvPr id="5908" name="Google Shape;5908;p103"/>
            <p:cNvSpPr/>
            <p:nvPr/>
          </p:nvSpPr>
          <p:spPr>
            <a:xfrm>
              <a:off x="344" y="184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09" name="Google Shape;5909;p103"/>
            <p:cNvSpPr/>
            <p:nvPr/>
          </p:nvSpPr>
          <p:spPr>
            <a:xfrm>
              <a:off x="454" y="1863"/>
              <a:ext cx="112"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10" name="Google Shape;5910;p103"/>
            <p:cNvSpPr/>
            <p:nvPr/>
          </p:nvSpPr>
          <p:spPr>
            <a:xfrm>
              <a:off x="578" y="192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11" name="Google Shape;5911;p103"/>
            <p:cNvSpPr/>
            <p:nvPr/>
          </p:nvSpPr>
          <p:spPr>
            <a:xfrm>
              <a:off x="407" y="192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912" name="Google Shape;5912;p103"/>
          <p:cNvSpPr txBox="1"/>
          <p:nvPr/>
        </p:nvSpPr>
        <p:spPr>
          <a:xfrm>
            <a:off x="7943246" y="3024051"/>
            <a:ext cx="11461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application</a:t>
            </a:r>
            <a:endParaRPr/>
          </a:p>
        </p:txBody>
      </p:sp>
      <p:cxnSp>
        <p:nvCxnSpPr>
          <p:cNvPr id="5913" name="Google Shape;5913;p103"/>
          <p:cNvCxnSpPr/>
          <p:nvPr/>
        </p:nvCxnSpPr>
        <p:spPr>
          <a:xfrm>
            <a:off x="7407464" y="4932365"/>
            <a:ext cx="2268538" cy="0"/>
          </a:xfrm>
          <a:prstGeom prst="straightConnector1">
            <a:avLst/>
          </a:prstGeom>
          <a:noFill/>
          <a:ln w="9525" cap="flat" cmpd="sng">
            <a:solidFill>
              <a:srgbClr val="000000"/>
            </a:solidFill>
            <a:prstDash val="solid"/>
            <a:round/>
            <a:headEnd type="none" w="med" len="med"/>
            <a:tailEnd type="none" w="med" len="med"/>
          </a:ln>
        </p:spPr>
      </p:cxnSp>
      <p:sp>
        <p:nvSpPr>
          <p:cNvPr id="5914" name="Google Shape;5914;p103"/>
          <p:cNvSpPr txBox="1"/>
          <p:nvPr/>
        </p:nvSpPr>
        <p:spPr>
          <a:xfrm>
            <a:off x="8070953" y="5013813"/>
            <a:ext cx="9080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network</a:t>
            </a:r>
            <a:endParaRPr/>
          </a:p>
        </p:txBody>
      </p:sp>
      <p:sp>
        <p:nvSpPr>
          <p:cNvPr id="5915" name="Google Shape;5915;p103"/>
          <p:cNvSpPr/>
          <p:nvPr/>
        </p:nvSpPr>
        <p:spPr>
          <a:xfrm>
            <a:off x="7372539" y="5354640"/>
            <a:ext cx="2335213" cy="1809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cxnSp>
        <p:nvCxnSpPr>
          <p:cNvPr id="5916" name="Google Shape;5916;p103"/>
          <p:cNvCxnSpPr/>
          <p:nvPr/>
        </p:nvCxnSpPr>
        <p:spPr>
          <a:xfrm>
            <a:off x="7401114" y="5343528"/>
            <a:ext cx="0" cy="236537"/>
          </a:xfrm>
          <a:prstGeom prst="straightConnector1">
            <a:avLst/>
          </a:prstGeom>
          <a:noFill/>
          <a:ln w="9525" cap="flat" cmpd="sng">
            <a:solidFill>
              <a:srgbClr val="000000"/>
            </a:solidFill>
            <a:prstDash val="dash"/>
            <a:round/>
            <a:headEnd type="none" w="med" len="med"/>
            <a:tailEnd type="none" w="med" len="med"/>
          </a:ln>
        </p:spPr>
      </p:cxnSp>
      <p:cxnSp>
        <p:nvCxnSpPr>
          <p:cNvPr id="5917" name="Google Shape;5917;p103"/>
          <p:cNvCxnSpPr/>
          <p:nvPr/>
        </p:nvCxnSpPr>
        <p:spPr>
          <a:xfrm>
            <a:off x="9664889" y="5314953"/>
            <a:ext cx="0" cy="236537"/>
          </a:xfrm>
          <a:prstGeom prst="straightConnector1">
            <a:avLst/>
          </a:prstGeom>
          <a:noFill/>
          <a:ln w="9525" cap="flat" cmpd="sng">
            <a:solidFill>
              <a:srgbClr val="000000"/>
            </a:solidFill>
            <a:prstDash val="dash"/>
            <a:round/>
            <a:headEnd type="none" w="med" len="med"/>
            <a:tailEnd type="none" w="med" len="med"/>
          </a:ln>
        </p:spPr>
      </p:cxnSp>
      <p:sp>
        <p:nvSpPr>
          <p:cNvPr id="5918" name="Google Shape;5918;p103"/>
          <p:cNvSpPr/>
          <p:nvPr/>
        </p:nvSpPr>
        <p:spPr>
          <a:xfrm>
            <a:off x="9682352" y="2932115"/>
            <a:ext cx="468312" cy="249078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19" name="Google Shape;5919;p103"/>
          <p:cNvSpPr txBox="1"/>
          <p:nvPr/>
        </p:nvSpPr>
        <p:spPr>
          <a:xfrm>
            <a:off x="996046" y="5759648"/>
            <a:ext cx="5633357" cy="646331"/>
          </a:xfrm>
          <a:prstGeom prst="rect">
            <a:avLst/>
          </a:prstGeom>
          <a:noFill/>
          <a:ln>
            <a:noFill/>
          </a:ln>
        </p:spPr>
        <p:txBody>
          <a:bodyPr spcFirstLastPara="1" wrap="square" lIns="91425" tIns="45700" rIns="91425" bIns="45700" anchor="t" anchorCtr="0">
            <a:spAutoFit/>
          </a:bodyPr>
          <a:lstStyle/>
          <a:p>
            <a:pPr marL="231775" marR="0" lvl="0" indent="-231775" algn="l" rtl="0">
              <a:lnSpc>
                <a:spcPct val="100000"/>
              </a:lnSpc>
              <a:spcBef>
                <a:spcPts val="0"/>
              </a:spcBef>
              <a:spcAft>
                <a:spcPts val="0"/>
              </a:spcAft>
              <a:buClr>
                <a:srgbClr val="000000"/>
              </a:buClr>
              <a:buSzPts val="1800"/>
              <a:buFont typeface="Courier New"/>
              <a:buNone/>
            </a:pPr>
            <a:r>
              <a:rPr lang="en-US" sz="1800" b="1" i="0" u="none" strike="noStrike" cap="none">
                <a:solidFill>
                  <a:srgbClr val="000000"/>
                </a:solidFill>
                <a:latin typeface="Courier New"/>
                <a:ea typeface="Courier New"/>
                <a:cs typeface="Courier New"/>
                <a:sym typeface="Courier New"/>
              </a:rPr>
              <a:t>Socket clientSocket =   </a:t>
            </a:r>
            <a:endParaRPr/>
          </a:p>
          <a:p>
            <a:pPr marL="231775" marR="0" lvl="0" indent="-231775" algn="l" rtl="0">
              <a:lnSpc>
                <a:spcPct val="100000"/>
              </a:lnSpc>
              <a:spcBef>
                <a:spcPts val="0"/>
              </a:spcBef>
              <a:spcAft>
                <a:spcPts val="0"/>
              </a:spcAft>
              <a:buClr>
                <a:srgbClr val="000000"/>
              </a:buClr>
              <a:buSzPts val="1800"/>
              <a:buFont typeface="Courier New"/>
              <a:buNone/>
            </a:pPr>
            <a:r>
              <a:rPr lang="en-US" sz="1800" b="1" i="0" u="none" strike="noStrike" cap="none">
                <a:solidFill>
                  <a:srgbClr val="000000"/>
                </a:solidFill>
                <a:latin typeface="Courier New"/>
                <a:ea typeface="Courier New"/>
                <a:cs typeface="Courier New"/>
                <a:sym typeface="Courier New"/>
              </a:rPr>
              <a:t>  newSocket("hostname","port number");</a:t>
            </a:r>
            <a:endParaRPr/>
          </a:p>
        </p:txBody>
      </p:sp>
      <p:sp>
        <p:nvSpPr>
          <p:cNvPr id="5920" name="Google Shape;5920;p103"/>
          <p:cNvSpPr txBox="1"/>
          <p:nvPr/>
        </p:nvSpPr>
        <p:spPr>
          <a:xfrm>
            <a:off x="7021795" y="5773144"/>
            <a:ext cx="4159599" cy="646331"/>
          </a:xfrm>
          <a:prstGeom prst="rect">
            <a:avLst/>
          </a:prstGeom>
          <a:noFill/>
          <a:ln>
            <a:noFill/>
          </a:ln>
        </p:spPr>
        <p:txBody>
          <a:bodyPr spcFirstLastPara="1" wrap="square" lIns="91425" tIns="45700" rIns="91425" bIns="45700" anchor="t" anchorCtr="0">
            <a:spAutoFit/>
          </a:bodyPr>
          <a:lstStyle/>
          <a:p>
            <a:pPr marL="231775" marR="0" lvl="0" indent="-231775" algn="l" rtl="0">
              <a:lnSpc>
                <a:spcPct val="100000"/>
              </a:lnSpc>
              <a:spcBef>
                <a:spcPts val="0"/>
              </a:spcBef>
              <a:spcAft>
                <a:spcPts val="0"/>
              </a:spcAft>
              <a:buClr>
                <a:srgbClr val="000000"/>
              </a:buClr>
              <a:buSzPts val="1800"/>
              <a:buFont typeface="Courier New"/>
              <a:buNone/>
            </a:pPr>
            <a:r>
              <a:rPr lang="en-US" sz="1800" b="1" i="0" u="none" strike="noStrike" cap="none">
                <a:solidFill>
                  <a:srgbClr val="000000"/>
                </a:solidFill>
                <a:latin typeface="Courier New"/>
                <a:ea typeface="Courier New"/>
                <a:cs typeface="Courier New"/>
                <a:sym typeface="Courier New"/>
              </a:rPr>
              <a:t>Socket connectionSocket = welcomeSocket.accept();</a:t>
            </a:r>
            <a:endParaRPr/>
          </a:p>
        </p:txBody>
      </p:sp>
      <p:grpSp>
        <p:nvGrpSpPr>
          <p:cNvPr id="5921" name="Google Shape;5921;p103"/>
          <p:cNvGrpSpPr/>
          <p:nvPr/>
        </p:nvGrpSpPr>
        <p:grpSpPr>
          <a:xfrm>
            <a:off x="2149664" y="5024440"/>
            <a:ext cx="698500" cy="612775"/>
            <a:chOff x="-44" y="1473"/>
            <a:chExt cx="981" cy="1105"/>
          </a:xfrm>
        </p:grpSpPr>
        <p:pic>
          <p:nvPicPr>
            <p:cNvPr id="5922" name="Google Shape;5922;p10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923" name="Google Shape;5923;p10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grpSp>
        <p:nvGrpSpPr>
          <p:cNvPr id="5924" name="Google Shape;5924;p103"/>
          <p:cNvGrpSpPr/>
          <p:nvPr/>
        </p:nvGrpSpPr>
        <p:grpSpPr>
          <a:xfrm>
            <a:off x="9964927" y="4922840"/>
            <a:ext cx="415925" cy="627063"/>
            <a:chOff x="4140" y="429"/>
            <a:chExt cx="1425" cy="2396"/>
          </a:xfrm>
        </p:grpSpPr>
        <p:sp>
          <p:nvSpPr>
            <p:cNvPr id="5925" name="Google Shape;5925;p10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26" name="Google Shape;5926;p103"/>
            <p:cNvSpPr/>
            <p:nvPr/>
          </p:nvSpPr>
          <p:spPr>
            <a:xfrm>
              <a:off x="4205" y="429"/>
              <a:ext cx="1050" cy="2287"/>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27" name="Google Shape;5927;p10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28" name="Google Shape;5928;p10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29" name="Google Shape;5929;p103"/>
            <p:cNvSpPr/>
            <p:nvPr/>
          </p:nvSpPr>
          <p:spPr>
            <a:xfrm>
              <a:off x="4211" y="696"/>
              <a:ext cx="598" cy="4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930" name="Google Shape;5930;p103"/>
            <p:cNvGrpSpPr/>
            <p:nvPr/>
          </p:nvGrpSpPr>
          <p:grpSpPr>
            <a:xfrm>
              <a:off x="4749" y="666"/>
              <a:ext cx="582" cy="146"/>
              <a:chOff x="614" y="2566"/>
              <a:chExt cx="726" cy="140"/>
            </a:xfrm>
          </p:grpSpPr>
          <p:sp>
            <p:nvSpPr>
              <p:cNvPr id="5931" name="Google Shape;5931;p103"/>
              <p:cNvSpPr/>
              <p:nvPr/>
            </p:nvSpPr>
            <p:spPr>
              <a:xfrm>
                <a:off x="614" y="2566"/>
                <a:ext cx="726"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32" name="Google Shape;5932;p103"/>
              <p:cNvSpPr/>
              <p:nvPr/>
            </p:nvSpPr>
            <p:spPr>
              <a:xfrm>
                <a:off x="628" y="2583"/>
                <a:ext cx="692"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933" name="Google Shape;5933;p103"/>
            <p:cNvSpPr/>
            <p:nvPr/>
          </p:nvSpPr>
          <p:spPr>
            <a:xfrm>
              <a:off x="4222" y="1017"/>
              <a:ext cx="598"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934" name="Google Shape;5934;p103"/>
            <p:cNvGrpSpPr/>
            <p:nvPr/>
          </p:nvGrpSpPr>
          <p:grpSpPr>
            <a:xfrm>
              <a:off x="4749" y="993"/>
              <a:ext cx="576" cy="133"/>
              <a:chOff x="617" y="2567"/>
              <a:chExt cx="719" cy="138"/>
            </a:xfrm>
          </p:grpSpPr>
          <p:sp>
            <p:nvSpPr>
              <p:cNvPr id="5935" name="Google Shape;5935;p103"/>
              <p:cNvSpPr/>
              <p:nvPr/>
            </p:nvSpPr>
            <p:spPr>
              <a:xfrm>
                <a:off x="617" y="2567"/>
                <a:ext cx="719"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36" name="Google Shape;5936;p103"/>
              <p:cNvSpPr/>
              <p:nvPr/>
            </p:nvSpPr>
            <p:spPr>
              <a:xfrm>
                <a:off x="630" y="2586"/>
                <a:ext cx="679" cy="10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937" name="Google Shape;5937;p103"/>
            <p:cNvSpPr/>
            <p:nvPr/>
          </p:nvSpPr>
          <p:spPr>
            <a:xfrm>
              <a:off x="4216" y="1357"/>
              <a:ext cx="598"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38" name="Google Shape;5938;p103"/>
            <p:cNvSpPr/>
            <p:nvPr/>
          </p:nvSpPr>
          <p:spPr>
            <a:xfrm>
              <a:off x="4227" y="1654"/>
              <a:ext cx="598"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939" name="Google Shape;5939;p103"/>
            <p:cNvGrpSpPr/>
            <p:nvPr/>
          </p:nvGrpSpPr>
          <p:grpSpPr>
            <a:xfrm>
              <a:off x="4733" y="1636"/>
              <a:ext cx="582" cy="134"/>
              <a:chOff x="611" y="2576"/>
              <a:chExt cx="725" cy="123"/>
            </a:xfrm>
          </p:grpSpPr>
          <p:sp>
            <p:nvSpPr>
              <p:cNvPr id="5940" name="Google Shape;5940;p103"/>
              <p:cNvSpPr/>
              <p:nvPr/>
            </p:nvSpPr>
            <p:spPr>
              <a:xfrm>
                <a:off x="611" y="2576"/>
                <a:ext cx="725" cy="123"/>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41" name="Google Shape;5941;p103"/>
              <p:cNvSpPr/>
              <p:nvPr/>
            </p:nvSpPr>
            <p:spPr>
              <a:xfrm>
                <a:off x="625" y="2588"/>
                <a:ext cx="691" cy="10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942" name="Google Shape;5942;p10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nvGrpSpPr>
            <p:cNvPr id="5943" name="Google Shape;5943;p103"/>
            <p:cNvGrpSpPr/>
            <p:nvPr/>
          </p:nvGrpSpPr>
          <p:grpSpPr>
            <a:xfrm>
              <a:off x="4738" y="1327"/>
              <a:ext cx="582" cy="140"/>
              <a:chOff x="613" y="2568"/>
              <a:chExt cx="725" cy="140"/>
            </a:xfrm>
          </p:grpSpPr>
          <p:sp>
            <p:nvSpPr>
              <p:cNvPr id="5944" name="Google Shape;5944;p103"/>
              <p:cNvSpPr/>
              <p:nvPr/>
            </p:nvSpPr>
            <p:spPr>
              <a:xfrm>
                <a:off x="613" y="2568"/>
                <a:ext cx="725"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45" name="Google Shape;5945;p103"/>
              <p:cNvSpPr/>
              <p:nvPr/>
            </p:nvSpPr>
            <p:spPr>
              <a:xfrm>
                <a:off x="627" y="2586"/>
                <a:ext cx="691"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946" name="Google Shape;5946;p103"/>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47" name="Google Shape;5947;p10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48" name="Google Shape;5948;p10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49" name="Google Shape;5949;p103"/>
            <p:cNvSpPr/>
            <p:nvPr/>
          </p:nvSpPr>
          <p:spPr>
            <a:xfrm>
              <a:off x="5516" y="2613"/>
              <a:ext cx="49"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50" name="Google Shape;5950;p10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51" name="Google Shape;5951;p103"/>
            <p:cNvSpPr/>
            <p:nvPr/>
          </p:nvSpPr>
          <p:spPr>
            <a:xfrm>
              <a:off x="4140" y="2679"/>
              <a:ext cx="1197"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52" name="Google Shape;5952;p103"/>
            <p:cNvSpPr/>
            <p:nvPr/>
          </p:nvSpPr>
          <p:spPr>
            <a:xfrm>
              <a:off x="4205" y="2710"/>
              <a:ext cx="1071" cy="85"/>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53" name="Google Shape;5953;p103"/>
            <p:cNvSpPr/>
            <p:nvPr/>
          </p:nvSpPr>
          <p:spPr>
            <a:xfrm>
              <a:off x="4309"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54" name="Google Shape;5954;p103"/>
            <p:cNvSpPr/>
            <p:nvPr/>
          </p:nvSpPr>
          <p:spPr>
            <a:xfrm>
              <a:off x="4488"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0000"/>
                </a:solidFill>
                <a:latin typeface="Arial"/>
                <a:ea typeface="Arial"/>
                <a:cs typeface="Arial"/>
                <a:sym typeface="Arial"/>
              </a:endParaRPr>
            </a:p>
          </p:txBody>
        </p:sp>
        <p:sp>
          <p:nvSpPr>
            <p:cNvPr id="5955" name="Google Shape;5955;p103"/>
            <p:cNvSpPr/>
            <p:nvPr/>
          </p:nvSpPr>
          <p:spPr>
            <a:xfrm>
              <a:off x="4662"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sp>
          <p:nvSpPr>
            <p:cNvPr id="5956" name="Google Shape;5956;p103"/>
            <p:cNvSpPr/>
            <p:nvPr/>
          </p:nvSpPr>
          <p:spPr>
            <a:xfrm>
              <a:off x="5065" y="1836"/>
              <a:ext cx="82"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Tahoma"/>
                <a:ea typeface="Tahoma"/>
                <a:cs typeface="Tahoma"/>
                <a:sym typeface="Tahoma"/>
              </a:endParaRPr>
            </a:p>
          </p:txBody>
        </p:sp>
      </p:grpSp>
      <p:sp>
        <p:nvSpPr>
          <p:cNvPr id="5957" name="Google Shape;5957;p10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98</a:t>
            </a:fld>
            <a:endParaRPr/>
          </a:p>
        </p:txBody>
      </p:sp>
    </p:spTree>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62"/>
        <p:cNvGrpSpPr/>
        <p:nvPr/>
      </p:nvGrpSpPr>
      <p:grpSpPr>
        <a:xfrm>
          <a:off x="0" y="0"/>
          <a:ext cx="0" cy="0"/>
          <a:chOff x="0" y="0"/>
          <a:chExt cx="0" cy="0"/>
        </a:xfrm>
      </p:grpSpPr>
      <p:sp>
        <p:nvSpPr>
          <p:cNvPr id="5963" name="Google Shape;5963;p104"/>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Agreeing to establish a connection</a:t>
            </a:r>
            <a:endParaRPr sz="4400" b="0"/>
          </a:p>
        </p:txBody>
      </p:sp>
      <p:sp>
        <p:nvSpPr>
          <p:cNvPr id="5964" name="Google Shape;5964;p104"/>
          <p:cNvSpPr txBox="1"/>
          <p:nvPr/>
        </p:nvSpPr>
        <p:spPr>
          <a:xfrm>
            <a:off x="5960737" y="2295084"/>
            <a:ext cx="5523920" cy="3576865"/>
          </a:xfrm>
          <a:prstGeom prst="rect">
            <a:avLst/>
          </a:prstGeom>
          <a:noFill/>
          <a:ln>
            <a:noFill/>
          </a:ln>
        </p:spPr>
        <p:txBody>
          <a:bodyPr spcFirstLastPara="1" wrap="square" lIns="91425" tIns="45700" rIns="91425" bIns="45700" anchor="t" anchorCtr="0">
            <a:noAutofit/>
          </a:bodyPr>
          <a:lstStyle/>
          <a:p>
            <a:pPr marL="284163" marR="0" lvl="0" indent="-284163" algn="l" rtl="0">
              <a:lnSpc>
                <a:spcPct val="85000"/>
              </a:lnSpc>
              <a:spcBef>
                <a:spcPts val="0"/>
              </a:spcBef>
              <a:spcAft>
                <a:spcPts val="0"/>
              </a:spcAft>
              <a:buClr>
                <a:srgbClr val="000099"/>
              </a:buClr>
              <a:buSzPts val="3200"/>
              <a:buFont typeface="Noto Sans Symbols"/>
              <a:buNone/>
            </a:pPr>
            <a:r>
              <a:rPr lang="en-US" sz="3200" b="0" i="1" u="sng" strike="noStrike" cap="none">
                <a:solidFill>
                  <a:srgbClr val="CC0000"/>
                </a:solidFill>
                <a:latin typeface="Calibri"/>
                <a:ea typeface="Calibri"/>
                <a:cs typeface="Calibri"/>
                <a:sym typeface="Calibri"/>
              </a:rPr>
              <a:t>Q:</a:t>
            </a:r>
            <a:r>
              <a:rPr lang="en-US" sz="3200" b="0" i="0" u="none" strike="noStrike" cap="none">
                <a:solidFill>
                  <a:srgbClr val="000000"/>
                </a:solidFill>
                <a:latin typeface="Calibri"/>
                <a:ea typeface="Calibri"/>
                <a:cs typeface="Calibri"/>
                <a:sym typeface="Calibri"/>
              </a:rPr>
              <a:t> will 2-way handshake always work in network?</a:t>
            </a:r>
            <a:endParaRPr/>
          </a:p>
          <a:p>
            <a:pPr marL="346075" marR="0" lvl="0" indent="-279400" algn="l" rtl="0">
              <a:lnSpc>
                <a:spcPct val="90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variable delays</a:t>
            </a:r>
            <a:endParaRPr/>
          </a:p>
          <a:p>
            <a:pPr marL="346075" marR="0" lvl="0" indent="-279400" algn="l" rtl="0">
              <a:lnSpc>
                <a:spcPct val="90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retransmitted messages (e.g. req_conn(x)) due to message loss</a:t>
            </a:r>
            <a:endParaRPr/>
          </a:p>
          <a:p>
            <a:pPr marL="346075" marR="0" lvl="0" indent="-279400" algn="l" rtl="0">
              <a:lnSpc>
                <a:spcPct val="90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message reordering</a:t>
            </a:r>
            <a:endParaRPr/>
          </a:p>
          <a:p>
            <a:pPr marL="346075" marR="0" lvl="0" indent="-279400" algn="l" rtl="0">
              <a:lnSpc>
                <a:spcPct val="90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a:ea typeface="Calibri"/>
                <a:cs typeface="Calibri"/>
                <a:sym typeface="Calibri"/>
              </a:rPr>
              <a:t>can’t “see” other side</a:t>
            </a:r>
            <a:endParaRPr sz="2800" b="0" i="0" u="none" strike="noStrike" cap="none">
              <a:solidFill>
                <a:srgbClr val="000000"/>
              </a:solidFill>
              <a:latin typeface="Calibri"/>
              <a:ea typeface="Calibri"/>
              <a:cs typeface="Calibri"/>
              <a:sym typeface="Calibri"/>
            </a:endParaRPr>
          </a:p>
        </p:txBody>
      </p:sp>
      <p:pic>
        <p:nvPicPr>
          <p:cNvPr id="5965" name="Google Shape;5965;p104" descr="Alice"/>
          <p:cNvPicPr preferRelativeResize="0"/>
          <p:nvPr/>
        </p:nvPicPr>
        <p:blipFill rotWithShape="1">
          <a:blip r:embed="rId3">
            <a:alphaModFix/>
          </a:blip>
          <a:srcRect/>
          <a:stretch/>
        </p:blipFill>
        <p:spPr>
          <a:xfrm>
            <a:off x="1792408" y="2031271"/>
            <a:ext cx="685440" cy="681828"/>
          </a:xfrm>
          <a:prstGeom prst="rect">
            <a:avLst/>
          </a:prstGeom>
          <a:noFill/>
          <a:ln>
            <a:noFill/>
          </a:ln>
        </p:spPr>
      </p:pic>
      <p:pic>
        <p:nvPicPr>
          <p:cNvPr id="5966" name="Google Shape;5966;p104" descr="Bob"/>
          <p:cNvPicPr preferRelativeResize="0"/>
          <p:nvPr/>
        </p:nvPicPr>
        <p:blipFill rotWithShape="1">
          <a:blip r:embed="rId4">
            <a:alphaModFix/>
          </a:blip>
          <a:srcRect/>
          <a:stretch/>
        </p:blipFill>
        <p:spPr>
          <a:xfrm>
            <a:off x="3842300" y="2069246"/>
            <a:ext cx="839663" cy="690459"/>
          </a:xfrm>
          <a:prstGeom prst="rect">
            <a:avLst/>
          </a:prstGeom>
          <a:noFill/>
          <a:ln>
            <a:noFill/>
          </a:ln>
        </p:spPr>
      </p:pic>
      <p:sp>
        <p:nvSpPr>
          <p:cNvPr id="5967" name="Google Shape;5967;p104"/>
          <p:cNvSpPr txBox="1"/>
          <p:nvPr/>
        </p:nvSpPr>
        <p:spPr>
          <a:xfrm>
            <a:off x="979913" y="1354621"/>
            <a:ext cx="3207929"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Calibri"/>
              <a:buNone/>
            </a:pPr>
            <a:r>
              <a:rPr lang="en-US" sz="3200" b="0" i="0" u="none" strike="noStrike" cap="none">
                <a:solidFill>
                  <a:srgbClr val="000000"/>
                </a:solidFill>
                <a:latin typeface="Calibri"/>
                <a:ea typeface="Calibri"/>
                <a:cs typeface="Calibri"/>
                <a:sym typeface="Calibri"/>
              </a:rPr>
              <a:t>2-way handshake:</a:t>
            </a:r>
            <a:endParaRPr/>
          </a:p>
        </p:txBody>
      </p:sp>
      <p:cxnSp>
        <p:nvCxnSpPr>
          <p:cNvPr id="5968" name="Google Shape;5968;p104"/>
          <p:cNvCxnSpPr/>
          <p:nvPr/>
        </p:nvCxnSpPr>
        <p:spPr>
          <a:xfrm>
            <a:off x="2210097" y="2827024"/>
            <a:ext cx="1996343" cy="343504"/>
          </a:xfrm>
          <a:prstGeom prst="straightConnector1">
            <a:avLst/>
          </a:prstGeom>
          <a:noFill/>
          <a:ln w="28575" cap="flat" cmpd="sng">
            <a:solidFill>
              <a:srgbClr val="000099"/>
            </a:solidFill>
            <a:prstDash val="solid"/>
            <a:round/>
            <a:headEnd type="none" w="med" len="med"/>
            <a:tailEnd type="triangle" w="med" len="med"/>
          </a:ln>
        </p:spPr>
      </p:cxnSp>
      <p:cxnSp>
        <p:nvCxnSpPr>
          <p:cNvPr id="5969" name="Google Shape;5969;p104"/>
          <p:cNvCxnSpPr/>
          <p:nvPr/>
        </p:nvCxnSpPr>
        <p:spPr>
          <a:xfrm>
            <a:off x="2150121" y="2737265"/>
            <a:ext cx="0" cy="1191042"/>
          </a:xfrm>
          <a:prstGeom prst="straightConnector1">
            <a:avLst/>
          </a:prstGeom>
          <a:noFill/>
          <a:ln w="9525" cap="flat" cmpd="sng">
            <a:solidFill>
              <a:srgbClr val="777777"/>
            </a:solidFill>
            <a:prstDash val="solid"/>
            <a:round/>
            <a:headEnd type="none" w="med" len="med"/>
            <a:tailEnd type="none" w="med" len="med"/>
          </a:ln>
        </p:spPr>
      </p:cxnSp>
      <p:cxnSp>
        <p:nvCxnSpPr>
          <p:cNvPr id="5970" name="Google Shape;5970;p104"/>
          <p:cNvCxnSpPr/>
          <p:nvPr/>
        </p:nvCxnSpPr>
        <p:spPr>
          <a:xfrm>
            <a:off x="4215008" y="2766610"/>
            <a:ext cx="0" cy="1191042"/>
          </a:xfrm>
          <a:prstGeom prst="straightConnector1">
            <a:avLst/>
          </a:prstGeom>
          <a:noFill/>
          <a:ln w="9525" cap="flat" cmpd="sng">
            <a:solidFill>
              <a:srgbClr val="777777"/>
            </a:solidFill>
            <a:prstDash val="solid"/>
            <a:round/>
            <a:headEnd type="none" w="med" len="med"/>
            <a:tailEnd type="none" w="med" len="med"/>
          </a:ln>
        </p:spPr>
      </p:cxnSp>
      <p:cxnSp>
        <p:nvCxnSpPr>
          <p:cNvPr id="5971" name="Google Shape;5971;p104"/>
          <p:cNvCxnSpPr/>
          <p:nvPr/>
        </p:nvCxnSpPr>
        <p:spPr>
          <a:xfrm flipH="1">
            <a:off x="2145837" y="3258561"/>
            <a:ext cx="1996343" cy="343504"/>
          </a:xfrm>
          <a:prstGeom prst="straightConnector1">
            <a:avLst/>
          </a:prstGeom>
          <a:noFill/>
          <a:ln w="28575" cap="flat" cmpd="sng">
            <a:solidFill>
              <a:srgbClr val="000099"/>
            </a:solidFill>
            <a:prstDash val="solid"/>
            <a:round/>
            <a:headEnd type="none" w="med" len="med"/>
            <a:tailEnd type="triangle" w="med" len="med"/>
          </a:ln>
        </p:spPr>
      </p:cxnSp>
      <p:sp>
        <p:nvSpPr>
          <p:cNvPr id="5972" name="Google Shape;5972;p104"/>
          <p:cNvSpPr/>
          <p:nvPr/>
        </p:nvSpPr>
        <p:spPr>
          <a:xfrm>
            <a:off x="2531397" y="2811490"/>
            <a:ext cx="1201662" cy="35558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5973" name="Google Shape;5973;p104"/>
          <p:cNvSpPr txBox="1"/>
          <p:nvPr/>
        </p:nvSpPr>
        <p:spPr>
          <a:xfrm>
            <a:off x="2589217" y="2787324"/>
            <a:ext cx="1116010" cy="40011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Let’s talk</a:t>
            </a:r>
            <a:endParaRPr sz="2000" b="0" i="0" u="none" strike="noStrike" cap="none">
              <a:solidFill>
                <a:srgbClr val="000000"/>
              </a:solidFill>
              <a:latin typeface="Calibri"/>
              <a:ea typeface="Calibri"/>
              <a:cs typeface="Calibri"/>
              <a:sym typeface="Calibri"/>
            </a:endParaRPr>
          </a:p>
        </p:txBody>
      </p:sp>
      <p:sp>
        <p:nvSpPr>
          <p:cNvPr id="5974" name="Google Shape;5974;p104"/>
          <p:cNvSpPr/>
          <p:nvPr/>
        </p:nvSpPr>
        <p:spPr>
          <a:xfrm>
            <a:off x="2878401" y="3272370"/>
            <a:ext cx="593334" cy="35558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5975" name="Google Shape;5975;p104"/>
          <p:cNvSpPr txBox="1"/>
          <p:nvPr/>
        </p:nvSpPr>
        <p:spPr>
          <a:xfrm>
            <a:off x="2915186" y="3248204"/>
            <a:ext cx="487634" cy="40011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OK</a:t>
            </a:r>
            <a:endParaRPr/>
          </a:p>
        </p:txBody>
      </p:sp>
      <p:sp>
        <p:nvSpPr>
          <p:cNvPr id="5976" name="Google Shape;5976;p104"/>
          <p:cNvSpPr txBox="1"/>
          <p:nvPr/>
        </p:nvSpPr>
        <p:spPr>
          <a:xfrm>
            <a:off x="4320992" y="3066959"/>
            <a:ext cx="84189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ESTAB</a:t>
            </a:r>
            <a:endParaRPr/>
          </a:p>
        </p:txBody>
      </p:sp>
      <p:sp>
        <p:nvSpPr>
          <p:cNvPr id="5977" name="Google Shape;5977;p104"/>
          <p:cNvSpPr txBox="1"/>
          <p:nvPr/>
        </p:nvSpPr>
        <p:spPr>
          <a:xfrm>
            <a:off x="1092998" y="3429450"/>
            <a:ext cx="84189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ESTAB</a:t>
            </a:r>
            <a:endParaRPr/>
          </a:p>
        </p:txBody>
      </p:sp>
      <p:sp>
        <p:nvSpPr>
          <p:cNvPr id="5978" name="Google Shape;5978;p104"/>
          <p:cNvSpPr/>
          <p:nvPr/>
        </p:nvSpPr>
        <p:spPr>
          <a:xfrm>
            <a:off x="2088004" y="3557185"/>
            <a:ext cx="122093" cy="96664"/>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CC0000"/>
              </a:solidFill>
              <a:latin typeface="Calibri"/>
              <a:ea typeface="Calibri"/>
              <a:cs typeface="Calibri"/>
              <a:sym typeface="Calibri"/>
            </a:endParaRPr>
          </a:p>
        </p:txBody>
      </p:sp>
      <p:sp>
        <p:nvSpPr>
          <p:cNvPr id="5979" name="Google Shape;5979;p104"/>
          <p:cNvSpPr/>
          <p:nvPr/>
        </p:nvSpPr>
        <p:spPr>
          <a:xfrm>
            <a:off x="4150748" y="3184337"/>
            <a:ext cx="122095" cy="96664"/>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CC0000"/>
              </a:solidFill>
              <a:latin typeface="Calibri"/>
              <a:ea typeface="Calibri"/>
              <a:cs typeface="Calibri"/>
              <a:sym typeface="Calibri"/>
            </a:endParaRPr>
          </a:p>
        </p:txBody>
      </p:sp>
      <p:sp>
        <p:nvSpPr>
          <p:cNvPr id="5980" name="Google Shape;5980;p104"/>
          <p:cNvSpPr txBox="1"/>
          <p:nvPr/>
        </p:nvSpPr>
        <p:spPr>
          <a:xfrm>
            <a:off x="973490" y="4953638"/>
            <a:ext cx="1095235" cy="70788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choose x</a:t>
            </a:r>
            <a:endParaRPr/>
          </a:p>
          <a:p>
            <a:pPr marL="0" marR="0" lvl="0" indent="0" algn="r" rtl="0">
              <a:lnSpc>
                <a:spcPct val="100000"/>
              </a:lnSpc>
              <a:spcBef>
                <a:spcPts val="0"/>
              </a:spcBef>
              <a:spcAft>
                <a:spcPts val="0"/>
              </a:spcAft>
              <a:buClr>
                <a:schemeClr val="dk1"/>
              </a:buClr>
              <a:buSzPts val="2000"/>
              <a:buFont typeface="Tahoma"/>
              <a:buNone/>
            </a:pPr>
            <a:endParaRPr sz="2000" b="0" i="0" u="none" strike="noStrike" cap="none">
              <a:solidFill>
                <a:srgbClr val="000000"/>
              </a:solidFill>
              <a:latin typeface="Calibri"/>
              <a:ea typeface="Calibri"/>
              <a:cs typeface="Calibri"/>
              <a:sym typeface="Calibri"/>
            </a:endParaRPr>
          </a:p>
        </p:txBody>
      </p:sp>
      <p:cxnSp>
        <p:nvCxnSpPr>
          <p:cNvPr id="5981" name="Google Shape;5981;p104"/>
          <p:cNvCxnSpPr/>
          <p:nvPr/>
        </p:nvCxnSpPr>
        <p:spPr>
          <a:xfrm>
            <a:off x="2248653" y="5141789"/>
            <a:ext cx="1996343" cy="343503"/>
          </a:xfrm>
          <a:prstGeom prst="straightConnector1">
            <a:avLst/>
          </a:prstGeom>
          <a:noFill/>
          <a:ln w="28575" cap="flat" cmpd="sng">
            <a:solidFill>
              <a:srgbClr val="000099"/>
            </a:solidFill>
            <a:prstDash val="solid"/>
            <a:round/>
            <a:headEnd type="none" w="med" len="med"/>
            <a:tailEnd type="triangle" w="med" len="med"/>
          </a:ln>
        </p:spPr>
      </p:cxnSp>
      <p:cxnSp>
        <p:nvCxnSpPr>
          <p:cNvPr id="5982" name="Google Shape;5982;p104"/>
          <p:cNvCxnSpPr/>
          <p:nvPr/>
        </p:nvCxnSpPr>
        <p:spPr>
          <a:xfrm>
            <a:off x="2188677" y="5052029"/>
            <a:ext cx="0" cy="1191042"/>
          </a:xfrm>
          <a:prstGeom prst="straightConnector1">
            <a:avLst/>
          </a:prstGeom>
          <a:noFill/>
          <a:ln w="9525" cap="flat" cmpd="sng">
            <a:solidFill>
              <a:srgbClr val="777777"/>
            </a:solidFill>
            <a:prstDash val="solid"/>
            <a:round/>
            <a:headEnd type="none" w="med" len="med"/>
            <a:tailEnd type="none" w="med" len="med"/>
          </a:ln>
        </p:spPr>
      </p:cxnSp>
      <p:cxnSp>
        <p:nvCxnSpPr>
          <p:cNvPr id="5983" name="Google Shape;5983;p104"/>
          <p:cNvCxnSpPr/>
          <p:nvPr/>
        </p:nvCxnSpPr>
        <p:spPr>
          <a:xfrm>
            <a:off x="4253564" y="5081373"/>
            <a:ext cx="0" cy="1191042"/>
          </a:xfrm>
          <a:prstGeom prst="straightConnector1">
            <a:avLst/>
          </a:prstGeom>
          <a:noFill/>
          <a:ln w="9525" cap="flat" cmpd="sng">
            <a:solidFill>
              <a:srgbClr val="777777"/>
            </a:solidFill>
            <a:prstDash val="solid"/>
            <a:round/>
            <a:headEnd type="none" w="med" len="med"/>
            <a:tailEnd type="none" w="med" len="med"/>
          </a:ln>
        </p:spPr>
      </p:cxnSp>
      <p:cxnSp>
        <p:nvCxnSpPr>
          <p:cNvPr id="5984" name="Google Shape;5984;p104"/>
          <p:cNvCxnSpPr/>
          <p:nvPr/>
        </p:nvCxnSpPr>
        <p:spPr>
          <a:xfrm flipH="1">
            <a:off x="2184393" y="5573326"/>
            <a:ext cx="1996343" cy="343503"/>
          </a:xfrm>
          <a:prstGeom prst="straightConnector1">
            <a:avLst/>
          </a:prstGeom>
          <a:noFill/>
          <a:ln w="28575" cap="flat" cmpd="sng">
            <a:solidFill>
              <a:srgbClr val="000099"/>
            </a:solidFill>
            <a:prstDash val="solid"/>
            <a:round/>
            <a:headEnd type="none" w="med" len="med"/>
            <a:tailEnd type="triangle" w="med" len="med"/>
          </a:ln>
        </p:spPr>
      </p:cxnSp>
      <p:sp>
        <p:nvSpPr>
          <p:cNvPr id="5985" name="Google Shape;5985;p104"/>
          <p:cNvSpPr/>
          <p:nvPr/>
        </p:nvSpPr>
        <p:spPr>
          <a:xfrm>
            <a:off x="2677053" y="5126253"/>
            <a:ext cx="1049579" cy="35558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5986" name="Google Shape;5986;p104"/>
          <p:cNvSpPr txBox="1"/>
          <p:nvPr/>
        </p:nvSpPr>
        <p:spPr>
          <a:xfrm>
            <a:off x="2502290" y="5090004"/>
            <a:ext cx="144623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req_conn(x)</a:t>
            </a:r>
            <a:endParaRPr/>
          </a:p>
        </p:txBody>
      </p:sp>
      <p:sp>
        <p:nvSpPr>
          <p:cNvPr id="5987" name="Google Shape;5987;p104"/>
          <p:cNvSpPr/>
          <p:nvPr/>
        </p:nvSpPr>
        <p:spPr>
          <a:xfrm>
            <a:off x="2916957" y="5587135"/>
            <a:ext cx="593334" cy="35558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5988" name="Google Shape;5988;p104"/>
          <p:cNvSpPr txBox="1"/>
          <p:nvPr/>
        </p:nvSpPr>
        <p:spPr>
          <a:xfrm>
            <a:off x="4359546" y="5381723"/>
            <a:ext cx="84189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ESTAB</a:t>
            </a:r>
            <a:endParaRPr/>
          </a:p>
        </p:txBody>
      </p:sp>
      <p:sp>
        <p:nvSpPr>
          <p:cNvPr id="5989" name="Google Shape;5989;p104"/>
          <p:cNvSpPr txBox="1"/>
          <p:nvPr/>
        </p:nvSpPr>
        <p:spPr>
          <a:xfrm>
            <a:off x="1131555" y="5744214"/>
            <a:ext cx="84189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ESTAB</a:t>
            </a:r>
            <a:endParaRPr/>
          </a:p>
        </p:txBody>
      </p:sp>
      <p:sp>
        <p:nvSpPr>
          <p:cNvPr id="5990" name="Google Shape;5990;p104"/>
          <p:cNvSpPr/>
          <p:nvPr/>
        </p:nvSpPr>
        <p:spPr>
          <a:xfrm>
            <a:off x="2126560" y="5871949"/>
            <a:ext cx="122093" cy="96664"/>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CC0000"/>
              </a:solidFill>
              <a:latin typeface="Calibri"/>
              <a:ea typeface="Calibri"/>
              <a:cs typeface="Calibri"/>
              <a:sym typeface="Calibri"/>
            </a:endParaRPr>
          </a:p>
        </p:txBody>
      </p:sp>
      <p:sp>
        <p:nvSpPr>
          <p:cNvPr id="5991" name="Google Shape;5991;p104"/>
          <p:cNvSpPr/>
          <p:nvPr/>
        </p:nvSpPr>
        <p:spPr>
          <a:xfrm>
            <a:off x="4189304" y="5499101"/>
            <a:ext cx="122095" cy="96664"/>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CC0000"/>
              </a:solidFill>
              <a:latin typeface="Calibri"/>
              <a:ea typeface="Calibri"/>
              <a:cs typeface="Calibri"/>
              <a:sym typeface="Calibri"/>
            </a:endParaRPr>
          </a:p>
        </p:txBody>
      </p:sp>
      <p:sp>
        <p:nvSpPr>
          <p:cNvPr id="5992" name="Google Shape;5992;p104"/>
          <p:cNvSpPr/>
          <p:nvPr/>
        </p:nvSpPr>
        <p:spPr>
          <a:xfrm>
            <a:off x="2514261" y="5594040"/>
            <a:ext cx="1445850" cy="2830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5993" name="Google Shape;5993;p104"/>
          <p:cNvSpPr txBox="1"/>
          <p:nvPr/>
        </p:nvSpPr>
        <p:spPr>
          <a:xfrm>
            <a:off x="2500404" y="5552612"/>
            <a:ext cx="143500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acc_conn(x)</a:t>
            </a:r>
            <a:endParaRPr/>
          </a:p>
        </p:txBody>
      </p:sp>
      <p:grpSp>
        <p:nvGrpSpPr>
          <p:cNvPr id="5994" name="Google Shape;5994;p104"/>
          <p:cNvGrpSpPr/>
          <p:nvPr/>
        </p:nvGrpSpPr>
        <p:grpSpPr>
          <a:xfrm>
            <a:off x="1696017" y="4472044"/>
            <a:ext cx="775403" cy="566176"/>
            <a:chOff x="-44" y="1473"/>
            <a:chExt cx="981" cy="1105"/>
          </a:xfrm>
        </p:grpSpPr>
        <p:pic>
          <p:nvPicPr>
            <p:cNvPr id="5995" name="Google Shape;5995;p104" descr="desktop_computer_stylized_medium"/>
            <p:cNvPicPr preferRelativeResize="0"/>
            <p:nvPr/>
          </p:nvPicPr>
          <p:blipFill rotWithShape="1">
            <a:blip r:embed="rId5">
              <a:alphaModFix/>
            </a:blip>
            <a:srcRect/>
            <a:stretch/>
          </p:blipFill>
          <p:spPr>
            <a:xfrm flipH="1">
              <a:off x="-44" y="1473"/>
              <a:ext cx="981" cy="1105"/>
            </a:xfrm>
            <a:prstGeom prst="rect">
              <a:avLst/>
            </a:prstGeom>
            <a:noFill/>
            <a:ln>
              <a:noFill/>
            </a:ln>
          </p:spPr>
        </p:pic>
        <p:sp>
          <p:nvSpPr>
            <p:cNvPr id="5996" name="Google Shape;5996;p10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grpSp>
        <p:nvGrpSpPr>
          <p:cNvPr id="5997" name="Google Shape;5997;p104"/>
          <p:cNvGrpSpPr/>
          <p:nvPr/>
        </p:nvGrpSpPr>
        <p:grpSpPr>
          <a:xfrm>
            <a:off x="4073636" y="4451330"/>
            <a:ext cx="318750" cy="557545"/>
            <a:chOff x="4140" y="429"/>
            <a:chExt cx="1425" cy="2396"/>
          </a:xfrm>
        </p:grpSpPr>
        <p:sp>
          <p:nvSpPr>
            <p:cNvPr id="5998" name="Google Shape;5998;p10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5999" name="Google Shape;5999;p104"/>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00" name="Google Shape;6000;p10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01" name="Google Shape;6001;p10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02" name="Google Shape;6002;p104"/>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nvGrpSpPr>
            <p:cNvPr id="6003" name="Google Shape;6003;p104"/>
            <p:cNvGrpSpPr/>
            <p:nvPr/>
          </p:nvGrpSpPr>
          <p:grpSpPr>
            <a:xfrm>
              <a:off x="4751" y="666"/>
              <a:ext cx="578" cy="148"/>
              <a:chOff x="617" y="2566"/>
              <a:chExt cx="721" cy="142"/>
            </a:xfrm>
          </p:grpSpPr>
          <p:sp>
            <p:nvSpPr>
              <p:cNvPr id="6004" name="Google Shape;6004;p104"/>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05" name="Google Shape;6005;p104"/>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sp>
          <p:nvSpPr>
            <p:cNvPr id="6006" name="Google Shape;6006;p104"/>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nvGrpSpPr>
            <p:cNvPr id="6007" name="Google Shape;6007;p104"/>
            <p:cNvGrpSpPr/>
            <p:nvPr/>
          </p:nvGrpSpPr>
          <p:grpSpPr>
            <a:xfrm>
              <a:off x="4745" y="993"/>
              <a:ext cx="585" cy="134"/>
              <a:chOff x="611" y="2567"/>
              <a:chExt cx="730" cy="139"/>
            </a:xfrm>
          </p:grpSpPr>
          <p:sp>
            <p:nvSpPr>
              <p:cNvPr id="6008" name="Google Shape;6008;p104"/>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09" name="Google Shape;6009;p104"/>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sp>
          <p:nvSpPr>
            <p:cNvPr id="6010" name="Google Shape;6010;p104"/>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11" name="Google Shape;6011;p104"/>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nvGrpSpPr>
            <p:cNvPr id="6012" name="Google Shape;6012;p104"/>
            <p:cNvGrpSpPr/>
            <p:nvPr/>
          </p:nvGrpSpPr>
          <p:grpSpPr>
            <a:xfrm>
              <a:off x="4738" y="1630"/>
              <a:ext cx="578" cy="149"/>
              <a:chOff x="618" y="2571"/>
              <a:chExt cx="720" cy="137"/>
            </a:xfrm>
          </p:grpSpPr>
          <p:sp>
            <p:nvSpPr>
              <p:cNvPr id="6013" name="Google Shape;6013;p104"/>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14" name="Google Shape;6014;p104"/>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sp>
          <p:nvSpPr>
            <p:cNvPr id="6015" name="Google Shape;6015;p10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nvGrpSpPr>
            <p:cNvPr id="6016" name="Google Shape;6016;p104"/>
            <p:cNvGrpSpPr/>
            <p:nvPr/>
          </p:nvGrpSpPr>
          <p:grpSpPr>
            <a:xfrm>
              <a:off x="4738" y="1327"/>
              <a:ext cx="584" cy="141"/>
              <a:chOff x="613" y="2568"/>
              <a:chExt cx="728" cy="141"/>
            </a:xfrm>
          </p:grpSpPr>
          <p:sp>
            <p:nvSpPr>
              <p:cNvPr id="6017" name="Google Shape;6017;p104"/>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18" name="Google Shape;6018;p104"/>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sp>
          <p:nvSpPr>
            <p:cNvPr id="6019" name="Google Shape;6019;p104"/>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20" name="Google Shape;6020;p10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21" name="Google Shape;6021;p10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22" name="Google Shape;6022;p104"/>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23" name="Google Shape;6023;p10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24" name="Google Shape;6024;p104"/>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25" name="Google Shape;6025;p104"/>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26" name="Google Shape;6026;p104"/>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27" name="Google Shape;6027;p104"/>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0000"/>
                </a:solidFill>
                <a:latin typeface="Calibri"/>
                <a:ea typeface="Calibri"/>
                <a:cs typeface="Calibri"/>
                <a:sym typeface="Calibri"/>
              </a:endParaRPr>
            </a:p>
          </p:txBody>
        </p:sp>
        <p:sp>
          <p:nvSpPr>
            <p:cNvPr id="6028" name="Google Shape;6028;p104"/>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6029" name="Google Shape;6029;p104"/>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sp>
        <p:nvSpPr>
          <p:cNvPr id="6030" name="Google Shape;6030;p10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t>99</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4"/>
                                        </p:tgtEl>
                                        <p:attrNameLst>
                                          <p:attrName>style.visibility</p:attrName>
                                        </p:attrNameLst>
                                      </p:cBhvr>
                                      <p:to>
                                        <p:strVal val="visible"/>
                                      </p:to>
                                    </p:set>
                                    <p:animEffect transition="in" filter="fade">
                                      <p:cBhvr>
                                        <p:cTn id="7" dur="500"/>
                                        <p:tgtEl>
                                          <p:spTgt spid="5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15984</Words>
  <Application>Microsoft Office PowerPoint</Application>
  <PresentationFormat>Widescreen</PresentationFormat>
  <Paragraphs>3351</Paragraphs>
  <Slides>151</Slides>
  <Notes>151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151</vt:i4>
      </vt:variant>
    </vt:vector>
  </HeadingPairs>
  <TitlesOfParts>
    <vt:vector size="163" baseType="lpstr">
      <vt:lpstr>Courier New</vt:lpstr>
      <vt:lpstr>Gill Sans</vt:lpstr>
      <vt:lpstr>Calibri</vt:lpstr>
      <vt:lpstr>MS Mincho</vt:lpstr>
      <vt:lpstr>Arial Narrow</vt:lpstr>
      <vt:lpstr>Noto Sans Symbols</vt:lpstr>
      <vt:lpstr>Arial</vt:lpstr>
      <vt:lpstr>Comic Sans MS</vt:lpstr>
      <vt:lpstr>Courier</vt:lpstr>
      <vt:lpstr>Times New Roman</vt:lpstr>
      <vt:lpstr>Tahoma</vt:lpstr>
      <vt:lpstr>Office Theme</vt:lpstr>
      <vt:lpstr>PowerPoint Presentation</vt:lpstr>
      <vt:lpstr>Transport layer: overview</vt:lpstr>
      <vt:lpstr>Transport layer: roadmap</vt:lpstr>
      <vt:lpstr>Transport services and protocols</vt:lpstr>
      <vt:lpstr>Transport vs. network layer services and protocols</vt:lpstr>
      <vt:lpstr>Transport vs. network layer services and protocols</vt:lpstr>
      <vt:lpstr>Transport Layer Actions</vt:lpstr>
      <vt:lpstr>Transport Layer Actions</vt:lpstr>
      <vt:lpstr>Two principal Internet transport protocols</vt:lpstr>
      <vt:lpstr>Chapter 3: 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Multiplexing/demultiplexing</vt:lpstr>
      <vt:lpstr>How demultiplexing works</vt:lpstr>
      <vt:lpstr>Connectionless demultiplexing</vt:lpstr>
      <vt:lpstr>Connectionless demultiplexing: an example</vt:lpstr>
      <vt:lpstr>Connection-oriented demultiplexing</vt:lpstr>
      <vt:lpstr>Connection-oriented demultiplexing: example</vt:lpstr>
      <vt:lpstr>Summary</vt:lpstr>
      <vt:lpstr>Chapter 3: roadmap</vt:lpstr>
      <vt:lpstr>UDP: User Datagram Protocol</vt:lpstr>
      <vt:lpstr>UDP: User Datagram Protocol</vt:lpstr>
      <vt:lpstr>UDP: User Datagram Protocol [RFC 768]</vt:lpstr>
      <vt:lpstr>UDP: Transport Layer Actions</vt:lpstr>
      <vt:lpstr>UDP: Transport Layer Actions</vt:lpstr>
      <vt:lpstr>UDP: Transport Layer Actions</vt:lpstr>
      <vt:lpstr>UDP segment header</vt:lpstr>
      <vt:lpstr>UDP checksum</vt:lpstr>
      <vt:lpstr>Internet checksum</vt:lpstr>
      <vt:lpstr>Internet checksum: an example</vt:lpstr>
      <vt:lpstr>Internet checksum: weak protection!</vt:lpstr>
      <vt:lpstr>Summary: UDP</vt:lpstr>
      <vt:lpstr>Chapter 3: roadmap</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channel with bit errors</vt:lpstr>
      <vt:lpstr>rdt2.0: FSM specifications</vt:lpstr>
      <vt:lpstr>rdt2.0: FSM specification</vt:lpstr>
      <vt:lpstr>rdt2.0: operation with no errors</vt:lpstr>
      <vt:lpstr>rdt2.0: corrupted packet scenario</vt:lpstr>
      <vt:lpstr>rdt2.0 has a fatal flaw!</vt:lpstr>
      <vt:lpstr>rdt2.1: sender, handling garbled ACK/NAKs</vt:lpstr>
      <vt:lpstr>rdt2.1: receiver, handling garbled ACK/NAKs</vt:lpstr>
      <vt:lpstr>rdt2.1: discussion</vt:lpstr>
      <vt:lpstr>rdt2.2: a NAK-free protocol</vt:lpstr>
      <vt:lpstr>rdt2.2: sender, receiver fragments</vt:lpstr>
      <vt:lpstr>rdt3.0: channels with errors and loss</vt:lpstr>
      <vt:lpstr>rdt3.0: channels with errors and loss</vt:lpstr>
      <vt:lpstr>rdt3.0 sender</vt:lpstr>
      <vt:lpstr>rdt3.0 sender</vt:lpstr>
      <vt:lpstr>rdt3.0 in action</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Selective repeat</vt:lpstr>
      <vt:lpstr>Selective repeat: sender, receiver windows</vt:lpstr>
      <vt:lpstr>Selective repeat: sender and receiver</vt:lpstr>
      <vt:lpstr>Selective Repeat in action</vt:lpstr>
      <vt:lpstr>Selective repeat:  a dilemma!</vt:lpstr>
      <vt:lpstr>Selective repeat:  a dilemma!</vt:lpstr>
      <vt:lpstr>Chapter 3: roadmap</vt:lpstr>
      <vt:lpstr>TCP: overview  RFCs: 793,1122, 2018, 5681, 7323</vt:lpstr>
      <vt:lpstr>TCP segment structure</vt:lpstr>
      <vt:lpstr>TCP sequence numbers, ACKs</vt:lpstr>
      <vt:lpstr>TCP sequence numbers, ACKs</vt:lpstr>
      <vt:lpstr>TCP round trip time, timeout</vt:lpstr>
      <vt:lpstr>TCP round trip time, timeout</vt:lpstr>
      <vt:lpstr>TCP round trip time, timeout</vt:lpstr>
      <vt:lpstr>TCP Sender (simplified)</vt:lpstr>
      <vt:lpstr>TCP Receiver: ACK generation [RFC 5681]</vt:lpstr>
      <vt:lpstr>TCP: retransmission scenarios</vt:lpstr>
      <vt:lpstr>TCP: retransmission scenarios</vt:lpstr>
      <vt:lpstr>TCP fast retransmit</vt:lpstr>
      <vt:lpstr>Chapter 3: roadmap</vt:lpstr>
      <vt:lpstr>TCP flow control</vt:lpstr>
      <vt:lpstr>TCP flow control</vt:lpstr>
      <vt:lpstr>TCP flow control</vt:lpstr>
      <vt:lpstr>TCP flow control</vt:lpstr>
      <vt:lpstr>TCP flow control</vt:lpstr>
      <vt:lpstr>TCP flow control</vt:lpstr>
      <vt:lpstr>TCP connection management</vt:lpstr>
      <vt:lpstr>Agreeing to establish a connection</vt:lpstr>
      <vt:lpstr>2-way handshake scenarios</vt:lpstr>
      <vt:lpstr>2-way handshake scenarios</vt:lpstr>
      <vt:lpstr>2-way handshake scenarios</vt:lpstr>
      <vt:lpstr>TCP 3-way handshake</vt:lpstr>
      <vt:lpstr>A human 3-way handshake protocol</vt:lpstr>
      <vt:lpstr>Closing a TCP connection</vt:lpstr>
      <vt:lpstr>Chapter 3: roadmap</vt:lpstr>
      <vt:lpstr>Principles of congestion control</vt:lpstr>
      <vt:lpstr>Causes/costs of congestion: scenario 1 </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3</vt:lpstr>
      <vt:lpstr>Causes/costs of congestion: scenario 3</vt:lpstr>
      <vt:lpstr>Causes/costs of congestion: insights</vt:lpstr>
      <vt:lpstr>Approaches towards congestion control</vt:lpstr>
      <vt:lpstr>Approaches towards congestion control</vt:lpstr>
      <vt:lpstr>Chapter 3: roadmap</vt:lpstr>
      <vt:lpstr>TCP congestion control: AIMD</vt:lpstr>
      <vt:lpstr>TCP AIMD: more</vt:lpstr>
      <vt:lpstr>TCP congestion control: details</vt:lpstr>
      <vt:lpstr>TCP slow start </vt:lpstr>
      <vt:lpstr>TCP: from slow start to congestion avoidance</vt:lpstr>
      <vt:lpstr>Summary: TCP congestion control</vt:lpstr>
      <vt:lpstr>TCP CUBIC</vt:lpstr>
      <vt:lpstr>TCP CUBIC</vt:lpstr>
      <vt:lpstr>TCP and the congested “bottleneck link”</vt:lpstr>
      <vt:lpstr>TCP and the congested “bottleneck link”</vt:lpstr>
      <vt:lpstr>Delay-based TCP congestion control</vt:lpstr>
      <vt:lpstr>Delay-based TCP congestion control</vt:lpstr>
      <vt:lpstr>Explicit congestion notification (ECN)</vt:lpstr>
      <vt:lpstr>TCP fairness</vt:lpstr>
      <vt:lpstr>Q: is TCP Fair?</vt:lpstr>
      <vt:lpstr>Fairness: must all network apps be “fair”?</vt:lpstr>
      <vt:lpstr>Transport layer: roadmap</vt:lpstr>
      <vt:lpstr>Evolving transport-layer functionality</vt:lpstr>
      <vt:lpstr>QUIC: Quick UDP Internet Connections</vt:lpstr>
      <vt:lpstr>QUIC: Quick UDP Internet Connections</vt:lpstr>
      <vt:lpstr>QUIC: Connection establishment</vt:lpstr>
      <vt:lpstr>QUIC: streams: parallelism, no HOL blocking</vt:lpstr>
      <vt:lpstr>Chapter 3: summary</vt:lpstr>
      <vt:lpstr>Additional Chapter 3 slides</vt:lpstr>
      <vt:lpstr>Go-Back-N: sender extended FSM</vt:lpstr>
      <vt:lpstr>Go-Back-N: receiver extended FSM</vt:lpstr>
      <vt:lpstr>TCP sender (simplified)</vt:lpstr>
      <vt:lpstr>TCP 3-way handshake FSM</vt:lpstr>
      <vt:lpstr>Closing a TCP connection</vt:lpstr>
      <vt:lpstr>TCP throughput</vt:lpstr>
      <vt:lpstr>TCP over “long, fat pipes”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yusra kaleem</cp:lastModifiedBy>
  <cp:revision>1</cp:revision>
  <dcterms:modified xsi:type="dcterms:W3CDTF">2023-03-03T06:29:23Z</dcterms:modified>
</cp:coreProperties>
</file>